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9" r:id="rId1"/>
  </p:sldMasterIdLst>
  <p:notesMasterIdLst>
    <p:notesMasterId r:id="rId35"/>
  </p:notesMasterIdLst>
  <p:sldIdLst>
    <p:sldId id="257" r:id="rId2"/>
    <p:sldId id="262" r:id="rId3"/>
    <p:sldId id="258" r:id="rId4"/>
    <p:sldId id="259" r:id="rId5"/>
    <p:sldId id="260" r:id="rId6"/>
    <p:sldId id="263" r:id="rId7"/>
    <p:sldId id="264" r:id="rId8"/>
    <p:sldId id="265" r:id="rId9"/>
    <p:sldId id="266" r:id="rId10"/>
    <p:sldId id="267" r:id="rId11"/>
    <p:sldId id="268" r:id="rId12"/>
    <p:sldId id="269" r:id="rId13"/>
    <p:sldId id="270" r:id="rId14"/>
    <p:sldId id="283" r:id="rId15"/>
    <p:sldId id="291" r:id="rId16"/>
    <p:sldId id="284" r:id="rId17"/>
    <p:sldId id="285" r:id="rId18"/>
    <p:sldId id="286" r:id="rId19"/>
    <p:sldId id="287" r:id="rId20"/>
    <p:sldId id="288" r:id="rId21"/>
    <p:sldId id="289" r:id="rId22"/>
    <p:sldId id="290" r:id="rId23"/>
    <p:sldId id="272" r:id="rId24"/>
    <p:sldId id="273" r:id="rId25"/>
    <p:sldId id="274" r:id="rId26"/>
    <p:sldId id="275" r:id="rId27"/>
    <p:sldId id="276" r:id="rId28"/>
    <p:sldId id="277" r:id="rId29"/>
    <p:sldId id="278" r:id="rId30"/>
    <p:sldId id="279" r:id="rId31"/>
    <p:sldId id="280" r:id="rId32"/>
    <p:sldId id="281" r:id="rId33"/>
    <p:sldId id="282" r:id="rId34"/>
  </p:sldIdLst>
  <p:sldSz cx="9144000" cy="6858000" type="screen4x3"/>
  <p:notesSz cx="6858000" cy="9144000"/>
  <p:defaultTextStyle>
    <a:defPPr>
      <a:defRPr lang="es-ES_tradnl"/>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1" d="100"/>
          <a:sy n="101" d="100"/>
        </p:scale>
        <p:origin x="-112" y="-1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s-ES_tradnl"/>
          </a:p>
        </p:txBody>
      </p:sp>
      <p:sp>
        <p:nvSpPr>
          <p:cNvPr id="27651"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s-ES_tradnl"/>
          </a:p>
        </p:txBody>
      </p:sp>
      <p:sp>
        <p:nvSpPr>
          <p:cNvPr id="2765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s-ES_tradnl"/>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A3F5824C-D2A2-044A-8A9E-E38069603367}" type="slidenum">
              <a:rPr lang="es-ES_tradnl"/>
              <a:pPr/>
              <a:t>‹Nr.›</a:t>
            </a:fld>
            <a:endParaRPr lang="es-ES_tradnl"/>
          </a:p>
        </p:txBody>
      </p:sp>
    </p:spTree>
    <p:extLst>
      <p:ext uri="{BB962C8B-B14F-4D97-AF65-F5344CB8AC3E}">
        <p14:creationId xmlns:p14="http://schemas.microsoft.com/office/powerpoint/2010/main" val="12100603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6A8DCB-973B-0043-938A-B2AC4690C814}" type="slidenum">
              <a:rPr lang="es-ES_tradnl"/>
              <a:pPr/>
              <a:t>1</a:t>
            </a:fld>
            <a:endParaRPr lang="es-ES_tradnl"/>
          </a:p>
        </p:txBody>
      </p:sp>
      <p:sp>
        <p:nvSpPr>
          <p:cNvPr id="5120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5120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72C9C2-2742-594C-BC0E-D4206F21F8C1}" type="slidenum">
              <a:rPr lang="es-ES_tradnl"/>
              <a:pPr/>
              <a:t>10</a:t>
            </a:fld>
            <a:endParaRPr lang="es-ES_tradnl"/>
          </a:p>
        </p:txBody>
      </p:sp>
      <p:sp>
        <p:nvSpPr>
          <p:cNvPr id="11469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469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55D8E5-B885-D045-84D7-6ED6B8C4F24F}" type="slidenum">
              <a:rPr lang="es-ES_tradnl"/>
              <a:pPr/>
              <a:t>11</a:t>
            </a:fld>
            <a:endParaRPr lang="es-ES_tradnl"/>
          </a:p>
        </p:txBody>
      </p:sp>
      <p:sp>
        <p:nvSpPr>
          <p:cNvPr id="11571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571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A6B69B-2334-A14C-B289-D5438E038041}" type="slidenum">
              <a:rPr lang="es-ES_tradnl"/>
              <a:pPr/>
              <a:t>12</a:t>
            </a:fld>
            <a:endParaRPr lang="es-ES_tradnl"/>
          </a:p>
        </p:txBody>
      </p:sp>
      <p:sp>
        <p:nvSpPr>
          <p:cNvPr id="11673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673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7BD720-674A-1A41-B324-5F34ECD600D0}" type="slidenum">
              <a:rPr lang="es-ES_tradnl"/>
              <a:pPr/>
              <a:t>13</a:t>
            </a:fld>
            <a:endParaRPr lang="es-ES_tradnl"/>
          </a:p>
        </p:txBody>
      </p:sp>
      <p:sp>
        <p:nvSpPr>
          <p:cNvPr id="11776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776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041B87-763B-7F45-9C38-CB9B529004A4}" type="slidenum">
              <a:rPr lang="es-ES_tradnl"/>
              <a:pPr/>
              <a:t>14</a:t>
            </a:fld>
            <a:endParaRPr lang="es-ES_tradnl"/>
          </a:p>
        </p:txBody>
      </p:sp>
      <p:sp>
        <p:nvSpPr>
          <p:cNvPr id="11878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91747B-A456-384A-8861-DA0913620E1F}" type="slidenum">
              <a:rPr lang="es-ES_tradnl"/>
              <a:pPr/>
              <a:t>15</a:t>
            </a:fld>
            <a:endParaRPr lang="es-ES_tradnl"/>
          </a:p>
        </p:txBody>
      </p:sp>
      <p:sp>
        <p:nvSpPr>
          <p:cNvPr id="13926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926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E179D8-A69A-3A4D-9856-956D267FD861}" type="slidenum">
              <a:rPr lang="es-ES_tradnl"/>
              <a:pPr/>
              <a:t>16</a:t>
            </a:fld>
            <a:endParaRPr lang="es-ES_tradnl"/>
          </a:p>
        </p:txBody>
      </p:sp>
      <p:sp>
        <p:nvSpPr>
          <p:cNvPr id="1198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981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66AEF4-3C67-FA4B-99A0-C99EA9879656}" type="slidenum">
              <a:rPr lang="es-ES_tradnl"/>
              <a:pPr/>
              <a:t>17</a:t>
            </a:fld>
            <a:endParaRPr lang="es-ES_tradnl"/>
          </a:p>
        </p:txBody>
      </p:sp>
      <p:sp>
        <p:nvSpPr>
          <p:cNvPr id="12083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208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F4C908-A313-EE40-8B2E-B423DEEBA240}" type="slidenum">
              <a:rPr lang="es-ES_tradnl"/>
              <a:pPr/>
              <a:t>18</a:t>
            </a:fld>
            <a:endParaRPr lang="es-ES_tradnl"/>
          </a:p>
        </p:txBody>
      </p:sp>
      <p:sp>
        <p:nvSpPr>
          <p:cNvPr id="12185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2185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9CDC5C-6B6F-464D-A037-F731EDE7830C}" type="slidenum">
              <a:rPr lang="es-ES_tradnl"/>
              <a:pPr/>
              <a:t>19</a:t>
            </a:fld>
            <a:endParaRPr lang="es-ES_tradnl"/>
          </a:p>
        </p:txBody>
      </p:sp>
      <p:sp>
        <p:nvSpPr>
          <p:cNvPr id="12288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228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7C6093-FBA6-124F-A7F4-F5F567A005EB}" type="slidenum">
              <a:rPr lang="es-ES_tradnl"/>
              <a:pPr/>
              <a:t>2</a:t>
            </a:fld>
            <a:endParaRPr lang="es-ES_tradnl"/>
          </a:p>
        </p:txBody>
      </p:sp>
      <p:sp>
        <p:nvSpPr>
          <p:cNvPr id="10649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64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22098A-4040-B64A-9993-3CA678D65745}" type="slidenum">
              <a:rPr lang="es-ES_tradnl"/>
              <a:pPr/>
              <a:t>20</a:t>
            </a:fld>
            <a:endParaRPr lang="es-ES_tradnl"/>
          </a:p>
        </p:txBody>
      </p:sp>
      <p:sp>
        <p:nvSpPr>
          <p:cNvPr id="1239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2390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08A358-4191-1349-8671-883373B64709}" type="slidenum">
              <a:rPr lang="es-ES_tradnl"/>
              <a:pPr/>
              <a:t>21</a:t>
            </a:fld>
            <a:endParaRPr lang="es-ES_tradnl"/>
          </a:p>
        </p:txBody>
      </p:sp>
      <p:sp>
        <p:nvSpPr>
          <p:cNvPr id="1249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249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F16163-A7BE-7D4C-9F1C-26B96339114E}" type="slidenum">
              <a:rPr lang="es-ES_tradnl"/>
              <a:pPr/>
              <a:t>22</a:t>
            </a:fld>
            <a:endParaRPr lang="es-ES_tradnl"/>
          </a:p>
        </p:txBody>
      </p:sp>
      <p:sp>
        <p:nvSpPr>
          <p:cNvPr id="12595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2595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2E355B-A9FC-6042-A35C-41F471505DDB}" type="slidenum">
              <a:rPr lang="es-ES_tradnl"/>
              <a:pPr/>
              <a:t>23</a:t>
            </a:fld>
            <a:endParaRPr lang="es-ES_tradnl"/>
          </a:p>
        </p:txBody>
      </p:sp>
      <p:sp>
        <p:nvSpPr>
          <p:cNvPr id="12697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2697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DAF16E-02FB-2344-8612-D6BFAF625C58}" type="slidenum">
              <a:rPr lang="es-ES_tradnl"/>
              <a:pPr/>
              <a:t>24</a:t>
            </a:fld>
            <a:endParaRPr lang="es-ES_tradnl"/>
          </a:p>
        </p:txBody>
      </p:sp>
      <p:sp>
        <p:nvSpPr>
          <p:cNvPr id="12800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2800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9E7452-0A6A-5143-BDE6-6A63E29E7D4C}" type="slidenum">
              <a:rPr lang="es-ES_tradnl"/>
              <a:pPr/>
              <a:t>25</a:t>
            </a:fld>
            <a:endParaRPr lang="es-ES_tradnl"/>
          </a:p>
        </p:txBody>
      </p:sp>
      <p:sp>
        <p:nvSpPr>
          <p:cNvPr id="12902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290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2D5696-9FB8-8A47-BFD3-72B383CDA57B}" type="slidenum">
              <a:rPr lang="es-ES_tradnl"/>
              <a:pPr/>
              <a:t>26</a:t>
            </a:fld>
            <a:endParaRPr lang="es-ES_tradnl"/>
          </a:p>
        </p:txBody>
      </p:sp>
      <p:sp>
        <p:nvSpPr>
          <p:cNvPr id="13005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005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2D7D1C-9AB7-2342-865C-D09351512646}" type="slidenum">
              <a:rPr lang="es-ES_tradnl"/>
              <a:pPr/>
              <a:t>27</a:t>
            </a:fld>
            <a:endParaRPr lang="es-ES_tradnl"/>
          </a:p>
        </p:txBody>
      </p:sp>
      <p:sp>
        <p:nvSpPr>
          <p:cNvPr id="13107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107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593702-71CB-874E-84F8-9A6530D4EEB5}" type="slidenum">
              <a:rPr lang="es-ES_tradnl"/>
              <a:pPr/>
              <a:t>28</a:t>
            </a:fld>
            <a:endParaRPr lang="es-ES_tradnl"/>
          </a:p>
        </p:txBody>
      </p:sp>
      <p:sp>
        <p:nvSpPr>
          <p:cNvPr id="13209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20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312876-0FBF-5343-897B-0741258B4503}" type="slidenum">
              <a:rPr lang="es-ES_tradnl"/>
              <a:pPr/>
              <a:t>29</a:t>
            </a:fld>
            <a:endParaRPr lang="es-ES_tradnl"/>
          </a:p>
        </p:txBody>
      </p:sp>
      <p:sp>
        <p:nvSpPr>
          <p:cNvPr id="13312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312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3B8707-B84F-4040-8858-6ACDC1648941}" type="slidenum">
              <a:rPr lang="es-ES_tradnl"/>
              <a:pPr/>
              <a:t>3</a:t>
            </a:fld>
            <a:endParaRPr lang="es-ES_tradnl"/>
          </a:p>
        </p:txBody>
      </p:sp>
      <p:sp>
        <p:nvSpPr>
          <p:cNvPr id="10752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752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6872A0-2AF1-754F-BCB5-477C15093083}" type="slidenum">
              <a:rPr lang="es-ES_tradnl"/>
              <a:pPr/>
              <a:t>30</a:t>
            </a:fld>
            <a:endParaRPr lang="es-ES_tradnl"/>
          </a:p>
        </p:txBody>
      </p:sp>
      <p:sp>
        <p:nvSpPr>
          <p:cNvPr id="13414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41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3261D3-6579-E840-8AE9-099F60333925}" type="slidenum">
              <a:rPr lang="es-ES_tradnl"/>
              <a:pPr/>
              <a:t>31</a:t>
            </a:fld>
            <a:endParaRPr lang="es-ES_tradnl"/>
          </a:p>
        </p:txBody>
      </p:sp>
      <p:sp>
        <p:nvSpPr>
          <p:cNvPr id="13517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517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F58515-72BC-0B40-B406-86B349BDCE87}" type="slidenum">
              <a:rPr lang="es-ES_tradnl"/>
              <a:pPr/>
              <a:t>32</a:t>
            </a:fld>
            <a:endParaRPr lang="es-ES_tradnl"/>
          </a:p>
        </p:txBody>
      </p:sp>
      <p:sp>
        <p:nvSpPr>
          <p:cNvPr id="1361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61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C0C11B-75A2-9C42-B352-FC4A3B5DD887}" type="slidenum">
              <a:rPr lang="es-ES_tradnl"/>
              <a:pPr/>
              <a:t>33</a:t>
            </a:fld>
            <a:endParaRPr lang="es-ES_tradnl"/>
          </a:p>
        </p:txBody>
      </p:sp>
      <p:sp>
        <p:nvSpPr>
          <p:cNvPr id="13721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72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220BBC-BC2D-924D-9EC2-9141D7B380F2}" type="slidenum">
              <a:rPr lang="es-ES_tradnl"/>
              <a:pPr/>
              <a:t>4</a:t>
            </a:fld>
            <a:endParaRPr lang="es-ES_tradnl"/>
          </a:p>
        </p:txBody>
      </p:sp>
      <p:sp>
        <p:nvSpPr>
          <p:cNvPr id="10854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85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DE5EA3-5108-7A4C-830E-FF87567555F4}" type="slidenum">
              <a:rPr lang="es-ES_tradnl"/>
              <a:pPr/>
              <a:t>5</a:t>
            </a:fld>
            <a:endParaRPr lang="es-ES_tradnl"/>
          </a:p>
        </p:txBody>
      </p:sp>
      <p:sp>
        <p:nvSpPr>
          <p:cNvPr id="10957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957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1A286E-C0D6-534C-BBE4-220AD0941718}" type="slidenum">
              <a:rPr lang="es-ES_tradnl"/>
              <a:pPr/>
              <a:t>6</a:t>
            </a:fld>
            <a:endParaRPr lang="es-ES_tradnl"/>
          </a:p>
        </p:txBody>
      </p:sp>
      <p:sp>
        <p:nvSpPr>
          <p:cNvPr id="1105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05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95E099-42FB-CF47-A6C3-B33352A72EB4}" type="slidenum">
              <a:rPr lang="es-ES_tradnl"/>
              <a:pPr/>
              <a:t>7</a:t>
            </a:fld>
            <a:endParaRPr lang="es-ES_tradnl"/>
          </a:p>
        </p:txBody>
      </p:sp>
      <p:sp>
        <p:nvSpPr>
          <p:cNvPr id="11161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16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175623-FB46-CA49-9C80-082B471BFA93}" type="slidenum">
              <a:rPr lang="es-ES_tradnl"/>
              <a:pPr/>
              <a:t>8</a:t>
            </a:fld>
            <a:endParaRPr lang="es-ES_tradnl"/>
          </a:p>
        </p:txBody>
      </p:sp>
      <p:sp>
        <p:nvSpPr>
          <p:cNvPr id="11264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264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28EBA9-E2AB-614D-92F3-5235678C8D2E}" type="slidenum">
              <a:rPr lang="es-ES_tradnl"/>
              <a:pPr/>
              <a:t>9</a:t>
            </a:fld>
            <a:endParaRPr lang="es-ES_tradnl"/>
          </a:p>
        </p:txBody>
      </p:sp>
      <p:sp>
        <p:nvSpPr>
          <p:cNvPr id="11366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3667"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Marcador de fecha 14"/>
          <p:cNvSpPr>
            <a:spLocks noGrp="1"/>
          </p:cNvSpPr>
          <p:nvPr>
            <p:ph type="dt" sz="half" idx="10"/>
          </p:nvPr>
        </p:nvSpPr>
        <p:spPr/>
        <p:txBody>
          <a:bodyPr/>
          <a:lstStyle/>
          <a:p>
            <a:endParaRPr lang="en-US"/>
          </a:p>
        </p:txBody>
      </p:sp>
      <p:sp>
        <p:nvSpPr>
          <p:cNvPr id="16" name="Marcador de número de diapositiva 15"/>
          <p:cNvSpPr>
            <a:spLocks noGrp="1"/>
          </p:cNvSpPr>
          <p:nvPr>
            <p:ph type="sldNum" sz="quarter" idx="11"/>
          </p:nvPr>
        </p:nvSpPr>
        <p:spPr/>
        <p:txBody>
          <a:bodyPr/>
          <a:lstStyle/>
          <a:p>
            <a:fld id="{84E25544-EE04-3141-B3B3-0CF96641C62C}" type="slidenum">
              <a:rPr lang="en-US" smtClean="0"/>
              <a:pPr/>
              <a:t>‹Nr.›</a:t>
            </a:fld>
            <a:endParaRPr lang="en-US"/>
          </a:p>
        </p:txBody>
      </p:sp>
      <p:sp>
        <p:nvSpPr>
          <p:cNvPr id="17" name="Marcador de pie de página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856061B9-C703-E94B-AD10-F8B74C18D6B5}"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CC9B284-7F6B-C34E-811B-5DCBA0083103}"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endParaRPr lang="en-US"/>
          </a:p>
        </p:txBody>
      </p:sp>
      <p:sp>
        <p:nvSpPr>
          <p:cNvPr id="15" name="Marcador de número de diapositiva 14"/>
          <p:cNvSpPr>
            <a:spLocks noGrp="1"/>
          </p:cNvSpPr>
          <p:nvPr>
            <p:ph type="sldNum" sz="quarter" idx="15"/>
          </p:nvPr>
        </p:nvSpPr>
        <p:spPr/>
        <p:txBody>
          <a:bodyPr/>
          <a:lstStyle>
            <a:lvl1pPr algn="ctr">
              <a:defRPr/>
            </a:lvl1pPr>
          </a:lstStyle>
          <a:p>
            <a:fld id="{753D49C3-06C7-B449-9410-3991846B4D90}" type="slidenum">
              <a:rPr lang="en-US" smtClean="0"/>
              <a:pPr/>
              <a:t>‹Nr.›</a:t>
            </a:fld>
            <a:endParaRPr lang="en-US"/>
          </a:p>
        </p:txBody>
      </p:sp>
      <p:sp>
        <p:nvSpPr>
          <p:cNvPr id="16" name="Marcador de pie de página 15"/>
          <p:cNvSpPr>
            <a:spLocks noGrp="1"/>
          </p:cNvSpPr>
          <p:nvPr>
            <p:ph type="ftr" sz="quarter" idx="16"/>
          </p:nvPr>
        </p:nvSpPr>
        <p:spPr/>
        <p:txBody>
          <a:bodyPr/>
          <a:lstStyle/>
          <a:p>
            <a:endParaRPr lang="en-US"/>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90A6F71-27F4-1F4E-A72B-FD3F91200B94}" type="slidenum">
              <a:rPr lang="en-US" smtClean="0"/>
              <a:pPr/>
              <a:t>‹Nr.›</a:t>
            </a:fld>
            <a:endParaRPr lang="en-US"/>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09D15919-FBCC-234C-B564-C7526E45CF3D}"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E948FC80-12EE-374A-82C8-7E3244297287}" type="slidenum">
              <a:rPr lang="en-US" smtClean="0"/>
              <a:pPr/>
              <a:t>‹Nr.›</a:t>
            </a:fld>
            <a:endParaRPr lang="en-US"/>
          </a:p>
        </p:txBody>
      </p:sp>
      <p:sp>
        <p:nvSpPr>
          <p:cNvPr id="8" name="Marcador de pie de página 7"/>
          <p:cNvSpPr>
            <a:spLocks noGrp="1"/>
          </p:cNvSpPr>
          <p:nvPr>
            <p:ph type="ftr" sz="quarter" idx="11"/>
          </p:nvPr>
        </p:nvSpPr>
        <p:spPr/>
        <p:txBody>
          <a:bodyPr/>
          <a:lstStyle/>
          <a:p>
            <a:endParaRPr lang="en-US"/>
          </a:p>
        </p:txBody>
      </p:sp>
      <p:sp>
        <p:nvSpPr>
          <p:cNvPr id="7" name="Marcador de fecha 6"/>
          <p:cNvSpPr>
            <a:spLocks noGrp="1"/>
          </p:cNvSpPr>
          <p:nvPr>
            <p:ph type="dt" sz="half" idx="10"/>
          </p:nvPr>
        </p:nvSpPr>
        <p:spPr/>
        <p:txBody>
          <a:bodyPr/>
          <a:lstStyle/>
          <a:p>
            <a:endParaRPr lang="en-US"/>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98D95925-2C1E-D540-A6E6-BD82B672AC9A}"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E4B57716-248B-8F46-90CC-0BA749EEEFAD}"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_tradnl" smtClean="0"/>
              <a:t>Clic para editar título</a:t>
            </a:r>
            <a:endParaRPr kumimoji="0" lang="en-US"/>
          </a:p>
        </p:txBody>
      </p:sp>
      <p:sp>
        <p:nvSpPr>
          <p:cNvPr id="8" name="Marcador de fecha 7"/>
          <p:cNvSpPr>
            <a:spLocks noGrp="1"/>
          </p:cNvSpPr>
          <p:nvPr>
            <p:ph type="dt" sz="half" idx="14"/>
          </p:nvPr>
        </p:nvSpPr>
        <p:spPr/>
        <p:txBody>
          <a:bodyPr/>
          <a:lstStyle/>
          <a:p>
            <a:endParaRPr lang="en-US"/>
          </a:p>
        </p:txBody>
      </p:sp>
      <p:sp>
        <p:nvSpPr>
          <p:cNvPr id="9" name="Marcador de número de diapositiva 8"/>
          <p:cNvSpPr>
            <a:spLocks noGrp="1"/>
          </p:cNvSpPr>
          <p:nvPr>
            <p:ph type="sldNum" sz="quarter" idx="15"/>
          </p:nvPr>
        </p:nvSpPr>
        <p:spPr/>
        <p:txBody>
          <a:bodyPr/>
          <a:lstStyle/>
          <a:p>
            <a:fld id="{0A1DFC79-234E-754A-BABD-4BFC7FA9C3CB}" type="slidenum">
              <a:rPr lang="en-US" smtClean="0"/>
              <a:pPr/>
              <a:t>‹Nr.›</a:t>
            </a:fld>
            <a:endParaRPr lang="en-US"/>
          </a:p>
        </p:txBody>
      </p:sp>
      <p:sp>
        <p:nvSpPr>
          <p:cNvPr id="10" name="Marcador de pie de página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_tradnl" smtClean="0"/>
              <a:t>Clic para editar título</a:t>
            </a:r>
            <a:endParaRPr kumimoji="0" lang="en-US"/>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endParaRPr lang="en-US"/>
          </a:p>
        </p:txBody>
      </p:sp>
      <p:sp>
        <p:nvSpPr>
          <p:cNvPr id="9" name="Marcador de número de diapositiva 8"/>
          <p:cNvSpPr>
            <a:spLocks noGrp="1"/>
          </p:cNvSpPr>
          <p:nvPr>
            <p:ph type="sldNum" sz="quarter" idx="11"/>
          </p:nvPr>
        </p:nvSpPr>
        <p:spPr/>
        <p:txBody>
          <a:bodyPr/>
          <a:lstStyle/>
          <a:p>
            <a:fld id="{D76C022D-547B-B243-859F-12EDD0641ACC}" type="slidenum">
              <a:rPr lang="en-US" smtClean="0"/>
              <a:pPr/>
              <a:t>‹Nr.›</a:t>
            </a:fld>
            <a:endParaRPr lang="en-US"/>
          </a:p>
        </p:txBody>
      </p:sp>
      <p:sp>
        <p:nvSpPr>
          <p:cNvPr id="10" name="Marcador de pie de página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ABC94E6-50D0-7947-A9A8-E6BDDE0F173B}" type="slidenum">
              <a:rPr lang="en-US" smtClean="0"/>
              <a:pPr/>
              <a:t>‹Nr.›</a:t>
            </a:fld>
            <a:endParaRPr lang="en-US"/>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p:txBody>
          <a:bodyPr/>
          <a:lstStyle/>
          <a:p>
            <a:pPr algn="ctr">
              <a:buFont typeface="Wingdings" charset="0"/>
              <a:buNone/>
            </a:pPr>
            <a:r>
              <a:rPr lang="es-ES_tradnl" dirty="0" smtClean="0"/>
              <a:t>Unidades </a:t>
            </a:r>
            <a:r>
              <a:rPr lang="es-ES_tradnl" dirty="0"/>
              <a:t>6-8 de Orozco</a:t>
            </a:r>
          </a:p>
        </p:txBody>
      </p:sp>
      <p:sp>
        <p:nvSpPr>
          <p:cNvPr id="3074" name="Rectangle 2"/>
          <p:cNvSpPr>
            <a:spLocks noGrp="1" noChangeArrowheads="1"/>
          </p:cNvSpPr>
          <p:nvPr>
            <p:ph type="ctrTitle"/>
          </p:nvPr>
        </p:nvSpPr>
        <p:spPr/>
        <p:txBody>
          <a:bodyPr/>
          <a:lstStyle/>
          <a:p>
            <a:r>
              <a:rPr lang="es-ES_tradnl"/>
              <a:t>El an</a:t>
            </a:r>
            <a:r>
              <a:rPr lang="es-ES_tradnl" altLang="ja-JP"/>
              <a:t>álisis gramático</a:t>
            </a:r>
            <a:endParaRPr lang="es-ES_tradnl"/>
          </a:p>
        </p:txBody>
      </p:sp>
      <p:pic>
        <p:nvPicPr>
          <p:cNvPr id="6" name="Imagen 5" descr="Logo color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4221088"/>
            <a:ext cx="3960440" cy="2664296"/>
          </a:xfrm>
          <a:prstGeom prst="rect">
            <a:avLst/>
          </a:prstGeom>
          <a:effectLst>
            <a:outerShdw blurRad="50800" dist="38100" dir="2700000" algn="tl"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p:txBody>
          <a:bodyPr/>
          <a:lstStyle/>
          <a:p>
            <a:pPr marL="609600" indent="-609600">
              <a:lnSpc>
                <a:spcPct val="90000"/>
              </a:lnSpc>
              <a:buFont typeface="Arial" charset="0"/>
              <a:buAutoNum type="arabicPeriod"/>
            </a:pPr>
            <a:r>
              <a:rPr lang="es-ES_tradnl" altLang="ja-JP" sz="2800">
                <a:latin typeface="Helvetica"/>
                <a:cs typeface="Helvetica"/>
              </a:rPr>
              <a:t>La concordancia Strong te da las palabras como aparecen en RV con números que indican las palabras en hebreo o griego.</a:t>
            </a:r>
          </a:p>
          <a:p>
            <a:pPr marL="609600" indent="-609600">
              <a:lnSpc>
                <a:spcPct val="90000"/>
              </a:lnSpc>
              <a:buFont typeface="Arial" charset="0"/>
              <a:buAutoNum type="arabicPeriod"/>
            </a:pPr>
            <a:r>
              <a:rPr lang="es-ES_tradnl" altLang="ja-JP" sz="2800">
                <a:latin typeface="Helvetica"/>
                <a:cs typeface="Helvetica"/>
              </a:rPr>
              <a:t>Los diccionarios de Strong te dan algunas definiciones de las palabras, pero los contextos determinarán cuáles sean las más adecuadas.</a:t>
            </a:r>
          </a:p>
          <a:p>
            <a:pPr marL="609600" indent="-609600">
              <a:lnSpc>
                <a:spcPct val="90000"/>
              </a:lnSpc>
              <a:buFont typeface="Arial" charset="0"/>
              <a:buAutoNum type="arabicPeriod"/>
            </a:pPr>
            <a:r>
              <a:rPr lang="es-ES_tradnl" altLang="ja-JP" sz="2800">
                <a:latin typeface="Helvetica"/>
                <a:cs typeface="Helvetica"/>
              </a:rPr>
              <a:t>Con el número de Strong, puedes consultar una concordancia en hebreo o griego para buscar otras ocasiones en las cuales se usan las palabras.</a:t>
            </a:r>
          </a:p>
        </p:txBody>
      </p:sp>
      <p:sp>
        <p:nvSpPr>
          <p:cNvPr id="78850" name="Rectangle 2"/>
          <p:cNvSpPr>
            <a:spLocks noGrp="1" noChangeArrowheads="1"/>
          </p:cNvSpPr>
          <p:nvPr>
            <p:ph type="title"/>
          </p:nvPr>
        </p:nvSpPr>
        <p:spPr/>
        <p:txBody>
          <a:bodyPr/>
          <a:lstStyle/>
          <a:p>
            <a:r>
              <a:rPr lang="es-ES_tradnl"/>
              <a:t>C</a:t>
            </a:r>
            <a:r>
              <a:rPr lang="es-ES_tradnl" altLang="ja-JP">
                <a:cs typeface="ＭＳ Ｐゴシック" charset="0"/>
              </a:rPr>
              <a:t>ómo usar la Concordancia Strong</a:t>
            </a:r>
            <a:endParaRPr lang="es-ES_tradn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idx="1"/>
          </p:nvPr>
        </p:nvSpPr>
        <p:spPr>
          <a:xfrm>
            <a:off x="457200" y="1600200"/>
            <a:ext cx="8229600" cy="5257800"/>
          </a:xfrm>
        </p:spPr>
        <p:txBody>
          <a:bodyPr/>
          <a:lstStyle/>
          <a:p>
            <a:pPr marL="609600" indent="-609600">
              <a:lnSpc>
                <a:spcPct val="90000"/>
              </a:lnSpc>
              <a:buFont typeface="Arial" charset="0"/>
              <a:buAutoNum type="arabicPeriod"/>
            </a:pPr>
            <a:r>
              <a:rPr lang="es-ES_tradnl" altLang="ja-JP" sz="2800">
                <a:latin typeface="Helvetica"/>
                <a:cs typeface="Helvetica"/>
              </a:rPr>
              <a:t>Las concordancias en hebreo y griego te dan todas las instancias en que se usan las palabras.</a:t>
            </a:r>
          </a:p>
          <a:p>
            <a:pPr marL="609600" indent="-609600">
              <a:lnSpc>
                <a:spcPct val="90000"/>
              </a:lnSpc>
              <a:buFont typeface="Arial" charset="0"/>
              <a:buAutoNum type="arabicPeriod"/>
            </a:pPr>
            <a:r>
              <a:rPr lang="es-ES_tradnl" altLang="ja-JP" sz="2800">
                <a:latin typeface="Helvetica"/>
                <a:cs typeface="Helvetica"/>
              </a:rPr>
              <a:t>Hay que comparar los contextos para determinar cómo se usan en el texto que estás estudiando.</a:t>
            </a:r>
          </a:p>
          <a:p>
            <a:pPr marL="609600" indent="-609600">
              <a:lnSpc>
                <a:spcPct val="90000"/>
              </a:lnSpc>
              <a:buFont typeface="Arial" charset="0"/>
              <a:buAutoNum type="arabicPeriod"/>
            </a:pPr>
            <a:r>
              <a:rPr lang="es-ES_tradnl" altLang="ja-JP" sz="2800">
                <a:latin typeface="Helvetica"/>
                <a:cs typeface="Helvetica"/>
              </a:rPr>
              <a:t>Entre más cercano el contexto en cuanto a tiempo, género, autor y canon, más probable que el uso sea el mismo en los dos contextos.</a:t>
            </a:r>
          </a:p>
          <a:p>
            <a:pPr marL="609600" indent="-609600">
              <a:lnSpc>
                <a:spcPct val="90000"/>
              </a:lnSpc>
              <a:buFont typeface="Arial" charset="0"/>
              <a:buAutoNum type="arabicPeriod"/>
            </a:pPr>
            <a:r>
              <a:rPr lang="es-ES_tradnl" altLang="ja-JP" sz="2800">
                <a:latin typeface="Helvetica"/>
                <a:cs typeface="Helvetica"/>
              </a:rPr>
              <a:t>Sin embargo, es posible que un autor use una palabra en más de un sentido en un libro. </a:t>
            </a:r>
          </a:p>
        </p:txBody>
      </p:sp>
      <p:sp>
        <p:nvSpPr>
          <p:cNvPr id="79874" name="Rectangle 2"/>
          <p:cNvSpPr>
            <a:spLocks noGrp="1" noChangeArrowheads="1"/>
          </p:cNvSpPr>
          <p:nvPr>
            <p:ph type="title"/>
          </p:nvPr>
        </p:nvSpPr>
        <p:spPr/>
        <p:txBody>
          <a:bodyPr/>
          <a:lstStyle/>
          <a:p>
            <a:r>
              <a:rPr lang="es-ES_tradnl"/>
              <a:t>C</a:t>
            </a:r>
            <a:r>
              <a:rPr lang="es-ES_tradnl" altLang="ja-JP">
                <a:cs typeface="ＭＳ Ｐゴシック" charset="0"/>
              </a:rPr>
              <a:t>ómo usar otras concordancias</a:t>
            </a:r>
            <a:endParaRPr lang="es-ES_trad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457200" y="1600200"/>
            <a:ext cx="8229600" cy="5105400"/>
          </a:xfrm>
        </p:spPr>
        <p:txBody>
          <a:bodyPr/>
          <a:lstStyle/>
          <a:p>
            <a:pPr marL="609600" indent="-609600">
              <a:lnSpc>
                <a:spcPct val="90000"/>
              </a:lnSpc>
              <a:buFont typeface="Arial" charset="0"/>
              <a:buAutoNum type="arabicPeriod"/>
            </a:pPr>
            <a:r>
              <a:rPr lang="es-ES_tradnl" altLang="ja-JP" sz="2800">
                <a:latin typeface="Helvetica"/>
                <a:cs typeface="Helvetica"/>
              </a:rPr>
              <a:t>Los léxicos en hebreo y griego dan definiciones, normalmente respetando los contextos.</a:t>
            </a:r>
          </a:p>
          <a:p>
            <a:pPr marL="609600" indent="-609600">
              <a:lnSpc>
                <a:spcPct val="90000"/>
              </a:lnSpc>
              <a:buFont typeface="Arial" charset="0"/>
              <a:buAutoNum type="arabicPeriod"/>
            </a:pPr>
            <a:r>
              <a:rPr lang="es-ES_tradnl" altLang="ja-JP" sz="2800">
                <a:latin typeface="Helvetica"/>
                <a:cs typeface="Helvetica"/>
              </a:rPr>
              <a:t>Con el número de Strong, pueden tener acceso a los léxicos, pero requieren un conocimiento básico de los idiomas para aprovecharlos.</a:t>
            </a:r>
          </a:p>
          <a:p>
            <a:pPr marL="609600" indent="-609600">
              <a:lnSpc>
                <a:spcPct val="90000"/>
              </a:lnSpc>
              <a:buFont typeface="Arial" charset="0"/>
              <a:buAutoNum type="arabicPeriod"/>
            </a:pPr>
            <a:r>
              <a:rPr lang="es-ES_tradnl" altLang="ja-JP" sz="2800">
                <a:latin typeface="Helvetica"/>
                <a:cs typeface="Helvetica"/>
              </a:rPr>
              <a:t>El diccionario expositivo de Vine también ofrece unas explicaciones de palabras.</a:t>
            </a:r>
          </a:p>
          <a:p>
            <a:pPr marL="609600" indent="-609600">
              <a:lnSpc>
                <a:spcPct val="90000"/>
              </a:lnSpc>
              <a:buFont typeface="Arial" charset="0"/>
              <a:buAutoNum type="arabicPeriod"/>
            </a:pPr>
            <a:r>
              <a:rPr lang="es-ES_tradnl" altLang="ja-JP" sz="2800">
                <a:latin typeface="Helvetica"/>
                <a:cs typeface="Helvetica"/>
              </a:rPr>
              <a:t>Recuerda: el uso en el contexto es el significado.</a:t>
            </a:r>
          </a:p>
        </p:txBody>
      </p:sp>
      <p:sp>
        <p:nvSpPr>
          <p:cNvPr id="80898" name="Rectangle 2"/>
          <p:cNvSpPr>
            <a:spLocks noGrp="1" noChangeArrowheads="1"/>
          </p:cNvSpPr>
          <p:nvPr>
            <p:ph type="title"/>
          </p:nvPr>
        </p:nvSpPr>
        <p:spPr/>
        <p:txBody>
          <a:bodyPr/>
          <a:lstStyle/>
          <a:p>
            <a:r>
              <a:rPr lang="es-ES_tradnl"/>
              <a:t>C</a:t>
            </a:r>
            <a:r>
              <a:rPr lang="es-ES_tradnl" altLang="ja-JP">
                <a:cs typeface="ＭＳ Ｐゴシック" charset="0"/>
              </a:rPr>
              <a:t>ómo usar los léxicos y diccionarios</a:t>
            </a:r>
            <a:endParaRPr lang="es-ES_tradn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1600200"/>
            <a:ext cx="8229600" cy="5105400"/>
          </a:xfrm>
        </p:spPr>
        <p:txBody>
          <a:bodyPr/>
          <a:lstStyle/>
          <a:p>
            <a:pPr marL="609600" indent="-609600">
              <a:buFont typeface="Arial" charset="0"/>
              <a:buAutoNum type="arabicPeriod"/>
            </a:pPr>
            <a:r>
              <a:rPr lang="es-ES_tradnl" altLang="ja-JP" dirty="0">
                <a:latin typeface="Helvetica"/>
                <a:cs typeface="Helvetica"/>
              </a:rPr>
              <a:t>Estudiando Hechos 24:23, encontramos la palabra </a:t>
            </a:r>
            <a:r>
              <a:rPr lang="es-ES_tradnl" altLang="ja-JP" i="1" dirty="0">
                <a:latin typeface="Helvetica"/>
                <a:cs typeface="Helvetica"/>
              </a:rPr>
              <a:t>libertad</a:t>
            </a:r>
            <a:r>
              <a:rPr lang="es-ES_tradnl" altLang="ja-JP" dirty="0">
                <a:latin typeface="Helvetica"/>
                <a:cs typeface="Helvetica"/>
              </a:rPr>
              <a:t> en la RV: “”Y mandó al centurión que se custodiase a Pablo, pero que le concediese alguna libertad, y que no impidiese a ninguno de los suyos servirle o venir a él.”</a:t>
            </a:r>
          </a:p>
          <a:p>
            <a:pPr marL="609600" indent="-609600">
              <a:buFont typeface="Arial" charset="0"/>
              <a:buAutoNum type="arabicPeriod"/>
            </a:pPr>
            <a:r>
              <a:rPr lang="es-ES_tradnl" altLang="ja-JP" dirty="0">
                <a:latin typeface="Helvetica"/>
                <a:cs typeface="Helvetica"/>
              </a:rPr>
              <a:t>Buscando </a:t>
            </a:r>
            <a:r>
              <a:rPr lang="es-ES_tradnl" altLang="ja-JP" i="1" dirty="0">
                <a:latin typeface="Helvetica"/>
                <a:cs typeface="Helvetica"/>
              </a:rPr>
              <a:t>libertad</a:t>
            </a:r>
            <a:r>
              <a:rPr lang="es-ES_tradnl" altLang="ja-JP" dirty="0">
                <a:latin typeface="Helvetica"/>
                <a:cs typeface="Helvetica"/>
              </a:rPr>
              <a:t> en </a:t>
            </a:r>
            <a:r>
              <a:rPr lang="es-ES_tradnl" altLang="ja-JP" dirty="0" err="1">
                <a:latin typeface="Helvetica"/>
                <a:cs typeface="Helvetica"/>
              </a:rPr>
              <a:t>Strong</a:t>
            </a:r>
            <a:r>
              <a:rPr lang="es-ES_tradnl" altLang="ja-JP" dirty="0">
                <a:latin typeface="Helvetica"/>
                <a:cs typeface="Helvetica"/>
              </a:rPr>
              <a:t>, encontramos ocho números de palabras griegas.</a:t>
            </a:r>
          </a:p>
        </p:txBody>
      </p:sp>
      <p:sp>
        <p:nvSpPr>
          <p:cNvPr id="81922" name="Rectangle 2"/>
          <p:cNvSpPr>
            <a:spLocks noGrp="1" noChangeArrowheads="1"/>
          </p:cNvSpPr>
          <p:nvPr>
            <p:ph type="title"/>
          </p:nvPr>
        </p:nvSpPr>
        <p:spPr/>
        <p:txBody>
          <a:bodyPr/>
          <a:lstStyle/>
          <a:p>
            <a:r>
              <a:rPr lang="es-ES_tradnl"/>
              <a:t>Ensayo con </a:t>
            </a:r>
            <a:r>
              <a:rPr lang="es-ES_tradnl">
                <a:latin typeface="Symbol" charset="0"/>
                <a:sym typeface="Symbol" charset="0"/>
              </a:rPr>
              <a:t></a:t>
            </a:r>
            <a:r>
              <a:rPr lang="es-ES_tradnl"/>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idx="1"/>
          </p:nvPr>
        </p:nvSpPr>
        <p:spPr>
          <a:xfrm>
            <a:off x="457200" y="1600200"/>
            <a:ext cx="8229600" cy="5105400"/>
          </a:xfrm>
        </p:spPr>
        <p:txBody>
          <a:bodyPr/>
          <a:lstStyle/>
          <a:p>
            <a:pPr marL="609600" indent="-609600">
              <a:buFont typeface="Arial" charset="0"/>
              <a:buAutoNum type="arabicPeriod" startAt="3"/>
            </a:pPr>
            <a:r>
              <a:rPr lang="es-ES_tradnl" altLang="ja-JP">
                <a:latin typeface="Helvetica"/>
                <a:cs typeface="Helvetica"/>
              </a:rPr>
              <a:t>El número de la palabra en Hechos 24:23 es 425, y aparece una sola vez de las 32 veces que </a:t>
            </a:r>
            <a:r>
              <a:rPr lang="es-ES_tradnl" altLang="ja-JP" i="1">
                <a:latin typeface="Helvetica"/>
                <a:cs typeface="Helvetica"/>
              </a:rPr>
              <a:t>libertad</a:t>
            </a:r>
            <a:r>
              <a:rPr lang="es-ES_tradnl" altLang="ja-JP">
                <a:latin typeface="Helvetica"/>
                <a:cs typeface="Helvetica"/>
              </a:rPr>
              <a:t> aparece en RV.</a:t>
            </a:r>
          </a:p>
          <a:p>
            <a:pPr marL="609600" indent="-609600">
              <a:buFont typeface="Arial" charset="0"/>
              <a:buAutoNum type="arabicPeriod" startAt="3"/>
            </a:pPr>
            <a:r>
              <a:rPr lang="es-ES_tradnl" altLang="ja-JP">
                <a:latin typeface="Helvetica"/>
                <a:cs typeface="Helvetica"/>
              </a:rPr>
              <a:t>En el diccionario de Strong, encontramos que 425 corresponde </a:t>
            </a:r>
            <a:r>
              <a:rPr lang="es-ES_tradnl" altLang="ja-JP">
                <a:latin typeface="Helvetica"/>
                <a:cs typeface="Helvetica"/>
                <a:sym typeface="Symbol" charset="0"/>
              </a:rPr>
              <a:t></a:t>
            </a:r>
            <a:r>
              <a:rPr lang="es-ES_tradnl" altLang="ja-JP">
                <a:latin typeface="Helvetica"/>
                <a:cs typeface="Helvetica"/>
              </a:rPr>
              <a:t>.</a:t>
            </a:r>
          </a:p>
          <a:p>
            <a:pPr marL="609600" indent="-609600">
              <a:buFont typeface="Arial" charset="0"/>
              <a:buAutoNum type="arabicPeriod" startAt="3"/>
            </a:pPr>
            <a:r>
              <a:rPr lang="es-ES_tradnl" altLang="ja-JP">
                <a:latin typeface="Helvetica"/>
                <a:cs typeface="Helvetica"/>
              </a:rPr>
              <a:t>Strong explica: “relajación o (fig.) alivio:--reposo, holgura”.</a:t>
            </a:r>
          </a:p>
        </p:txBody>
      </p:sp>
      <p:sp>
        <p:nvSpPr>
          <p:cNvPr id="98306" name="Rectangle 2"/>
          <p:cNvSpPr>
            <a:spLocks noGrp="1" noChangeArrowheads="1"/>
          </p:cNvSpPr>
          <p:nvPr>
            <p:ph type="title"/>
          </p:nvPr>
        </p:nvSpPr>
        <p:spPr/>
        <p:txBody>
          <a:bodyPr/>
          <a:lstStyle/>
          <a:p>
            <a:r>
              <a:rPr lang="es-ES_tradnl"/>
              <a:t>Ensayo con </a:t>
            </a:r>
            <a:r>
              <a:rPr lang="es-ES_tradnl">
                <a:latin typeface="Symbol" charset="0"/>
                <a:sym typeface="Symbol" charset="0"/>
              </a:rPr>
              <a:t></a:t>
            </a:r>
            <a:r>
              <a:rPr lang="es-ES_tradnl"/>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ChangeArrowheads="1"/>
          </p:cNvSpPr>
          <p:nvPr>
            <p:ph idx="1"/>
          </p:nvPr>
        </p:nvSpPr>
        <p:spPr>
          <a:xfrm>
            <a:off x="457200" y="1600200"/>
            <a:ext cx="8229600" cy="5105400"/>
          </a:xfrm>
        </p:spPr>
        <p:txBody>
          <a:bodyPr/>
          <a:lstStyle/>
          <a:p>
            <a:pPr marL="609600" indent="-609600">
              <a:buFont typeface="Arial" charset="0"/>
              <a:buAutoNum type="arabicPeriod" startAt="6"/>
            </a:pPr>
            <a:r>
              <a:rPr lang="es-ES_tradnl" altLang="ja-JP">
                <a:latin typeface="Helvetica"/>
                <a:cs typeface="Helvetica"/>
              </a:rPr>
              <a:t>El léxico de Bauer dice: relajamiento</a:t>
            </a:r>
          </a:p>
          <a:p>
            <a:pPr marL="971550" lvl="1" indent="-514350">
              <a:buFont typeface="Arial" charset="0"/>
              <a:buAutoNum type="arabicPeriod"/>
            </a:pPr>
            <a:r>
              <a:rPr lang="es-ES_tradnl" altLang="ja-JP">
                <a:latin typeface="Helvetica"/>
                <a:cs typeface="Helvetica"/>
              </a:rPr>
              <a:t>lit. de relajamiento de custodia - Hch 24:23</a:t>
            </a:r>
          </a:p>
          <a:p>
            <a:pPr marL="971550" lvl="1" indent="-514350">
              <a:buFont typeface="Arial" charset="0"/>
              <a:buAutoNum type="arabicPeriod"/>
            </a:pPr>
            <a:r>
              <a:rPr lang="es-ES_tradnl" altLang="ja-JP">
                <a:latin typeface="Helvetica"/>
                <a:cs typeface="Helvetica"/>
              </a:rPr>
              <a:t>descanso, relajamiento, alivio - los otros cuatro versículos y otras referencias de la LXX y extra-bíblicas</a:t>
            </a:r>
          </a:p>
        </p:txBody>
      </p:sp>
      <p:sp>
        <p:nvSpPr>
          <p:cNvPr id="138242" name="Rectangle 2"/>
          <p:cNvSpPr>
            <a:spLocks noGrp="1" noChangeArrowheads="1"/>
          </p:cNvSpPr>
          <p:nvPr>
            <p:ph type="title"/>
          </p:nvPr>
        </p:nvSpPr>
        <p:spPr/>
        <p:txBody>
          <a:bodyPr/>
          <a:lstStyle/>
          <a:p>
            <a:r>
              <a:rPr lang="es-ES_tradnl"/>
              <a:t>Ensayo con </a:t>
            </a:r>
            <a:r>
              <a:rPr lang="es-ES_tradnl">
                <a:latin typeface="Symbol" charset="0"/>
                <a:sym typeface="Symbol" charset="0"/>
              </a:rPr>
              <a:t></a:t>
            </a:r>
            <a:r>
              <a:rPr lang="es-ES_tradnl"/>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a:xfrm>
            <a:off x="457200" y="1600200"/>
            <a:ext cx="8229600" cy="5105400"/>
          </a:xfrm>
        </p:spPr>
        <p:txBody>
          <a:bodyPr/>
          <a:lstStyle/>
          <a:p>
            <a:pPr marL="609600" indent="-609600">
              <a:buFont typeface="Arial" charset="0"/>
              <a:buNone/>
            </a:pPr>
            <a:r>
              <a:rPr lang="es-ES_tradnl" altLang="ja-JP">
                <a:latin typeface="Helvetica"/>
                <a:cs typeface="Helvetica"/>
              </a:rPr>
              <a:t>7.	Consultando la concordancia greco-inglesa (usando el número 425 o la palabra </a:t>
            </a:r>
            <a:r>
              <a:rPr lang="es-ES_tradnl" altLang="ja-JP">
                <a:latin typeface="Helvetica"/>
                <a:cs typeface="Helvetica"/>
                <a:sym typeface="Symbol" charset="0"/>
              </a:rPr>
              <a:t></a:t>
            </a:r>
            <a:r>
              <a:rPr lang="es-ES_tradnl" altLang="ja-JP">
                <a:latin typeface="Helvetica"/>
                <a:cs typeface="Helvetica"/>
              </a:rPr>
              <a:t>o la concordancia greco-española (usando </a:t>
            </a:r>
            <a:r>
              <a:rPr lang="es-ES_tradnl" altLang="ja-JP">
                <a:latin typeface="Helvetica"/>
                <a:cs typeface="Helvetica"/>
                <a:sym typeface="Symbol" charset="0"/>
              </a:rPr>
              <a:t></a:t>
            </a:r>
            <a:r>
              <a:rPr lang="es-ES_tradnl" altLang="ja-JP">
                <a:latin typeface="Helvetica"/>
                <a:cs typeface="Helvetica"/>
              </a:rPr>
              <a:t>, encontramos que se usa cinco veces:</a:t>
            </a:r>
          </a:p>
          <a:p>
            <a:pPr marL="971550" lvl="1" indent="-514350">
              <a:buFont typeface="Arial" charset="0"/>
              <a:buAutoNum type="alphaLcParenR"/>
            </a:pPr>
            <a:r>
              <a:rPr lang="es-ES_tradnl" altLang="ja-JP">
                <a:latin typeface="Helvetica"/>
                <a:cs typeface="Helvetica"/>
              </a:rPr>
              <a:t>Hechos 24:23 - libertad</a:t>
            </a:r>
          </a:p>
          <a:p>
            <a:pPr marL="971550" lvl="1" indent="-514350">
              <a:buFont typeface="Arial" charset="0"/>
              <a:buAutoNum type="alphaLcParenR"/>
            </a:pPr>
            <a:r>
              <a:rPr lang="es-ES_tradnl" altLang="ja-JP">
                <a:latin typeface="Helvetica"/>
                <a:cs typeface="Helvetica"/>
              </a:rPr>
              <a:t>II Cor 2:13 - reposo</a:t>
            </a:r>
          </a:p>
          <a:p>
            <a:pPr marL="971550" lvl="1" indent="-514350">
              <a:buFont typeface="Arial" charset="0"/>
              <a:buAutoNum type="alphaLcParenR"/>
            </a:pPr>
            <a:r>
              <a:rPr lang="es-ES_tradnl" altLang="ja-JP">
                <a:latin typeface="Helvetica"/>
                <a:cs typeface="Helvetica"/>
              </a:rPr>
              <a:t>II Cor 7:5 - reposo</a:t>
            </a:r>
          </a:p>
          <a:p>
            <a:pPr marL="971550" lvl="1" indent="-514350">
              <a:buFont typeface="Arial" charset="0"/>
              <a:buAutoNum type="alphaLcParenR"/>
            </a:pPr>
            <a:r>
              <a:rPr lang="es-ES_tradnl" altLang="ja-JP">
                <a:latin typeface="Helvetica"/>
                <a:cs typeface="Helvetica"/>
              </a:rPr>
              <a:t>II Cor 8:13 - holgura</a:t>
            </a:r>
          </a:p>
          <a:p>
            <a:pPr marL="971550" lvl="1" indent="-514350">
              <a:buFont typeface="Arial" charset="0"/>
              <a:buAutoNum type="alphaLcParenR"/>
            </a:pPr>
            <a:r>
              <a:rPr lang="es-ES_tradnl" altLang="ja-JP">
                <a:latin typeface="Helvetica"/>
                <a:cs typeface="Helvetica"/>
              </a:rPr>
              <a:t>II Tes 1:7 - reposo</a:t>
            </a:r>
          </a:p>
        </p:txBody>
      </p:sp>
      <p:sp>
        <p:nvSpPr>
          <p:cNvPr id="99330" name="Rectangle 2"/>
          <p:cNvSpPr>
            <a:spLocks noGrp="1" noChangeArrowheads="1"/>
          </p:cNvSpPr>
          <p:nvPr>
            <p:ph type="title"/>
          </p:nvPr>
        </p:nvSpPr>
        <p:spPr/>
        <p:txBody>
          <a:bodyPr/>
          <a:lstStyle/>
          <a:p>
            <a:r>
              <a:rPr lang="es-ES_tradnl"/>
              <a:t>Ensayo con </a:t>
            </a:r>
            <a:r>
              <a:rPr lang="es-ES_tradnl">
                <a:latin typeface="Symbol" charset="0"/>
                <a:sym typeface="Symbol" charset="0"/>
              </a:rPr>
              <a:t></a:t>
            </a:r>
            <a:r>
              <a:rPr lang="es-ES_tradnl"/>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idx="1"/>
          </p:nvPr>
        </p:nvSpPr>
        <p:spPr>
          <a:xfrm>
            <a:off x="457200" y="1600200"/>
            <a:ext cx="8229600" cy="5105400"/>
          </a:xfrm>
        </p:spPr>
        <p:txBody>
          <a:bodyPr/>
          <a:lstStyle/>
          <a:p>
            <a:pPr marL="609600" indent="-609600">
              <a:buFont typeface="Arial" charset="0"/>
              <a:buNone/>
            </a:pPr>
            <a:r>
              <a:rPr lang="es-ES_tradnl" altLang="ja-JP">
                <a:latin typeface="Helvetica"/>
                <a:cs typeface="Helvetica"/>
              </a:rPr>
              <a:t>8.	En Hechos 24:23, se explica que el “reposo” contrasta con el estado de estar encarcelado y se expresa en el privilegio de recibir visitas.  Por lo tanto, se traduce </a:t>
            </a:r>
            <a:r>
              <a:rPr lang="es-ES_tradnl" altLang="ja-JP" i="1">
                <a:latin typeface="Helvetica"/>
                <a:cs typeface="Helvetica"/>
              </a:rPr>
              <a:t>libertad</a:t>
            </a:r>
            <a:r>
              <a:rPr lang="es-ES_tradnl" altLang="ja-JP">
                <a:latin typeface="Helvetica"/>
                <a:cs typeface="Helvetica"/>
              </a:rPr>
              <a:t>, reposo de algunos de las privaciones de la vida de un prisionero.</a:t>
            </a:r>
          </a:p>
        </p:txBody>
      </p:sp>
      <p:sp>
        <p:nvSpPr>
          <p:cNvPr id="100354" name="Rectangle 2"/>
          <p:cNvSpPr>
            <a:spLocks noGrp="1" noChangeArrowheads="1"/>
          </p:cNvSpPr>
          <p:nvPr>
            <p:ph type="title"/>
          </p:nvPr>
        </p:nvSpPr>
        <p:spPr/>
        <p:txBody>
          <a:bodyPr/>
          <a:lstStyle/>
          <a:p>
            <a:r>
              <a:rPr lang="es-ES_tradnl"/>
              <a:t>Ensayo con </a:t>
            </a:r>
            <a:r>
              <a:rPr lang="es-ES_tradnl">
                <a:latin typeface="Symbol" charset="0"/>
                <a:sym typeface="Symbol" charset="0"/>
              </a:rPr>
              <a:t></a:t>
            </a:r>
            <a:r>
              <a:rPr lang="es-ES_tradnl"/>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a:xfrm>
            <a:off x="457200" y="1600200"/>
            <a:ext cx="8229600" cy="5105400"/>
          </a:xfrm>
        </p:spPr>
        <p:txBody>
          <a:bodyPr/>
          <a:lstStyle/>
          <a:p>
            <a:pPr marL="609600" indent="-609600">
              <a:buFont typeface="Arial" charset="0"/>
              <a:buNone/>
            </a:pPr>
            <a:r>
              <a:rPr lang="es-ES_tradnl" altLang="ja-JP">
                <a:latin typeface="Helvetica"/>
                <a:cs typeface="Helvetica"/>
              </a:rPr>
              <a:t>9.	En II Corintios 2:13, Pablo llegó a Troas, pero no encontró a Tito (como esperaba).  Por lo tanto, no tenía reposo en su espíritu.  Es un uso figurativo de la palabra </a:t>
            </a:r>
            <a:r>
              <a:rPr lang="es-ES_tradnl" altLang="ja-JP">
                <a:latin typeface="Helvetica"/>
                <a:cs typeface="Helvetica"/>
                <a:sym typeface="Symbol" charset="0"/>
              </a:rPr>
              <a:t></a:t>
            </a:r>
            <a:r>
              <a:rPr lang="es-ES_tradnl" altLang="ja-JP">
                <a:latin typeface="Helvetica"/>
                <a:cs typeface="Helvetica"/>
              </a:rPr>
              <a:t>, refiriéndose a la paz interior.</a:t>
            </a:r>
            <a:endParaRPr lang="es-ES_tradnl" altLang="ja-JP">
              <a:latin typeface="Helvetica"/>
              <a:cs typeface="Helvetica"/>
              <a:sym typeface="Symbol" charset="0"/>
            </a:endParaRPr>
          </a:p>
        </p:txBody>
      </p:sp>
      <p:sp>
        <p:nvSpPr>
          <p:cNvPr id="101378" name="Rectangle 2"/>
          <p:cNvSpPr>
            <a:spLocks noGrp="1" noChangeArrowheads="1"/>
          </p:cNvSpPr>
          <p:nvPr>
            <p:ph type="title"/>
          </p:nvPr>
        </p:nvSpPr>
        <p:spPr/>
        <p:txBody>
          <a:bodyPr/>
          <a:lstStyle/>
          <a:p>
            <a:r>
              <a:rPr lang="es-ES_tradnl"/>
              <a:t>Ensayo con </a:t>
            </a:r>
            <a:r>
              <a:rPr lang="es-ES_tradnl">
                <a:latin typeface="Symbol" charset="0"/>
                <a:sym typeface="Symbol" charset="0"/>
              </a:rPr>
              <a:t></a:t>
            </a:r>
            <a:r>
              <a:rPr lang="es-ES_tradnl"/>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idx="1"/>
          </p:nvPr>
        </p:nvSpPr>
        <p:spPr>
          <a:xfrm>
            <a:off x="457200" y="1600200"/>
            <a:ext cx="8229600" cy="5105400"/>
          </a:xfrm>
        </p:spPr>
        <p:txBody>
          <a:bodyPr/>
          <a:lstStyle/>
          <a:p>
            <a:pPr marL="609600" indent="-609600">
              <a:buFont typeface="Arial" charset="0"/>
              <a:buNone/>
            </a:pPr>
            <a:r>
              <a:rPr lang="es-ES_tradnl" altLang="ja-JP">
                <a:latin typeface="Helvetica"/>
                <a:cs typeface="Helvetica"/>
              </a:rPr>
              <a:t>10.	En II Corintios 7:5, Pablo dijo que no tuvo reposo en su carne por la situación difícil en Macedonia.  Había conflictos afuera que le causaron temores adentro, los cuales no le dejaron descansar fisicamente.</a:t>
            </a:r>
            <a:endParaRPr lang="es-ES_tradnl" altLang="ja-JP">
              <a:latin typeface="Helvetica"/>
              <a:cs typeface="Helvetica"/>
              <a:sym typeface="Symbol" charset="0"/>
            </a:endParaRPr>
          </a:p>
        </p:txBody>
      </p:sp>
      <p:sp>
        <p:nvSpPr>
          <p:cNvPr id="102402" name="Rectangle 2"/>
          <p:cNvSpPr>
            <a:spLocks noGrp="1" noChangeArrowheads="1"/>
          </p:cNvSpPr>
          <p:nvPr>
            <p:ph type="title"/>
          </p:nvPr>
        </p:nvSpPr>
        <p:spPr/>
        <p:txBody>
          <a:bodyPr/>
          <a:lstStyle/>
          <a:p>
            <a:r>
              <a:rPr lang="es-ES_tradnl"/>
              <a:t>Ensayo con </a:t>
            </a:r>
            <a:r>
              <a:rPr lang="es-ES_tradnl">
                <a:latin typeface="Symbol" charset="0"/>
                <a:sym typeface="Symbol" charset="0"/>
              </a:rPr>
              <a:t></a:t>
            </a:r>
            <a:r>
              <a:rPr lang="es-ES_tradnl"/>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s-ES_tradnl"/>
              <a:t>La selecci</a:t>
            </a:r>
            <a:r>
              <a:rPr lang="es-ES_tradnl" altLang="ja-JP">
                <a:cs typeface="ＭＳ Ｐゴシック" charset="0"/>
              </a:rPr>
              <a:t>ón de un texto</a:t>
            </a:r>
            <a:endParaRPr lang="es-ES_tradnl">
              <a:cs typeface="ＭＳ Ｐゴシック" charset="0"/>
            </a:endParaRPr>
          </a:p>
        </p:txBody>
      </p:sp>
      <p:sp>
        <p:nvSpPr>
          <p:cNvPr id="2" name="Marcador de texto 1"/>
          <p:cNvSpPr>
            <a:spLocks noGrp="1"/>
          </p:cNvSpPr>
          <p:nvPr>
            <p:ph type="body" idx="1"/>
          </p:nvPr>
        </p:nvSpPr>
        <p:spPr/>
        <p:txBody>
          <a:bodyPr/>
          <a:lstStyle/>
          <a:p>
            <a:endParaRPr lang="es-E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a:xfrm>
            <a:off x="457200" y="1600200"/>
            <a:ext cx="8229600" cy="5105400"/>
          </a:xfrm>
        </p:spPr>
        <p:txBody>
          <a:bodyPr/>
          <a:lstStyle/>
          <a:p>
            <a:pPr marL="609600" indent="-609600">
              <a:buFont typeface="Arial" charset="0"/>
              <a:buNone/>
            </a:pPr>
            <a:r>
              <a:rPr lang="es-ES_tradnl" altLang="ja-JP">
                <a:latin typeface="Helvetica"/>
                <a:cs typeface="Helvetica"/>
              </a:rPr>
              <a:t>11.	En II Corintios 8:13, Pablo explicaba la ofrenda para creyentes en Jerusalén.  Aclaró que no buscaba que los gentiles sufrieran escasez para que los judíos pudieran ser perezosos sino que se ayudaran mutuamente en sus momentos de necesidad.  Aquí </a:t>
            </a:r>
            <a:r>
              <a:rPr lang="es-ES_tradnl" altLang="ja-JP">
                <a:latin typeface="Helvetica"/>
                <a:cs typeface="Helvetica"/>
                <a:sym typeface="Symbol" charset="0"/>
              </a:rPr>
              <a:t></a:t>
            </a:r>
            <a:r>
              <a:rPr lang="es-ES_tradnl" altLang="ja-JP">
                <a:latin typeface="Helvetica"/>
                <a:cs typeface="Helvetica"/>
              </a:rPr>
              <a:t>es un reposo exagerado, una holgura.</a:t>
            </a:r>
            <a:endParaRPr lang="es-ES_tradnl" altLang="ja-JP">
              <a:latin typeface="Helvetica"/>
              <a:cs typeface="Helvetica"/>
              <a:sym typeface="Symbol" charset="0"/>
            </a:endParaRPr>
          </a:p>
        </p:txBody>
      </p:sp>
      <p:sp>
        <p:nvSpPr>
          <p:cNvPr id="103426" name="Rectangle 2"/>
          <p:cNvSpPr>
            <a:spLocks noGrp="1" noChangeArrowheads="1"/>
          </p:cNvSpPr>
          <p:nvPr>
            <p:ph type="title"/>
          </p:nvPr>
        </p:nvSpPr>
        <p:spPr/>
        <p:txBody>
          <a:bodyPr/>
          <a:lstStyle/>
          <a:p>
            <a:r>
              <a:rPr lang="es-ES_tradnl"/>
              <a:t>Ensayo con </a:t>
            </a:r>
            <a:r>
              <a:rPr lang="es-ES_tradnl">
                <a:latin typeface="Symbol" charset="0"/>
                <a:sym typeface="Symbol" charset="0"/>
              </a:rPr>
              <a:t></a:t>
            </a:r>
            <a:r>
              <a:rPr lang="es-ES_tradnl"/>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a:xfrm>
            <a:off x="457200" y="1600200"/>
            <a:ext cx="8229600" cy="5105400"/>
          </a:xfrm>
        </p:spPr>
        <p:txBody>
          <a:bodyPr/>
          <a:lstStyle/>
          <a:p>
            <a:pPr marL="609600" indent="-609600">
              <a:buFont typeface="Arial" charset="0"/>
              <a:buNone/>
            </a:pPr>
            <a:r>
              <a:rPr lang="es-ES_tradnl" altLang="ja-JP">
                <a:latin typeface="Helvetica"/>
                <a:cs typeface="Helvetica"/>
              </a:rPr>
              <a:t>12.	En II Tesalonicenses 1:7, el reposo se contrasta con la tribulación y tiene un enfoque escatológico.  Dios quitará la tribulación y dará reposo a su pueblo en la segunda venida de Cristo.  Aquí el reposo no es mero descanso físico sino el descanso de toda aflicción.</a:t>
            </a:r>
            <a:endParaRPr lang="es-ES_tradnl" altLang="ja-JP">
              <a:latin typeface="Helvetica"/>
              <a:cs typeface="Helvetica"/>
              <a:sym typeface="Symbol" charset="0"/>
            </a:endParaRPr>
          </a:p>
        </p:txBody>
      </p:sp>
      <p:sp>
        <p:nvSpPr>
          <p:cNvPr id="104450" name="Rectangle 2"/>
          <p:cNvSpPr>
            <a:spLocks noGrp="1" noChangeArrowheads="1"/>
          </p:cNvSpPr>
          <p:nvPr>
            <p:ph type="title"/>
          </p:nvPr>
        </p:nvSpPr>
        <p:spPr/>
        <p:txBody>
          <a:bodyPr/>
          <a:lstStyle/>
          <a:p>
            <a:r>
              <a:rPr lang="es-ES_tradnl"/>
              <a:t>Ensayo con </a:t>
            </a:r>
            <a:r>
              <a:rPr lang="es-ES_tradnl">
                <a:latin typeface="Symbol" charset="0"/>
                <a:sym typeface="Symbol" charset="0"/>
              </a:rPr>
              <a:t></a:t>
            </a:r>
            <a:r>
              <a:rPr lang="es-ES_tradnl"/>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idx="1"/>
          </p:nvPr>
        </p:nvSpPr>
        <p:spPr>
          <a:xfrm>
            <a:off x="457200" y="1600200"/>
            <a:ext cx="8229600" cy="5105400"/>
          </a:xfrm>
        </p:spPr>
        <p:txBody>
          <a:bodyPr/>
          <a:lstStyle/>
          <a:p>
            <a:pPr marL="609600" indent="-609600">
              <a:buFont typeface="Arial" charset="0"/>
              <a:buNone/>
            </a:pPr>
            <a:r>
              <a:rPr lang="es-ES_tradnl" altLang="ja-JP">
                <a:cs typeface="ＭＳ Ｐゴシック" charset="0"/>
              </a:rPr>
              <a:t>13.	Conclusión: </a:t>
            </a:r>
            <a:r>
              <a:rPr lang="es-ES_tradnl" altLang="ja-JP">
                <a:latin typeface="Symbol" charset="0"/>
                <a:cs typeface="ＭＳ Ｐゴシック" charset="0"/>
                <a:sym typeface="Symbol" charset="0"/>
              </a:rPr>
              <a:t></a:t>
            </a:r>
            <a:r>
              <a:rPr lang="es-ES_tradnl" altLang="ja-JP">
                <a:cs typeface="ＭＳ Ｐゴシック" charset="0"/>
              </a:rPr>
              <a:t>puede indicar descanso físico, paz interior o libertad de privaciones o aflicción.  </a:t>
            </a:r>
          </a:p>
          <a:p>
            <a:pPr marL="609600" indent="-609600">
              <a:buFont typeface="Arial" charset="0"/>
              <a:buNone/>
            </a:pPr>
            <a:r>
              <a:rPr lang="es-ES_tradnl" altLang="ja-JP">
                <a:cs typeface="ＭＳ Ｐゴシック" charset="0"/>
              </a:rPr>
              <a:t>14.	¡El contexto determina cuál significado es el correcto!</a:t>
            </a:r>
            <a:endParaRPr lang="es-ES_tradnl" altLang="ja-JP">
              <a:latin typeface="Symbol" charset="0"/>
              <a:cs typeface="ＭＳ Ｐゴシック" charset="0"/>
              <a:sym typeface="Symbol" charset="0"/>
            </a:endParaRPr>
          </a:p>
        </p:txBody>
      </p:sp>
      <p:sp>
        <p:nvSpPr>
          <p:cNvPr id="105474" name="Rectangle 2"/>
          <p:cNvSpPr>
            <a:spLocks noGrp="1" noChangeArrowheads="1"/>
          </p:cNvSpPr>
          <p:nvPr>
            <p:ph type="title"/>
          </p:nvPr>
        </p:nvSpPr>
        <p:spPr/>
        <p:txBody>
          <a:bodyPr/>
          <a:lstStyle/>
          <a:p>
            <a:r>
              <a:rPr lang="es-ES_tradnl"/>
              <a:t>Ensayo con </a:t>
            </a:r>
            <a:r>
              <a:rPr lang="es-ES_tradnl">
                <a:latin typeface="Symbol" charset="0"/>
                <a:sym typeface="Symbol" charset="0"/>
              </a:rPr>
              <a:t></a:t>
            </a:r>
            <a:r>
              <a:rPr lang="es-ES_tradnl"/>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idx="1"/>
          </p:nvPr>
        </p:nvSpPr>
        <p:spPr>
          <a:xfrm>
            <a:off x="457200" y="1600200"/>
            <a:ext cx="8229600" cy="5029200"/>
          </a:xfrm>
        </p:spPr>
        <p:txBody>
          <a:bodyPr>
            <a:normAutofit lnSpcReduction="10000"/>
          </a:bodyPr>
          <a:lstStyle/>
          <a:p>
            <a:pPr marL="609600" indent="-609600">
              <a:lnSpc>
                <a:spcPct val="90000"/>
              </a:lnSpc>
              <a:buFont typeface="Arial" charset="0"/>
              <a:buAutoNum type="arabicPeriod"/>
            </a:pPr>
            <a:r>
              <a:rPr lang="es-ES_tradnl" altLang="ja-JP" sz="2400">
                <a:latin typeface="Helvetica"/>
                <a:cs typeface="Helvetica"/>
              </a:rPr>
              <a:t>Una oración o un enunciado es un conjunto de palabras que normalmente tienen un sujeto (el actor) y un predicado (lo afirmado), ligados con un verbo.</a:t>
            </a:r>
          </a:p>
          <a:p>
            <a:pPr marL="971550" lvl="1" indent="-514350">
              <a:lnSpc>
                <a:spcPct val="90000"/>
              </a:lnSpc>
              <a:buFont typeface="Arial" charset="0"/>
              <a:buAutoNum type="alphaLcParenR"/>
            </a:pPr>
            <a:r>
              <a:rPr lang="es-ES_tradnl" altLang="ja-JP" sz="2100">
                <a:latin typeface="Helvetica"/>
                <a:cs typeface="Helvetica"/>
              </a:rPr>
              <a:t>“el rey” no es una oración completa.</a:t>
            </a:r>
          </a:p>
          <a:p>
            <a:pPr marL="971550" lvl="1" indent="-514350">
              <a:lnSpc>
                <a:spcPct val="90000"/>
              </a:lnSpc>
              <a:buFont typeface="Arial" charset="0"/>
              <a:buAutoNum type="alphaLcParenR"/>
            </a:pPr>
            <a:r>
              <a:rPr lang="es-ES_tradnl" altLang="ja-JP" sz="2100">
                <a:latin typeface="Helvetica"/>
                <a:cs typeface="Helvetica"/>
              </a:rPr>
              <a:t>El rey decretó una ley.  Es una oración completa.</a:t>
            </a:r>
          </a:p>
          <a:p>
            <a:pPr marL="609600" indent="-609600">
              <a:lnSpc>
                <a:spcPct val="90000"/>
              </a:lnSpc>
              <a:buFont typeface="Arial" charset="0"/>
              <a:buAutoNum type="arabicPeriod"/>
            </a:pPr>
            <a:r>
              <a:rPr lang="es-ES_tradnl" altLang="ja-JP" sz="2400">
                <a:latin typeface="Helvetica"/>
                <a:cs typeface="Helvetica"/>
              </a:rPr>
              <a:t>Algunas palabras complementan el sujeto y otras el predicado.</a:t>
            </a:r>
          </a:p>
          <a:p>
            <a:pPr marL="971550" lvl="1" indent="-514350">
              <a:lnSpc>
                <a:spcPct val="90000"/>
              </a:lnSpc>
              <a:buFont typeface="Arial" charset="0"/>
              <a:buAutoNum type="alphaLcParenR"/>
            </a:pPr>
            <a:r>
              <a:rPr lang="es-ES_tradnl" altLang="ja-JP" sz="2100">
                <a:latin typeface="Helvetica"/>
                <a:cs typeface="Helvetica"/>
              </a:rPr>
              <a:t>En su vejez, el rey de Roma</a:t>
            </a:r>
          </a:p>
          <a:p>
            <a:pPr marL="971550" lvl="1" indent="-514350">
              <a:lnSpc>
                <a:spcPct val="90000"/>
              </a:lnSpc>
              <a:buFont typeface="Arial" charset="0"/>
              <a:buAutoNum type="alphaLcParenR"/>
            </a:pPr>
            <a:r>
              <a:rPr lang="es-ES_tradnl" altLang="ja-JP" sz="2100">
                <a:latin typeface="Helvetica"/>
                <a:cs typeface="Helvetica"/>
              </a:rPr>
              <a:t>cruelmente decretó un nueva ley para los ciudadanos.</a:t>
            </a:r>
          </a:p>
          <a:p>
            <a:pPr marL="609600" indent="-609600">
              <a:lnSpc>
                <a:spcPct val="90000"/>
              </a:lnSpc>
              <a:buFont typeface="Arial" charset="0"/>
              <a:buAutoNum type="arabicPeriod"/>
            </a:pPr>
            <a:r>
              <a:rPr lang="es-ES_tradnl" altLang="ja-JP" sz="2400">
                <a:latin typeface="Helvetica"/>
                <a:cs typeface="Helvetica"/>
              </a:rPr>
              <a:t>Los sustantivos son las “cosas”, incluyendo personas, lugares, conceptos, ideas, objetos, etc.</a:t>
            </a:r>
          </a:p>
          <a:p>
            <a:pPr marL="609600" indent="-609600">
              <a:lnSpc>
                <a:spcPct val="90000"/>
              </a:lnSpc>
              <a:buFont typeface="Arial" charset="0"/>
              <a:buAutoNum type="arabicPeriod"/>
            </a:pPr>
            <a:r>
              <a:rPr lang="es-ES_tradnl" altLang="ja-JP" sz="2400">
                <a:latin typeface="Helvetica"/>
                <a:cs typeface="Helvetica"/>
              </a:rPr>
              <a:t>Los adjetivos modifican los sustantivos.</a:t>
            </a:r>
          </a:p>
          <a:p>
            <a:pPr marL="609600" indent="-609600">
              <a:lnSpc>
                <a:spcPct val="90000"/>
              </a:lnSpc>
              <a:buFont typeface="Arial" charset="0"/>
              <a:buAutoNum type="arabicPeriod"/>
            </a:pPr>
            <a:r>
              <a:rPr lang="es-ES_tradnl" altLang="ja-JP" sz="2400">
                <a:latin typeface="Helvetica"/>
                <a:cs typeface="Helvetica"/>
              </a:rPr>
              <a:t>Los verbos expresan acción o estado.</a:t>
            </a:r>
          </a:p>
          <a:p>
            <a:pPr marL="609600" indent="-609600">
              <a:lnSpc>
                <a:spcPct val="90000"/>
              </a:lnSpc>
              <a:buFont typeface="Arial" charset="0"/>
              <a:buAutoNum type="arabicPeriod"/>
            </a:pPr>
            <a:r>
              <a:rPr lang="es-ES_tradnl" altLang="ja-JP" sz="2400">
                <a:latin typeface="Helvetica"/>
                <a:cs typeface="Helvetica"/>
              </a:rPr>
              <a:t>Los adverbios modifican los verbos o los adjetivos.</a:t>
            </a:r>
          </a:p>
        </p:txBody>
      </p:sp>
      <p:sp>
        <p:nvSpPr>
          <p:cNvPr id="83970" name="Rectangle 2"/>
          <p:cNvSpPr>
            <a:spLocks noGrp="1" noChangeArrowheads="1"/>
          </p:cNvSpPr>
          <p:nvPr>
            <p:ph type="title"/>
          </p:nvPr>
        </p:nvSpPr>
        <p:spPr/>
        <p:txBody>
          <a:bodyPr/>
          <a:lstStyle/>
          <a:p>
            <a:r>
              <a:rPr lang="es-ES_tradnl"/>
              <a:t>Repaso de la gram</a:t>
            </a:r>
            <a:r>
              <a:rPr lang="es-ES_tradnl" altLang="ja-JP">
                <a:cs typeface="ＭＳ Ｐゴシック" charset="0"/>
              </a:rPr>
              <a:t>ática y la sintaxis</a:t>
            </a:r>
            <a:endParaRPr lang="es-ES_tradnl"/>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a:xfrm>
            <a:off x="457200" y="1600200"/>
            <a:ext cx="8229600" cy="5105400"/>
          </a:xfrm>
        </p:spPr>
        <p:txBody>
          <a:bodyPr/>
          <a:lstStyle/>
          <a:p>
            <a:pPr marL="609600" indent="-609600">
              <a:lnSpc>
                <a:spcPct val="90000"/>
              </a:lnSpc>
              <a:buFont typeface="Arial" charset="0"/>
              <a:buAutoNum type="arabicPeriod" startAt="7"/>
            </a:pPr>
            <a:r>
              <a:rPr lang="es-ES_tradnl" altLang="ja-JP" sz="2800">
                <a:latin typeface="Helvetica"/>
                <a:cs typeface="Helvetica"/>
              </a:rPr>
              <a:t>Los objetos directos reciben la acción del verbo, y los objetos indirectos son perjudicados o beneficiados por la acción del verbo.  </a:t>
            </a:r>
          </a:p>
          <a:p>
            <a:pPr marL="971550" lvl="1" indent="-514350">
              <a:lnSpc>
                <a:spcPct val="90000"/>
              </a:lnSpc>
              <a:buFont typeface="Arial" charset="0"/>
              <a:buAutoNum type="alphaLcParenR"/>
            </a:pPr>
            <a:r>
              <a:rPr lang="es-ES_tradnl" altLang="ja-JP" sz="2300">
                <a:latin typeface="Helvetica"/>
                <a:cs typeface="Helvetica"/>
              </a:rPr>
              <a:t>Me robó el dinero.  </a:t>
            </a:r>
          </a:p>
          <a:p>
            <a:pPr marL="971550" lvl="1" indent="-514350">
              <a:lnSpc>
                <a:spcPct val="90000"/>
              </a:lnSpc>
              <a:buFont typeface="Arial" charset="0"/>
              <a:buAutoNum type="alphaLcParenR"/>
            </a:pPr>
            <a:r>
              <a:rPr lang="es-ES_tradnl" altLang="ja-JP" sz="2300">
                <a:latin typeface="Helvetica"/>
                <a:cs typeface="Helvetica"/>
              </a:rPr>
              <a:t>Me pagó el dinero.</a:t>
            </a:r>
          </a:p>
          <a:p>
            <a:pPr marL="609600" indent="-609600">
              <a:lnSpc>
                <a:spcPct val="90000"/>
              </a:lnSpc>
              <a:buFont typeface="Arial" charset="0"/>
              <a:buAutoNum type="arabicPeriod" startAt="7"/>
            </a:pPr>
            <a:r>
              <a:rPr lang="es-ES_tradnl" altLang="ja-JP" sz="2800">
                <a:latin typeface="Helvetica"/>
                <a:cs typeface="Helvetica"/>
              </a:rPr>
              <a:t>Hay dos clases generales de literatura, las cuales tienen su sintaxis: prosa y poesía.</a:t>
            </a:r>
            <a:endParaRPr lang="es-ES_tradnl" altLang="ja-JP">
              <a:latin typeface="Helvetica"/>
              <a:cs typeface="Helvetica"/>
            </a:endParaRPr>
          </a:p>
        </p:txBody>
      </p:sp>
      <p:sp>
        <p:nvSpPr>
          <p:cNvPr id="84994" name="Rectangle 2"/>
          <p:cNvSpPr>
            <a:spLocks noGrp="1" noChangeArrowheads="1"/>
          </p:cNvSpPr>
          <p:nvPr>
            <p:ph type="title"/>
          </p:nvPr>
        </p:nvSpPr>
        <p:spPr/>
        <p:txBody>
          <a:bodyPr/>
          <a:lstStyle/>
          <a:p>
            <a:r>
              <a:rPr lang="es-ES_tradnl"/>
              <a:t>Repaso de la gram</a:t>
            </a:r>
            <a:r>
              <a:rPr lang="es-ES_tradnl" altLang="ja-JP">
                <a:cs typeface="ＭＳ Ｐゴシック" charset="0"/>
              </a:rPr>
              <a:t>ática y la sintaxis</a:t>
            </a:r>
            <a:endParaRPr lang="es-ES_tradnl">
              <a:cs typeface="ＭＳ Ｐゴシック"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idx="1"/>
          </p:nvPr>
        </p:nvSpPr>
        <p:spPr>
          <a:xfrm>
            <a:off x="457200" y="1600200"/>
            <a:ext cx="8229600" cy="5105400"/>
          </a:xfrm>
        </p:spPr>
        <p:txBody>
          <a:bodyPr/>
          <a:lstStyle/>
          <a:p>
            <a:pPr marL="609600" indent="-609600">
              <a:lnSpc>
                <a:spcPct val="90000"/>
              </a:lnSpc>
              <a:buFont typeface="Arial" charset="0"/>
              <a:buAutoNum type="arabicPeriod" startAt="9"/>
            </a:pPr>
            <a:r>
              <a:rPr lang="es-ES_tradnl" altLang="ja-JP" sz="2800">
                <a:latin typeface="Helvetica"/>
                <a:cs typeface="Helvetica"/>
              </a:rPr>
              <a:t>Cada idioma tiene su propia gramática.</a:t>
            </a:r>
          </a:p>
          <a:p>
            <a:pPr marL="609600" indent="-609600">
              <a:lnSpc>
                <a:spcPct val="90000"/>
              </a:lnSpc>
              <a:buFont typeface="Arial" charset="0"/>
              <a:buAutoNum type="arabicPeriod" startAt="9"/>
            </a:pPr>
            <a:r>
              <a:rPr lang="es-ES_tradnl" altLang="ja-JP" sz="2800">
                <a:latin typeface="Helvetica"/>
                <a:cs typeface="Helvetica"/>
              </a:rPr>
              <a:t>La traducción requiere un entendimiento de las dos gramáticas.</a:t>
            </a:r>
          </a:p>
          <a:p>
            <a:pPr marL="609600" indent="-609600">
              <a:lnSpc>
                <a:spcPct val="90000"/>
              </a:lnSpc>
              <a:buFont typeface="Arial" charset="0"/>
              <a:buAutoNum type="arabicPeriod" startAt="9"/>
            </a:pPr>
            <a:r>
              <a:rPr lang="es-ES_tradnl" altLang="ja-JP" sz="2800">
                <a:latin typeface="Helvetica"/>
                <a:cs typeface="Helvetica"/>
              </a:rPr>
              <a:t>Una de las mejores maneras de dominar la gramática española es estudiar otros idiomas.</a:t>
            </a:r>
            <a:endParaRPr lang="es-ES_tradnl" altLang="ja-JP" sz="2400">
              <a:latin typeface="Helvetica"/>
              <a:cs typeface="Helvetica"/>
            </a:endParaRPr>
          </a:p>
          <a:p>
            <a:pPr marL="609600" indent="-609600">
              <a:lnSpc>
                <a:spcPct val="90000"/>
              </a:lnSpc>
              <a:buFont typeface="Arial" charset="0"/>
              <a:buAutoNum type="arabicPeriod" startAt="9"/>
            </a:pPr>
            <a:r>
              <a:rPr lang="es-ES_tradnl" altLang="ja-JP" sz="2800">
                <a:latin typeface="Helvetica"/>
                <a:cs typeface="Helvetica"/>
              </a:rPr>
              <a:t>Al estudiar otros idiomas, hacemos explícito lo que normalmente queda implícito.</a:t>
            </a:r>
          </a:p>
          <a:p>
            <a:pPr marL="609600" indent="-609600">
              <a:lnSpc>
                <a:spcPct val="90000"/>
              </a:lnSpc>
              <a:buFont typeface="Arial" charset="0"/>
              <a:buAutoNum type="arabicPeriod" startAt="9"/>
            </a:pPr>
            <a:r>
              <a:rPr lang="es-ES_tradnl" altLang="ja-JP" sz="2800">
                <a:latin typeface="Helvetica"/>
                <a:cs typeface="Helvetica"/>
              </a:rPr>
              <a:t>Con la práctica de dar atención a la gramática, podremos lograr analizar la sintaxis de pasajes automaticamente mientras los leemos.</a:t>
            </a:r>
          </a:p>
          <a:p>
            <a:pPr marL="609600" indent="-609600">
              <a:lnSpc>
                <a:spcPct val="90000"/>
              </a:lnSpc>
              <a:buFont typeface="Arial" charset="0"/>
              <a:buAutoNum type="arabicPeriod" startAt="9"/>
            </a:pPr>
            <a:r>
              <a:rPr lang="es-ES_tradnl" altLang="ja-JP" sz="2800">
                <a:latin typeface="Helvetica"/>
                <a:cs typeface="Helvetica"/>
              </a:rPr>
              <a:t>Los diagramas nos ayudan a visualizar la sintaxis de un pasaje.</a:t>
            </a:r>
          </a:p>
        </p:txBody>
      </p:sp>
      <p:sp>
        <p:nvSpPr>
          <p:cNvPr id="86018" name="Rectangle 2"/>
          <p:cNvSpPr>
            <a:spLocks noGrp="1" noChangeArrowheads="1"/>
          </p:cNvSpPr>
          <p:nvPr>
            <p:ph type="title"/>
          </p:nvPr>
        </p:nvSpPr>
        <p:spPr/>
        <p:txBody>
          <a:bodyPr/>
          <a:lstStyle/>
          <a:p>
            <a:r>
              <a:rPr lang="es-ES_tradnl"/>
              <a:t>Repaso de la gram</a:t>
            </a:r>
            <a:r>
              <a:rPr lang="es-ES_tradnl" altLang="ja-JP">
                <a:cs typeface="ＭＳ Ｐゴシック" charset="0"/>
              </a:rPr>
              <a:t>ática y la sintaxis</a:t>
            </a:r>
            <a:endParaRPr lang="es-ES_tradnl">
              <a:cs typeface="ＭＳ Ｐゴシック"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idx="1"/>
          </p:nvPr>
        </p:nvSpPr>
        <p:spPr>
          <a:xfrm>
            <a:off x="457200" y="1600200"/>
            <a:ext cx="8229600" cy="5105400"/>
          </a:xfrm>
        </p:spPr>
        <p:txBody>
          <a:bodyPr/>
          <a:lstStyle/>
          <a:p>
            <a:pPr marL="609600" indent="-609600">
              <a:lnSpc>
                <a:spcPct val="90000"/>
              </a:lnSpc>
              <a:buFont typeface="Arial" charset="0"/>
              <a:buAutoNum type="arabicPeriod"/>
            </a:pPr>
            <a:r>
              <a:rPr lang="es-ES_tradnl" sz="2800">
                <a:latin typeface="Helvetica"/>
                <a:cs typeface="Helvetica"/>
              </a:rPr>
              <a:t>Autor – Pablo </a:t>
            </a:r>
          </a:p>
          <a:p>
            <a:pPr marL="609600" indent="-609600">
              <a:lnSpc>
                <a:spcPct val="90000"/>
              </a:lnSpc>
              <a:buFont typeface="Arial" charset="0"/>
              <a:buAutoNum type="arabicPeriod"/>
            </a:pPr>
            <a:r>
              <a:rPr lang="es-ES_tradnl" sz="2800">
                <a:latin typeface="Helvetica"/>
                <a:cs typeface="Helvetica"/>
              </a:rPr>
              <a:t>Fecha – aprox. 58 d.C. (antes de su visita a Jerusal</a:t>
            </a:r>
            <a:r>
              <a:rPr lang="es-ES_tradnl" altLang="ja-JP" sz="2800">
                <a:latin typeface="Helvetica"/>
                <a:ea typeface="ヒラギノ角ゴ Pro W3" charset="0"/>
                <a:cs typeface="Helvetica"/>
              </a:rPr>
              <a:t>én</a:t>
            </a:r>
            <a:r>
              <a:rPr lang="es-ES" sz="2800">
                <a:latin typeface="Helvetica"/>
                <a:cs typeface="Helvetica"/>
              </a:rPr>
              <a:t>,</a:t>
            </a:r>
            <a:r>
              <a:rPr lang="es-ES_tradnl" sz="2800">
                <a:latin typeface="Helvetica"/>
                <a:cs typeface="Helvetica"/>
              </a:rPr>
              <a:t> comp. Hch 19:21; 20:3, 16 y Rom </a:t>
            </a:r>
          </a:p>
          <a:p>
            <a:pPr marL="609600" indent="-609600">
              <a:lnSpc>
                <a:spcPct val="90000"/>
              </a:lnSpc>
              <a:buFont typeface="Arial" charset="0"/>
              <a:buAutoNum type="arabicPeriod"/>
            </a:pPr>
            <a:r>
              <a:rPr lang="es-ES_tradnl" sz="2800">
                <a:latin typeface="Helvetica"/>
                <a:cs typeface="Helvetica"/>
              </a:rPr>
              <a:t>15:25, 26), al final del tercer viaje misionero. </a:t>
            </a:r>
          </a:p>
          <a:p>
            <a:pPr marL="609600" indent="-609600">
              <a:lnSpc>
                <a:spcPct val="90000"/>
              </a:lnSpc>
              <a:buFont typeface="Arial" charset="0"/>
              <a:buAutoNum type="arabicPeriod"/>
            </a:pPr>
            <a:r>
              <a:rPr lang="es-ES_tradnl" sz="2800">
                <a:latin typeface="Helvetica"/>
                <a:cs typeface="Helvetica"/>
              </a:rPr>
              <a:t>Lugar – Corinto/Cencrea (16:1, 2) </a:t>
            </a:r>
          </a:p>
          <a:p>
            <a:pPr marL="609600" indent="-609600">
              <a:lnSpc>
                <a:spcPct val="90000"/>
              </a:lnSpc>
              <a:buFont typeface="Arial" charset="0"/>
              <a:buAutoNum type="arabicPeriod"/>
            </a:pPr>
            <a:r>
              <a:rPr lang="es-ES_tradnl" sz="2800">
                <a:latin typeface="Helvetica"/>
                <a:cs typeface="Helvetica"/>
              </a:rPr>
              <a:t>Destinatarios – la iglesia en Roma, constituida tanto de gentiles como de jud</a:t>
            </a:r>
            <a:r>
              <a:rPr lang="es-ES_tradnl" altLang="ja-JP" sz="2800">
                <a:latin typeface="Helvetica"/>
                <a:cs typeface="Helvetica"/>
              </a:rPr>
              <a:t>ío</a:t>
            </a:r>
            <a:r>
              <a:rPr lang="es-ES_tradnl" sz="2800">
                <a:latin typeface="Helvetica"/>
                <a:cs typeface="Helvetica"/>
              </a:rPr>
              <a:t>s </a:t>
            </a:r>
          </a:p>
          <a:p>
            <a:pPr marL="609600" indent="-609600">
              <a:lnSpc>
                <a:spcPct val="90000"/>
              </a:lnSpc>
              <a:buFont typeface="Arial" charset="0"/>
              <a:buAutoNum type="arabicPeriod"/>
            </a:pPr>
            <a:r>
              <a:rPr lang="es-ES_tradnl" sz="2800">
                <a:latin typeface="Helvetica"/>
                <a:cs typeface="Helvetica"/>
              </a:rPr>
              <a:t>Prop</a:t>
            </a:r>
            <a:r>
              <a:rPr lang="es-ES_tradnl" altLang="ja-JP" sz="2800">
                <a:latin typeface="Helvetica"/>
                <a:cs typeface="Helvetica"/>
              </a:rPr>
              <a:t>ósito</a:t>
            </a:r>
            <a:r>
              <a:rPr lang="es-ES_tradnl" sz="2800">
                <a:latin typeface="Helvetica"/>
                <a:cs typeface="Helvetica"/>
              </a:rPr>
              <a:t> – presentaci</a:t>
            </a:r>
            <a:r>
              <a:rPr lang="es-ES_tradnl" altLang="ja-JP" sz="2800">
                <a:latin typeface="Helvetica"/>
                <a:cs typeface="Helvetica"/>
              </a:rPr>
              <a:t>ón s</a:t>
            </a:r>
            <a:r>
              <a:rPr lang="es-ES_tradnl" sz="2800">
                <a:latin typeface="Helvetica"/>
                <a:cs typeface="Helvetica"/>
              </a:rPr>
              <a:t>istem</a:t>
            </a:r>
            <a:r>
              <a:rPr lang="es-ES_tradnl" altLang="ja-JP" sz="2800">
                <a:latin typeface="Helvetica"/>
                <a:ea typeface="ヒラギノ角ゴ Pro W3" charset="0"/>
                <a:cs typeface="Helvetica"/>
              </a:rPr>
              <a:t>át</a:t>
            </a:r>
            <a:r>
              <a:rPr lang="es-ES" sz="2800">
                <a:latin typeface="Helvetica"/>
                <a:cs typeface="Helvetica"/>
              </a:rPr>
              <a:t>i</a:t>
            </a:r>
            <a:r>
              <a:rPr lang="es-ES_tradnl" sz="2800">
                <a:latin typeface="Helvetica"/>
                <a:cs typeface="Helvetica"/>
              </a:rPr>
              <a:t>ca de doctrina apost</a:t>
            </a:r>
            <a:r>
              <a:rPr lang="es-ES_tradnl" altLang="ja-JP" sz="2800">
                <a:latin typeface="Helvetica"/>
                <a:cs typeface="Helvetica"/>
              </a:rPr>
              <a:t>ólic</a:t>
            </a:r>
            <a:r>
              <a:rPr lang="es-ES_tradnl" sz="2800">
                <a:latin typeface="Helvetica"/>
                <a:cs typeface="Helvetica"/>
              </a:rPr>
              <a:t>a, particularmente </a:t>
            </a:r>
            <a:r>
              <a:rPr lang="es-ES_tradnl" sz="2800" i="1">
                <a:latin typeface="Helvetica"/>
                <a:cs typeface="Helvetica"/>
              </a:rPr>
              <a:t>soteriolog</a:t>
            </a:r>
            <a:r>
              <a:rPr lang="es-ES_tradnl" altLang="ja-JP" sz="2800" i="1">
                <a:latin typeface="Helvetica"/>
                <a:cs typeface="Helvetica"/>
              </a:rPr>
              <a:t>ía</a:t>
            </a:r>
            <a:r>
              <a:rPr lang="es-ES_tradnl" sz="2800" i="1">
                <a:latin typeface="Helvetica"/>
                <a:cs typeface="Helvetica"/>
              </a:rPr>
              <a:t> </a:t>
            </a:r>
            <a:endParaRPr lang="es-ES_tradnl" sz="2800">
              <a:latin typeface="Helvetica"/>
              <a:cs typeface="Helvetica"/>
            </a:endParaRPr>
          </a:p>
          <a:p>
            <a:pPr marL="609600" indent="-609600">
              <a:lnSpc>
                <a:spcPct val="90000"/>
              </a:lnSpc>
              <a:buFont typeface="Arial" charset="0"/>
              <a:buAutoNum type="arabicPeriod"/>
            </a:pPr>
            <a:r>
              <a:rPr lang="es-ES_tradnl" sz="2800">
                <a:latin typeface="Helvetica"/>
                <a:cs typeface="Helvetica"/>
              </a:rPr>
              <a:t>G</a:t>
            </a:r>
            <a:r>
              <a:rPr lang="es-ES_tradnl" altLang="ja-JP" sz="2800">
                <a:latin typeface="Helvetica"/>
                <a:ea typeface="ヒラギノ角ゴ Pro W3" charset="0"/>
                <a:cs typeface="Helvetica"/>
              </a:rPr>
              <a:t>én</a:t>
            </a:r>
            <a:r>
              <a:rPr lang="es-ES" sz="2800">
                <a:latin typeface="Helvetica"/>
                <a:cs typeface="Helvetica"/>
              </a:rPr>
              <a:t>e</a:t>
            </a:r>
            <a:r>
              <a:rPr lang="es-ES_tradnl" sz="2800">
                <a:latin typeface="Helvetica"/>
                <a:cs typeface="Helvetica"/>
              </a:rPr>
              <a:t>ro – ep</a:t>
            </a:r>
            <a:r>
              <a:rPr lang="es-ES_tradnl" altLang="ja-JP" sz="2800">
                <a:latin typeface="Helvetica"/>
                <a:cs typeface="Helvetica"/>
              </a:rPr>
              <a:t>ís</a:t>
            </a:r>
            <a:r>
              <a:rPr lang="es-ES_tradnl" sz="2800">
                <a:latin typeface="Helvetica"/>
                <a:cs typeface="Helvetica"/>
              </a:rPr>
              <a:t>tola</a:t>
            </a:r>
            <a:endParaRPr lang="es-ES_tradnl" altLang="ja-JP" sz="2400">
              <a:latin typeface="Helvetica"/>
              <a:cs typeface="Helvetica"/>
            </a:endParaRPr>
          </a:p>
        </p:txBody>
      </p:sp>
      <p:sp>
        <p:nvSpPr>
          <p:cNvPr id="87042" name="Rectangle 2"/>
          <p:cNvSpPr>
            <a:spLocks noGrp="1" noChangeArrowheads="1"/>
          </p:cNvSpPr>
          <p:nvPr>
            <p:ph type="title"/>
          </p:nvPr>
        </p:nvSpPr>
        <p:spPr/>
        <p:txBody>
          <a:bodyPr>
            <a:normAutofit fontScale="90000"/>
          </a:bodyPr>
          <a:lstStyle/>
          <a:p>
            <a:r>
              <a:rPr lang="es-ES_tradnl"/>
              <a:t>Los diagramas sint</a:t>
            </a:r>
            <a:r>
              <a:rPr lang="es-ES_tradnl" altLang="ja-JP">
                <a:cs typeface="ＭＳ Ｐゴシック" charset="0"/>
              </a:rPr>
              <a:t>ácticos - preliminares (Orozco 88)</a:t>
            </a:r>
            <a:endParaRPr lang="es-ES_tradnl">
              <a:cs typeface="ＭＳ Ｐゴシック"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s-ES_tradnl"/>
              <a:t>Los diagramas sint</a:t>
            </a:r>
            <a:r>
              <a:rPr lang="es-ES_tradnl" altLang="ja-JP">
                <a:cs typeface="ＭＳ Ｐゴシック" charset="0"/>
              </a:rPr>
              <a:t>ácticos</a:t>
            </a:r>
            <a:endParaRPr lang="es-ES_tradnl">
              <a:cs typeface="ＭＳ Ｐゴシック" charset="0"/>
            </a:endParaRPr>
          </a:p>
        </p:txBody>
      </p:sp>
      <p:sp>
        <p:nvSpPr>
          <p:cNvPr id="88067" name="Rectangle 3"/>
          <p:cNvSpPr>
            <a:spLocks noGrp="1" noChangeArrowheads="1"/>
          </p:cNvSpPr>
          <p:nvPr>
            <p:ph type="body" idx="1"/>
          </p:nvPr>
        </p:nvSpPr>
        <p:spPr/>
        <p:txBody>
          <a:bodyPr/>
          <a:lstStyle/>
          <a:p>
            <a:pPr marL="609600" indent="-609600" algn="ctr">
              <a:lnSpc>
                <a:spcPct val="90000"/>
              </a:lnSpc>
              <a:buFont typeface="Arial" charset="0"/>
              <a:buNone/>
            </a:pPr>
            <a:r>
              <a:rPr lang="es-ES_tradnl" altLang="ja-JP" sz="2800">
                <a:cs typeface="ＭＳ Ｐゴシック" charset="0"/>
              </a:rPr>
              <a:t>Revisen el diagrama de Romanos 1:1-7</a:t>
            </a:r>
          </a:p>
          <a:p>
            <a:pPr marL="609600" indent="-609600" algn="ctr">
              <a:lnSpc>
                <a:spcPct val="90000"/>
              </a:lnSpc>
              <a:buFont typeface="Arial" charset="0"/>
              <a:buNone/>
            </a:pPr>
            <a:r>
              <a:rPr lang="es-ES_tradnl" altLang="ja-JP" sz="2800">
                <a:cs typeface="ＭＳ Ｐゴシック" charset="0"/>
              </a:rPr>
              <a:t>en Orozco 90-91</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idx="1"/>
          </p:nvPr>
        </p:nvSpPr>
        <p:spPr>
          <a:xfrm>
            <a:off x="457200" y="1600200"/>
            <a:ext cx="8229600" cy="5105400"/>
          </a:xfrm>
        </p:spPr>
        <p:txBody>
          <a:bodyPr/>
          <a:lstStyle/>
          <a:p>
            <a:pPr marL="609600" indent="-609600">
              <a:buFont typeface="Arial" charset="0"/>
              <a:buAutoNum type="arabicPeriod"/>
            </a:pPr>
            <a:r>
              <a:rPr lang="es-ES_tradnl" sz="2800">
                <a:latin typeface="Helvetica"/>
                <a:cs typeface="Helvetica"/>
              </a:rPr>
              <a:t>Autor – Malaqu</a:t>
            </a:r>
            <a:r>
              <a:rPr lang="es-ES_tradnl" altLang="ja-JP" sz="2800">
                <a:latin typeface="Helvetica"/>
                <a:cs typeface="Helvetica"/>
              </a:rPr>
              <a:t>ías (Mi mensajero)</a:t>
            </a:r>
            <a:r>
              <a:rPr lang="es-ES_tradnl" sz="2800">
                <a:latin typeface="Helvetica"/>
                <a:cs typeface="Helvetica"/>
              </a:rPr>
              <a:t> </a:t>
            </a:r>
          </a:p>
          <a:p>
            <a:pPr marL="609600" indent="-609600">
              <a:buFont typeface="Arial" charset="0"/>
              <a:buAutoNum type="arabicPeriod"/>
            </a:pPr>
            <a:r>
              <a:rPr lang="es-ES_tradnl" sz="2800">
                <a:latin typeface="Helvetica"/>
                <a:cs typeface="Helvetica"/>
              </a:rPr>
              <a:t>Fecha – aprox. 400 a. C., despu</a:t>
            </a:r>
            <a:r>
              <a:rPr lang="es-ES_tradnl" altLang="ja-JP" sz="2800">
                <a:latin typeface="Helvetica"/>
                <a:cs typeface="Helvetica"/>
              </a:rPr>
              <a:t>és del exilio</a:t>
            </a:r>
            <a:endParaRPr lang="es-ES_tradnl" sz="2800">
              <a:latin typeface="Helvetica"/>
              <a:cs typeface="Helvetica"/>
            </a:endParaRPr>
          </a:p>
          <a:p>
            <a:pPr marL="609600" indent="-609600">
              <a:buFont typeface="Arial" charset="0"/>
              <a:buAutoNum type="arabicPeriod"/>
            </a:pPr>
            <a:r>
              <a:rPr lang="es-ES_tradnl" sz="2800">
                <a:latin typeface="Helvetica"/>
                <a:cs typeface="Helvetica"/>
              </a:rPr>
              <a:t>Lugar – </a:t>
            </a:r>
            <a:r>
              <a:rPr lang="es-ES_tradnl" altLang="ja-JP" sz="2800">
                <a:latin typeface="Helvetica"/>
                <a:cs typeface="Helvetica"/>
              </a:rPr>
              <a:t>Jerusalén</a:t>
            </a:r>
            <a:r>
              <a:rPr lang="es-ES_tradnl" sz="2800">
                <a:latin typeface="Helvetica"/>
                <a:cs typeface="Helvetica"/>
              </a:rPr>
              <a:t> (por referencias al sacerdocio y a los sacrificios)</a:t>
            </a:r>
          </a:p>
          <a:p>
            <a:pPr marL="609600" indent="-609600">
              <a:buFont typeface="Arial" charset="0"/>
              <a:buAutoNum type="arabicPeriod"/>
            </a:pPr>
            <a:r>
              <a:rPr lang="es-ES_tradnl" sz="2800">
                <a:latin typeface="Helvetica"/>
                <a:cs typeface="Helvetica"/>
              </a:rPr>
              <a:t>Destinatarios – los jud</a:t>
            </a:r>
            <a:r>
              <a:rPr lang="es-ES_tradnl" altLang="ja-JP" sz="2800">
                <a:latin typeface="Helvetica"/>
                <a:cs typeface="Helvetica"/>
              </a:rPr>
              <a:t>íos, de nuevo llamados “Israel”</a:t>
            </a:r>
            <a:r>
              <a:rPr lang="es-ES_tradnl" sz="2800">
                <a:latin typeface="Helvetica"/>
                <a:cs typeface="Helvetica"/>
              </a:rPr>
              <a:t> </a:t>
            </a:r>
          </a:p>
          <a:p>
            <a:pPr marL="609600" indent="-609600">
              <a:buFont typeface="Arial" charset="0"/>
              <a:buAutoNum type="arabicPeriod"/>
            </a:pPr>
            <a:r>
              <a:rPr lang="es-ES_tradnl" sz="2800">
                <a:latin typeface="Helvetica"/>
                <a:cs typeface="Helvetica"/>
              </a:rPr>
              <a:t>Prop</a:t>
            </a:r>
            <a:r>
              <a:rPr lang="es-ES_tradnl" altLang="ja-JP" sz="2800">
                <a:latin typeface="Helvetica"/>
                <a:cs typeface="Helvetica"/>
              </a:rPr>
              <a:t>ósito</a:t>
            </a:r>
            <a:r>
              <a:rPr lang="es-ES_tradnl" sz="2800">
                <a:latin typeface="Helvetica"/>
                <a:cs typeface="Helvetica"/>
              </a:rPr>
              <a:t> – corregir a los israelitas y prepararlos para el d</a:t>
            </a:r>
            <a:r>
              <a:rPr lang="es-ES_tradnl" altLang="ja-JP" sz="2800">
                <a:latin typeface="Helvetica"/>
                <a:cs typeface="Helvetica"/>
              </a:rPr>
              <a:t>ía del Señor.</a:t>
            </a:r>
            <a:r>
              <a:rPr lang="es-ES_tradnl" sz="2800" i="1">
                <a:latin typeface="Helvetica"/>
                <a:cs typeface="Helvetica"/>
              </a:rPr>
              <a:t> </a:t>
            </a:r>
            <a:endParaRPr lang="es-ES_tradnl" sz="2800">
              <a:latin typeface="Helvetica"/>
              <a:cs typeface="Helvetica"/>
            </a:endParaRPr>
          </a:p>
          <a:p>
            <a:pPr marL="609600" indent="-609600">
              <a:buFont typeface="Arial" charset="0"/>
              <a:buAutoNum type="arabicPeriod"/>
            </a:pPr>
            <a:r>
              <a:rPr lang="es-ES_tradnl" sz="2800">
                <a:latin typeface="Helvetica"/>
                <a:cs typeface="Helvetica"/>
              </a:rPr>
              <a:t>G</a:t>
            </a:r>
            <a:r>
              <a:rPr lang="es-ES_tradnl" altLang="ja-JP" sz="2800">
                <a:latin typeface="Helvetica"/>
                <a:ea typeface="ヒラギノ角ゴ Pro W3" charset="0"/>
                <a:cs typeface="Helvetica"/>
              </a:rPr>
              <a:t>én</a:t>
            </a:r>
            <a:r>
              <a:rPr lang="es-ES" sz="2800">
                <a:latin typeface="Helvetica"/>
                <a:cs typeface="Helvetica"/>
              </a:rPr>
              <a:t>e</a:t>
            </a:r>
            <a:r>
              <a:rPr lang="es-ES_tradnl" sz="2800">
                <a:latin typeface="Helvetica"/>
                <a:cs typeface="Helvetica"/>
              </a:rPr>
              <a:t>ro – profec</a:t>
            </a:r>
            <a:r>
              <a:rPr lang="es-ES_tradnl" altLang="ja-JP" sz="2800">
                <a:latin typeface="Helvetica"/>
                <a:cs typeface="Helvetica"/>
              </a:rPr>
              <a:t>ía en forma de seis disputas entre Dios e Israel</a:t>
            </a:r>
            <a:endParaRPr lang="es-ES_tradnl" altLang="ja-JP" sz="2400">
              <a:latin typeface="Helvetica"/>
              <a:cs typeface="Helvetica"/>
            </a:endParaRPr>
          </a:p>
        </p:txBody>
      </p:sp>
      <p:sp>
        <p:nvSpPr>
          <p:cNvPr id="90114" name="Rectangle 2"/>
          <p:cNvSpPr>
            <a:spLocks noGrp="1" noChangeArrowheads="1"/>
          </p:cNvSpPr>
          <p:nvPr>
            <p:ph type="title"/>
          </p:nvPr>
        </p:nvSpPr>
        <p:spPr/>
        <p:txBody>
          <a:bodyPr>
            <a:normAutofit fontScale="90000"/>
          </a:bodyPr>
          <a:lstStyle/>
          <a:p>
            <a:r>
              <a:rPr lang="es-ES_tradnl"/>
              <a:t>Los diagramas sint</a:t>
            </a:r>
            <a:r>
              <a:rPr lang="es-ES_tradnl" altLang="ja-JP">
                <a:cs typeface="ＭＳ Ｐゴシック" charset="0"/>
              </a:rPr>
              <a:t>ácticos - Malaquías 4</a:t>
            </a:r>
            <a:endParaRPr lang="es-ES_tradnl">
              <a:cs typeface="ＭＳ Ｐゴシック"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idx="1"/>
          </p:nvPr>
        </p:nvSpPr>
        <p:spPr>
          <a:xfrm>
            <a:off x="457200" y="1600200"/>
            <a:ext cx="8229600" cy="5105400"/>
          </a:xfrm>
        </p:spPr>
        <p:txBody>
          <a:bodyPr/>
          <a:lstStyle/>
          <a:p>
            <a:pPr marL="609600" indent="-609600">
              <a:lnSpc>
                <a:spcPct val="90000"/>
              </a:lnSpc>
              <a:buFont typeface="Arial" charset="0"/>
              <a:buAutoNum type="arabicPeriod"/>
            </a:pPr>
            <a:r>
              <a:rPr lang="es-ES_tradnl" altLang="ja-JP" sz="2800">
                <a:latin typeface="Helvetica"/>
                <a:cs typeface="Helvetica"/>
              </a:rPr>
              <a:t>Disputa acerca del amor de Dios - 1:1-5</a:t>
            </a:r>
          </a:p>
          <a:p>
            <a:pPr marL="609600" indent="-609600">
              <a:lnSpc>
                <a:spcPct val="90000"/>
              </a:lnSpc>
              <a:buFont typeface="Arial" charset="0"/>
              <a:buAutoNum type="arabicPeriod"/>
            </a:pPr>
            <a:r>
              <a:rPr lang="es-ES_tradnl" altLang="ja-JP" sz="2800">
                <a:latin typeface="Helvetica"/>
                <a:cs typeface="Helvetica"/>
              </a:rPr>
              <a:t>Disputa acera de las fallas de los sacerdotes - 1:6 a 2:9</a:t>
            </a:r>
          </a:p>
          <a:p>
            <a:pPr marL="609600" indent="-609600">
              <a:lnSpc>
                <a:spcPct val="90000"/>
              </a:lnSpc>
              <a:buFont typeface="Arial" charset="0"/>
              <a:buAutoNum type="arabicPeriod"/>
            </a:pPr>
            <a:r>
              <a:rPr lang="es-ES_tradnl" altLang="ja-JP" sz="2800">
                <a:latin typeface="Helvetica"/>
                <a:cs typeface="Helvetica"/>
              </a:rPr>
              <a:t>Disputa acerca de la infidelidad de los judíos - 2:10-16</a:t>
            </a:r>
          </a:p>
          <a:p>
            <a:pPr marL="609600" indent="-609600">
              <a:lnSpc>
                <a:spcPct val="90000"/>
              </a:lnSpc>
              <a:buFont typeface="Arial" charset="0"/>
              <a:buAutoNum type="arabicPeriod"/>
            </a:pPr>
            <a:r>
              <a:rPr lang="es-ES_tradnl" altLang="ja-JP" sz="2800">
                <a:latin typeface="Helvetica"/>
                <a:cs typeface="Helvetica"/>
              </a:rPr>
              <a:t>Disputa acerca de la justicia de Dios - 2:17 a 3:5</a:t>
            </a:r>
          </a:p>
          <a:p>
            <a:pPr marL="609600" indent="-609600">
              <a:lnSpc>
                <a:spcPct val="90000"/>
              </a:lnSpc>
              <a:buFont typeface="Arial" charset="0"/>
              <a:buAutoNum type="arabicPeriod"/>
            </a:pPr>
            <a:r>
              <a:rPr lang="es-ES_tradnl" altLang="ja-JP" sz="2800">
                <a:latin typeface="Helvetica"/>
                <a:cs typeface="Helvetica"/>
              </a:rPr>
              <a:t>Disputa acerca del arrepentimiento - 3:6-12</a:t>
            </a:r>
          </a:p>
          <a:p>
            <a:pPr marL="609600" indent="-609600">
              <a:lnSpc>
                <a:spcPct val="90000"/>
              </a:lnSpc>
              <a:buFont typeface="Arial" charset="0"/>
              <a:buAutoNum type="arabicPeriod"/>
            </a:pPr>
            <a:r>
              <a:rPr lang="es-ES_tradnl" altLang="ja-JP" sz="2800">
                <a:latin typeface="Helvetica"/>
                <a:cs typeface="Helvetica"/>
              </a:rPr>
              <a:t>Disputa acerca de las palabras fuertes contra el Señor - 3:13-18 o hasta 4:3</a:t>
            </a:r>
          </a:p>
          <a:p>
            <a:pPr marL="609600" indent="-609600">
              <a:lnSpc>
                <a:spcPct val="90000"/>
              </a:lnSpc>
              <a:buFont typeface="Arial" charset="0"/>
              <a:buAutoNum type="arabicPeriod"/>
            </a:pPr>
            <a:r>
              <a:rPr lang="es-ES_tradnl" altLang="ja-JP" sz="2800">
                <a:latin typeface="Helvetica"/>
                <a:cs typeface="Helvetica"/>
              </a:rPr>
              <a:t>Conclusión: el Día del Señor - 4:1-6 o 4:4-6</a:t>
            </a:r>
            <a:endParaRPr lang="es-ES_tradnl" altLang="ja-JP" sz="2400">
              <a:latin typeface="Helvetica"/>
              <a:cs typeface="Helvetica"/>
            </a:endParaRPr>
          </a:p>
        </p:txBody>
      </p:sp>
      <p:sp>
        <p:nvSpPr>
          <p:cNvPr id="91138" name="Rectangle 2"/>
          <p:cNvSpPr>
            <a:spLocks noGrp="1" noChangeArrowheads="1"/>
          </p:cNvSpPr>
          <p:nvPr>
            <p:ph type="title"/>
          </p:nvPr>
        </p:nvSpPr>
        <p:spPr/>
        <p:txBody>
          <a:bodyPr>
            <a:normAutofit fontScale="90000"/>
          </a:bodyPr>
          <a:lstStyle/>
          <a:p>
            <a:r>
              <a:rPr lang="es-ES_tradnl"/>
              <a:t>Los diagramas sint</a:t>
            </a:r>
            <a:r>
              <a:rPr lang="es-ES_tradnl" altLang="ja-JP">
                <a:cs typeface="ＭＳ Ｐゴシック" charset="0"/>
              </a:rPr>
              <a:t>ácticos - Malaquías 4</a:t>
            </a:r>
            <a:endParaRPr lang="es-ES_tradnl">
              <a:cs typeface="ＭＳ Ｐゴシック"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p:txBody>
          <a:bodyPr/>
          <a:lstStyle/>
          <a:p>
            <a:pPr marL="609600" indent="-609600">
              <a:lnSpc>
                <a:spcPct val="90000"/>
              </a:lnSpc>
              <a:buFont typeface="Arial" charset="0"/>
              <a:buAutoNum type="arabicPeriod"/>
            </a:pPr>
            <a:r>
              <a:rPr lang="es-ES_tradnl" sz="2800">
                <a:latin typeface="Helvetica"/>
                <a:cs typeface="Helvetica"/>
              </a:rPr>
              <a:t>En una serie expositiva consecutiva (normalmente un libro o una secci</a:t>
            </a:r>
            <a:r>
              <a:rPr lang="es-ES_tradnl" altLang="ja-JP" sz="2800">
                <a:latin typeface="Helvetica"/>
                <a:cs typeface="Helvetica"/>
              </a:rPr>
              <a:t>ón de la Biblia)</a:t>
            </a:r>
            <a:r>
              <a:rPr lang="es-ES_tradnl" sz="2800">
                <a:latin typeface="Helvetica"/>
                <a:cs typeface="Helvetica"/>
              </a:rPr>
              <a:t>, el texto seleccionado es el siguiente en la serie.</a:t>
            </a:r>
          </a:p>
          <a:p>
            <a:pPr marL="609600" indent="-609600">
              <a:lnSpc>
                <a:spcPct val="90000"/>
              </a:lnSpc>
              <a:buFont typeface="Arial" charset="0"/>
              <a:buAutoNum type="arabicPeriod"/>
            </a:pPr>
            <a:r>
              <a:rPr lang="es-ES_tradnl" sz="2800">
                <a:latin typeface="Helvetica"/>
                <a:cs typeface="Helvetica"/>
              </a:rPr>
              <a:t>En una serie tem</a:t>
            </a:r>
            <a:r>
              <a:rPr lang="es-ES_tradnl" altLang="ja-JP" sz="2800">
                <a:latin typeface="Helvetica"/>
                <a:cs typeface="Helvetica"/>
              </a:rPr>
              <a:t>ática (como “La familia”), el texto es el que mejor representa el tema.</a:t>
            </a:r>
          </a:p>
          <a:p>
            <a:pPr marL="609600" indent="-609600">
              <a:lnSpc>
                <a:spcPct val="90000"/>
              </a:lnSpc>
              <a:buFont typeface="Arial" charset="0"/>
              <a:buAutoNum type="arabicPeriod"/>
            </a:pPr>
            <a:r>
              <a:rPr lang="es-ES_tradnl" altLang="ja-JP" sz="2800">
                <a:latin typeface="Helvetica"/>
                <a:cs typeface="Helvetica"/>
              </a:rPr>
              <a:t>En una serie textual que sigue una categorías (como los “Yo soy” en el evangelio de Juan), el texto es el siguiente texto en la categoría.</a:t>
            </a:r>
          </a:p>
          <a:p>
            <a:pPr marL="609600" indent="-609600">
              <a:lnSpc>
                <a:spcPct val="90000"/>
              </a:lnSpc>
              <a:buFont typeface="Arial" charset="0"/>
              <a:buAutoNum type="arabicPeriod"/>
            </a:pPr>
            <a:r>
              <a:rPr lang="es-ES_tradnl" altLang="ja-JP" sz="2800">
                <a:latin typeface="Helvetica"/>
                <a:cs typeface="Helvetica"/>
              </a:rPr>
              <a:t>En una “serie” al azar, el texto es según la preferencia del predicador.</a:t>
            </a:r>
            <a:endParaRPr lang="es-ES_tradnl" sz="2800">
              <a:latin typeface="Helvetica"/>
              <a:cs typeface="Helvetica"/>
            </a:endParaRPr>
          </a:p>
        </p:txBody>
      </p:sp>
      <p:sp>
        <p:nvSpPr>
          <p:cNvPr id="70658" name="Rectangle 2"/>
          <p:cNvSpPr>
            <a:spLocks noGrp="1" noChangeArrowheads="1"/>
          </p:cNvSpPr>
          <p:nvPr>
            <p:ph type="title"/>
          </p:nvPr>
        </p:nvSpPr>
        <p:spPr/>
        <p:txBody>
          <a:bodyPr/>
          <a:lstStyle/>
          <a:p>
            <a:r>
              <a:rPr lang="es-ES_tradnl"/>
              <a:t>Maneras de seleccionar textos</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idx="1"/>
          </p:nvPr>
        </p:nvSpPr>
        <p:spPr>
          <a:xfrm>
            <a:off x="457200" y="1600200"/>
            <a:ext cx="8229600" cy="5105400"/>
          </a:xfrm>
        </p:spPr>
        <p:txBody>
          <a:bodyPr/>
          <a:lstStyle/>
          <a:p>
            <a:pPr marL="609600" indent="-609600" algn="ctr">
              <a:buFont typeface="Arial" charset="0"/>
              <a:buNone/>
            </a:pPr>
            <a:r>
              <a:rPr lang="es-ES_tradnl" altLang="ja-JP" sz="2400">
                <a:cs typeface="ＭＳ Ｐゴシック" charset="0"/>
              </a:rPr>
              <a:t>Viene el día ardiente - 1</a:t>
            </a:r>
          </a:p>
          <a:p>
            <a:pPr marL="609600" indent="-609600" algn="ctr">
              <a:buFont typeface="Arial" charset="0"/>
              <a:buNone/>
            </a:pPr>
            <a:endParaRPr lang="es-ES_tradnl" altLang="ja-JP" sz="2400">
              <a:cs typeface="ＭＳ Ｐゴシック" charset="0"/>
            </a:endParaRPr>
          </a:p>
          <a:p>
            <a:pPr marL="609600" indent="-609600">
              <a:buFont typeface="Arial" charset="0"/>
              <a:buNone/>
            </a:pPr>
            <a:r>
              <a:rPr lang="es-ES_tradnl" altLang="ja-JP" sz="2400">
                <a:cs typeface="ＭＳ Ｐゴシック" charset="0"/>
              </a:rPr>
              <a:t>Los malvados quemados - 1</a:t>
            </a:r>
          </a:p>
          <a:p>
            <a:pPr marL="609600" indent="-609600" algn="r">
              <a:buFont typeface="Arial" charset="0"/>
              <a:buNone/>
            </a:pPr>
            <a:r>
              <a:rPr lang="es-ES_tradnl" altLang="ja-JP" sz="2400">
                <a:cs typeface="ＭＳ Ｐゴシック" charset="0"/>
              </a:rPr>
              <a:t>los temedores alumbrados - 2</a:t>
            </a:r>
          </a:p>
          <a:p>
            <a:pPr marL="609600" indent="-609600">
              <a:buFont typeface="Arial" charset="0"/>
              <a:buNone/>
            </a:pPr>
            <a:r>
              <a:rPr lang="es-ES_tradnl" altLang="ja-JP" sz="2400">
                <a:cs typeface="ＭＳ Ｐゴシック" charset="0"/>
              </a:rPr>
              <a:t>Los malvados quemados - 3</a:t>
            </a:r>
          </a:p>
          <a:p>
            <a:pPr marL="609600" indent="-609600" algn="r">
              <a:buFont typeface="Arial" charset="0"/>
              <a:buNone/>
            </a:pPr>
            <a:r>
              <a:rPr lang="es-ES_tradnl" altLang="ja-JP" sz="2400">
                <a:cs typeface="ＭＳ Ｐゴシック" charset="0"/>
              </a:rPr>
              <a:t>Acordarse de la </a:t>
            </a:r>
            <a:r>
              <a:rPr lang="es-ES_tradnl" altLang="ja-JP" sz="2400" u="sng">
                <a:cs typeface="ＭＳ Ｐゴシック" charset="0"/>
              </a:rPr>
              <a:t>ley</a:t>
            </a:r>
            <a:r>
              <a:rPr lang="es-ES_tradnl" altLang="ja-JP" sz="2400">
                <a:cs typeface="ＭＳ Ｐゴシック" charset="0"/>
              </a:rPr>
              <a:t> de </a:t>
            </a:r>
            <a:r>
              <a:rPr lang="es-ES_tradnl" altLang="ja-JP" sz="2400" i="1">
                <a:cs typeface="ＭＳ Ｐゴシック" charset="0"/>
              </a:rPr>
              <a:t>Moisés</a:t>
            </a:r>
            <a:r>
              <a:rPr lang="es-ES_tradnl" altLang="ja-JP" sz="2400">
                <a:cs typeface="ＭＳ Ｐゴシック" charset="0"/>
              </a:rPr>
              <a:t> - 4</a:t>
            </a:r>
          </a:p>
          <a:p>
            <a:pPr marL="609600" indent="-609600" algn="r">
              <a:buFont typeface="Arial" charset="0"/>
              <a:buNone/>
            </a:pPr>
            <a:r>
              <a:rPr lang="es-ES_tradnl" altLang="ja-JP" sz="2400">
                <a:cs typeface="ＭＳ Ｐゴシック" charset="0"/>
              </a:rPr>
              <a:t>Y					</a:t>
            </a:r>
          </a:p>
          <a:p>
            <a:pPr marL="609600" indent="-609600" algn="r">
              <a:buFont typeface="Arial" charset="0"/>
              <a:buNone/>
            </a:pPr>
            <a:r>
              <a:rPr lang="es-ES_tradnl" altLang="ja-JP" sz="2400">
                <a:cs typeface="ＭＳ Ｐゴシック" charset="0"/>
              </a:rPr>
              <a:t>(Escuchar) al </a:t>
            </a:r>
            <a:r>
              <a:rPr lang="es-ES_tradnl" altLang="ja-JP" sz="2400" u="sng">
                <a:cs typeface="ＭＳ Ｐゴシック" charset="0"/>
              </a:rPr>
              <a:t>profeta</a:t>
            </a:r>
            <a:r>
              <a:rPr lang="es-ES_tradnl" altLang="ja-JP" sz="2400">
                <a:cs typeface="ＭＳ Ｐゴシック" charset="0"/>
              </a:rPr>
              <a:t> </a:t>
            </a:r>
            <a:r>
              <a:rPr lang="es-ES_tradnl" altLang="ja-JP" sz="2400" i="1">
                <a:cs typeface="ＭＳ Ｐゴシック" charset="0"/>
              </a:rPr>
              <a:t>Elías</a:t>
            </a:r>
            <a:r>
              <a:rPr lang="es-ES_tradnl" altLang="ja-JP" sz="2400">
                <a:cs typeface="ＭＳ Ｐゴシック" charset="0"/>
              </a:rPr>
              <a:t> - 5-6</a:t>
            </a:r>
          </a:p>
          <a:p>
            <a:pPr marL="609600" indent="-609600" algn="r">
              <a:buFont typeface="Arial" charset="0"/>
              <a:buNone/>
            </a:pPr>
            <a:endParaRPr lang="es-ES_tradnl" altLang="ja-JP" sz="2400">
              <a:cs typeface="ＭＳ Ｐゴシック" charset="0"/>
            </a:endParaRPr>
          </a:p>
          <a:p>
            <a:pPr marL="609600" indent="-609600" algn="r">
              <a:buFont typeface="Arial" charset="0"/>
              <a:buNone/>
            </a:pPr>
            <a:r>
              <a:rPr lang="es-ES_tradnl" altLang="ja-JP" sz="2400">
                <a:cs typeface="ＭＳ Ｐゴシック" charset="0"/>
              </a:rPr>
              <a:t>Volver padres a hijos e hijos a padres - 6</a:t>
            </a:r>
          </a:p>
          <a:p>
            <a:pPr marL="609600" indent="-609600">
              <a:buFont typeface="Arial" charset="0"/>
              <a:buNone/>
            </a:pPr>
            <a:r>
              <a:rPr lang="es-ES_tradnl" altLang="ja-JP" sz="2400">
                <a:cs typeface="ＭＳ Ｐゴシック" charset="0"/>
              </a:rPr>
              <a:t>Si no, habrá maldición - 6</a:t>
            </a:r>
          </a:p>
        </p:txBody>
      </p:sp>
      <p:sp>
        <p:nvSpPr>
          <p:cNvPr id="92162" name="Rectangle 2"/>
          <p:cNvSpPr>
            <a:spLocks noGrp="1" noChangeArrowheads="1"/>
          </p:cNvSpPr>
          <p:nvPr>
            <p:ph type="title"/>
          </p:nvPr>
        </p:nvSpPr>
        <p:spPr/>
        <p:txBody>
          <a:bodyPr>
            <a:normAutofit fontScale="90000"/>
          </a:bodyPr>
          <a:lstStyle/>
          <a:p>
            <a:r>
              <a:rPr lang="es-ES_tradnl"/>
              <a:t>Los diagramas sint</a:t>
            </a:r>
            <a:r>
              <a:rPr lang="es-ES_tradnl" altLang="ja-JP">
                <a:cs typeface="ＭＳ Ｐゴシック" charset="0"/>
              </a:rPr>
              <a:t>ácticos - Malaquías 4</a:t>
            </a:r>
            <a:endParaRPr lang="es-ES_tradnl">
              <a:cs typeface="ＭＳ Ｐゴシック" charset="0"/>
            </a:endParaRPr>
          </a:p>
        </p:txBody>
      </p:sp>
      <p:sp>
        <p:nvSpPr>
          <p:cNvPr id="92164" name="Line 4"/>
          <p:cNvSpPr>
            <a:spLocks noChangeShapeType="1"/>
          </p:cNvSpPr>
          <p:nvPr/>
        </p:nvSpPr>
        <p:spPr bwMode="auto">
          <a:xfrm flipH="1">
            <a:off x="3429000" y="2057400"/>
            <a:ext cx="9144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
        <p:nvSpPr>
          <p:cNvPr id="92165" name="Line 5"/>
          <p:cNvSpPr>
            <a:spLocks noChangeShapeType="1"/>
          </p:cNvSpPr>
          <p:nvPr/>
        </p:nvSpPr>
        <p:spPr bwMode="auto">
          <a:xfrm>
            <a:off x="4572000" y="2057400"/>
            <a:ext cx="19050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
        <p:nvSpPr>
          <p:cNvPr id="92168" name="Line 8"/>
          <p:cNvSpPr>
            <a:spLocks noChangeShapeType="1"/>
          </p:cNvSpPr>
          <p:nvPr/>
        </p:nvSpPr>
        <p:spPr bwMode="auto">
          <a:xfrm>
            <a:off x="2286000" y="2971800"/>
            <a:ext cx="0" cy="3810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
        <p:nvSpPr>
          <p:cNvPr id="92172" name="Line 12"/>
          <p:cNvSpPr>
            <a:spLocks noChangeShapeType="1"/>
          </p:cNvSpPr>
          <p:nvPr/>
        </p:nvSpPr>
        <p:spPr bwMode="auto">
          <a:xfrm flipH="1">
            <a:off x="3810000" y="5105400"/>
            <a:ext cx="1066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
        <p:nvSpPr>
          <p:cNvPr id="92173" name="Line 13"/>
          <p:cNvSpPr>
            <a:spLocks noChangeShapeType="1"/>
          </p:cNvSpPr>
          <p:nvPr/>
        </p:nvSpPr>
        <p:spPr bwMode="auto">
          <a:xfrm flipH="1">
            <a:off x="5105400" y="3352800"/>
            <a:ext cx="457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
        <p:nvSpPr>
          <p:cNvPr id="92176" name="Line 16"/>
          <p:cNvSpPr>
            <a:spLocks noChangeShapeType="1"/>
          </p:cNvSpPr>
          <p:nvPr/>
        </p:nvSpPr>
        <p:spPr bwMode="auto">
          <a:xfrm>
            <a:off x="1828800" y="3886200"/>
            <a:ext cx="0" cy="2057400"/>
          </a:xfrm>
          <a:prstGeom prst="line">
            <a:avLst/>
          </a:prstGeom>
          <a:noFill/>
          <a:ln w="9525">
            <a:solidFill>
              <a:schemeClr val="tx1"/>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
        <p:nvSpPr>
          <p:cNvPr id="92177" name="Line 17"/>
          <p:cNvSpPr>
            <a:spLocks noChangeShapeType="1"/>
          </p:cNvSpPr>
          <p:nvPr/>
        </p:nvSpPr>
        <p:spPr bwMode="auto">
          <a:xfrm>
            <a:off x="6477000" y="4267200"/>
            <a:ext cx="0" cy="3810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
        <p:nvSpPr>
          <p:cNvPr id="92178" name="Line 18"/>
          <p:cNvSpPr>
            <a:spLocks noChangeShapeType="1"/>
          </p:cNvSpPr>
          <p:nvPr/>
        </p:nvSpPr>
        <p:spPr bwMode="auto">
          <a:xfrm>
            <a:off x="7543800" y="4267200"/>
            <a:ext cx="0" cy="3810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idx="1"/>
          </p:nvPr>
        </p:nvSpPr>
        <p:spPr/>
        <p:txBody>
          <a:bodyPr/>
          <a:lstStyle/>
          <a:p>
            <a:pPr marL="609600" indent="-609600">
              <a:buFont typeface="Arial" charset="0"/>
              <a:buAutoNum type="arabicPeriod"/>
            </a:pPr>
            <a:r>
              <a:rPr lang="es-ES_tradnl" sz="2800" dirty="0">
                <a:latin typeface="Helvetica"/>
                <a:cs typeface="Helvetica"/>
              </a:rPr>
              <a:t>El D</a:t>
            </a:r>
            <a:r>
              <a:rPr lang="es-ES_tradnl" altLang="ja-JP" sz="2800" dirty="0">
                <a:latin typeface="Helvetica"/>
                <a:cs typeface="Helvetica"/>
              </a:rPr>
              <a:t>ía del Señor hará patente la diferencia entre los que lo temen y los que no lo temen.</a:t>
            </a:r>
          </a:p>
          <a:p>
            <a:pPr marL="609600" indent="-609600">
              <a:buFont typeface="Arial" charset="0"/>
              <a:buAutoNum type="arabicPeriod"/>
            </a:pPr>
            <a:r>
              <a:rPr lang="es-ES_tradnl" altLang="ja-JP" sz="2800" dirty="0">
                <a:latin typeface="Helvetica"/>
                <a:cs typeface="Helvetica"/>
              </a:rPr>
              <a:t>El ardor del Día quemará o alumbrará.</a:t>
            </a:r>
          </a:p>
          <a:p>
            <a:pPr marL="609600" indent="-609600">
              <a:buFont typeface="Arial" charset="0"/>
              <a:buAutoNum type="arabicPeriod"/>
            </a:pPr>
            <a:r>
              <a:rPr lang="es-ES_tradnl" altLang="ja-JP" sz="2800" dirty="0">
                <a:latin typeface="Helvetica"/>
                <a:cs typeface="Helvetica"/>
              </a:rPr>
              <a:t>Los que temen al Señor deben seguir la ley de Moisés y al profeta Elías.</a:t>
            </a:r>
          </a:p>
          <a:p>
            <a:pPr marL="609600" indent="-609600">
              <a:buFont typeface="Arial" charset="0"/>
              <a:buAutoNum type="arabicPeriod"/>
            </a:pPr>
            <a:r>
              <a:rPr lang="es-ES_tradnl" altLang="ja-JP" sz="2800" dirty="0">
                <a:latin typeface="Helvetica"/>
                <a:cs typeface="Helvetica"/>
              </a:rPr>
              <a:t>La obediencia resultará en relaciones familiares restablecidas.</a:t>
            </a:r>
          </a:p>
          <a:p>
            <a:pPr marL="609600" indent="-609600">
              <a:buFont typeface="Arial" charset="0"/>
              <a:buAutoNum type="arabicPeriod"/>
            </a:pPr>
            <a:r>
              <a:rPr lang="es-ES_tradnl" sz="2800" dirty="0">
                <a:latin typeface="Helvetica"/>
                <a:cs typeface="Helvetica"/>
              </a:rPr>
              <a:t>Si no obedecen, caen bajo la maldici</a:t>
            </a:r>
            <a:r>
              <a:rPr lang="es-ES_tradnl" altLang="ja-JP" sz="2800" dirty="0">
                <a:latin typeface="Helvetica"/>
                <a:cs typeface="Helvetica"/>
              </a:rPr>
              <a:t>ón de los que no temen al Señor.</a:t>
            </a:r>
            <a:endParaRPr lang="es-ES_tradnl" sz="2800" dirty="0">
              <a:latin typeface="Helvetica"/>
              <a:cs typeface="Helvetica"/>
            </a:endParaRPr>
          </a:p>
        </p:txBody>
      </p:sp>
      <p:sp>
        <p:nvSpPr>
          <p:cNvPr id="95234" name="Rectangle 2"/>
          <p:cNvSpPr>
            <a:spLocks noGrp="1" noChangeArrowheads="1"/>
          </p:cNvSpPr>
          <p:nvPr>
            <p:ph type="title"/>
          </p:nvPr>
        </p:nvSpPr>
        <p:spPr/>
        <p:txBody>
          <a:bodyPr>
            <a:normAutofit fontScale="90000"/>
          </a:bodyPr>
          <a:lstStyle/>
          <a:p>
            <a:r>
              <a:rPr lang="es-ES_tradnl"/>
              <a:t>Los diagramas sint</a:t>
            </a:r>
            <a:r>
              <a:rPr lang="es-ES_tradnl" altLang="ja-JP">
                <a:cs typeface="ＭＳ Ｐゴシック" charset="0"/>
              </a:rPr>
              <a:t>ácticos - Malaquías 4</a:t>
            </a:r>
            <a:endParaRPr lang="es-ES_tradnl">
              <a:cs typeface="ＭＳ Ｐゴシック"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idx="1"/>
          </p:nvPr>
        </p:nvSpPr>
        <p:spPr/>
        <p:txBody>
          <a:bodyPr/>
          <a:lstStyle/>
          <a:p>
            <a:pPr marL="609600" indent="-609600">
              <a:lnSpc>
                <a:spcPct val="90000"/>
              </a:lnSpc>
              <a:buFont typeface="Arial" charset="0"/>
              <a:buAutoNum type="arabicPeriod"/>
            </a:pPr>
            <a:r>
              <a:rPr lang="es-ES_tradnl" sz="2800">
                <a:latin typeface="Helvetica"/>
                <a:cs typeface="Helvetica"/>
              </a:rPr>
              <a:t>Despu</a:t>
            </a:r>
            <a:r>
              <a:rPr lang="es-ES_tradnl" altLang="ja-JP" sz="2800">
                <a:latin typeface="Helvetica"/>
                <a:cs typeface="Helvetica"/>
              </a:rPr>
              <a:t>és de entender la estructura, podemos expandir los horizontes (los contextos).</a:t>
            </a:r>
          </a:p>
          <a:p>
            <a:pPr marL="609600" indent="-609600">
              <a:lnSpc>
                <a:spcPct val="90000"/>
              </a:lnSpc>
              <a:buFont typeface="Arial" charset="0"/>
              <a:buAutoNum type="arabicPeriod"/>
            </a:pPr>
            <a:r>
              <a:rPr lang="es-ES_tradnl" altLang="ja-JP" sz="2800">
                <a:latin typeface="Helvetica"/>
                <a:cs typeface="Helvetica"/>
              </a:rPr>
              <a:t>Tomar en cuenta el lugar en el canon a la conclusión del AT, anticipando el NT.</a:t>
            </a:r>
          </a:p>
          <a:p>
            <a:pPr marL="609600" indent="-609600">
              <a:lnSpc>
                <a:spcPct val="90000"/>
              </a:lnSpc>
              <a:buFont typeface="Arial" charset="0"/>
              <a:buAutoNum type="arabicPeriod"/>
            </a:pPr>
            <a:r>
              <a:rPr lang="es-ES_tradnl" altLang="ja-JP" sz="2800">
                <a:latin typeface="Helvetica"/>
                <a:cs typeface="Helvetica"/>
              </a:rPr>
              <a:t>Observar conexiones históricas, teológicas y tipológicas hacia atrás y hacia adelante con Moisés y la ley, Elías y los profetas y el Día del Señor.</a:t>
            </a:r>
          </a:p>
          <a:p>
            <a:pPr marL="609600" indent="-609600">
              <a:lnSpc>
                <a:spcPct val="90000"/>
              </a:lnSpc>
              <a:buFont typeface="Arial" charset="0"/>
              <a:buAutoNum type="arabicPeriod"/>
            </a:pPr>
            <a:r>
              <a:rPr lang="es-ES_tradnl" altLang="ja-JP" sz="2800">
                <a:latin typeface="Helvetica"/>
                <a:cs typeface="Helvetica"/>
              </a:rPr>
              <a:t>Identificar la continuidad y la discontinuidad.</a:t>
            </a:r>
          </a:p>
          <a:p>
            <a:pPr marL="609600" indent="-609600">
              <a:lnSpc>
                <a:spcPct val="90000"/>
              </a:lnSpc>
              <a:buFont typeface="Arial" charset="0"/>
              <a:buAutoNum type="arabicPeriod"/>
            </a:pPr>
            <a:r>
              <a:rPr lang="es-ES_tradnl" altLang="ja-JP" sz="2800">
                <a:latin typeface="Helvetica"/>
                <a:cs typeface="Helvetica"/>
              </a:rPr>
              <a:t>Identificar el cristocentrismo del pasaje.</a:t>
            </a:r>
          </a:p>
        </p:txBody>
      </p:sp>
      <p:sp>
        <p:nvSpPr>
          <p:cNvPr id="96258" name="Rectangle 2"/>
          <p:cNvSpPr>
            <a:spLocks noGrp="1" noChangeArrowheads="1"/>
          </p:cNvSpPr>
          <p:nvPr>
            <p:ph type="title"/>
          </p:nvPr>
        </p:nvSpPr>
        <p:spPr/>
        <p:txBody>
          <a:bodyPr>
            <a:normAutofit fontScale="90000"/>
          </a:bodyPr>
          <a:lstStyle/>
          <a:p>
            <a:r>
              <a:rPr lang="es-ES_tradnl"/>
              <a:t>Los diagramas sint</a:t>
            </a:r>
            <a:r>
              <a:rPr lang="es-ES_tradnl" altLang="ja-JP">
                <a:cs typeface="ＭＳ Ｐゴシック" charset="0"/>
              </a:rPr>
              <a:t>ácticos - Malaquías 4</a:t>
            </a:r>
            <a:endParaRPr lang="es-ES_tradnl">
              <a:cs typeface="ＭＳ Ｐゴシック"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p:txBody>
          <a:bodyPr/>
          <a:lstStyle/>
          <a:p>
            <a:pPr marL="609600" indent="-609600">
              <a:buFont typeface="Arial" charset="0"/>
              <a:buAutoNum type="arabicPeriod"/>
            </a:pPr>
            <a:r>
              <a:rPr lang="es-ES_tradnl" sz="2800">
                <a:latin typeface="Helvetica"/>
                <a:cs typeface="Helvetica"/>
              </a:rPr>
              <a:t>Escoger un breve texto b</a:t>
            </a:r>
            <a:r>
              <a:rPr lang="es-ES_tradnl" altLang="ja-JP" sz="2800">
                <a:latin typeface="Helvetica"/>
                <a:cs typeface="Helvetica"/>
              </a:rPr>
              <a:t>íblico que es una unidad de pensamiento para el proyecto final.</a:t>
            </a:r>
          </a:p>
          <a:p>
            <a:pPr marL="609600" indent="-609600">
              <a:buFont typeface="Arial" charset="0"/>
              <a:buAutoNum type="arabicPeriod"/>
            </a:pPr>
            <a:r>
              <a:rPr lang="es-ES_tradnl" altLang="ja-JP" sz="2800">
                <a:latin typeface="Helvetica"/>
                <a:cs typeface="Helvetica"/>
              </a:rPr>
              <a:t>Hacer un diagrama sintáctico básico que permite la visualización de las relaciones entre las partes del texto.</a:t>
            </a:r>
          </a:p>
          <a:p>
            <a:pPr marL="609600" indent="-609600">
              <a:buFont typeface="Arial" charset="0"/>
              <a:buAutoNum type="arabicPeriod"/>
            </a:pPr>
            <a:r>
              <a:rPr lang="es-ES_tradnl" altLang="ja-JP" sz="2800">
                <a:latin typeface="Helvetica"/>
                <a:cs typeface="Helvetica"/>
              </a:rPr>
              <a:t>Resumir en una lista las ideas importantes del texto.</a:t>
            </a:r>
          </a:p>
        </p:txBody>
      </p:sp>
      <p:sp>
        <p:nvSpPr>
          <p:cNvPr id="97282" name="Rectangle 2"/>
          <p:cNvSpPr>
            <a:spLocks noGrp="1" noChangeArrowheads="1"/>
          </p:cNvSpPr>
          <p:nvPr>
            <p:ph type="title"/>
          </p:nvPr>
        </p:nvSpPr>
        <p:spPr/>
        <p:txBody>
          <a:bodyPr/>
          <a:lstStyle/>
          <a:p>
            <a:r>
              <a:rPr lang="es-ES_tradnl"/>
              <a:t>Tarea</a:t>
            </a:r>
            <a:endParaRPr lang="es-ES_tradnl">
              <a:cs typeface="ＭＳ Ｐゴシック"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idx="1"/>
          </p:nvPr>
        </p:nvSpPr>
        <p:spPr>
          <a:xfrm>
            <a:off x="457200" y="1600200"/>
            <a:ext cx="8229600" cy="5029200"/>
          </a:xfrm>
        </p:spPr>
        <p:txBody>
          <a:bodyPr/>
          <a:lstStyle/>
          <a:p>
            <a:pPr marL="609600" indent="-609600">
              <a:lnSpc>
                <a:spcPct val="90000"/>
              </a:lnSpc>
              <a:buFont typeface="Arial" charset="0"/>
              <a:buAutoNum type="arabicPeriod"/>
            </a:pPr>
            <a:r>
              <a:rPr lang="es-ES_tradnl" altLang="ja-JP" sz="2800">
                <a:latin typeface="Helvetica"/>
                <a:cs typeface="Helvetica"/>
              </a:rPr>
              <a:t>El texto debe abarca una unidad de pensamiento.</a:t>
            </a:r>
          </a:p>
          <a:p>
            <a:pPr marL="609600" indent="-609600">
              <a:lnSpc>
                <a:spcPct val="90000"/>
              </a:lnSpc>
              <a:buFont typeface="Arial" charset="0"/>
              <a:buAutoNum type="arabicPeriod"/>
            </a:pPr>
            <a:r>
              <a:rPr lang="es-ES_tradnl" altLang="ja-JP" sz="2800">
                <a:latin typeface="Helvetica"/>
                <a:cs typeface="Helvetica"/>
              </a:rPr>
              <a:t>Puede ser un versículo, un párrafo, un capítulo, varios capítulos o hasta un libro entero.</a:t>
            </a:r>
          </a:p>
          <a:p>
            <a:pPr marL="609600" indent="-609600">
              <a:lnSpc>
                <a:spcPct val="90000"/>
              </a:lnSpc>
              <a:buFont typeface="Arial" charset="0"/>
              <a:buAutoNum type="arabicPeriod"/>
            </a:pPr>
            <a:r>
              <a:rPr lang="es-ES_tradnl" altLang="ja-JP" sz="2800">
                <a:latin typeface="Helvetica"/>
                <a:cs typeface="Helvetica"/>
              </a:rPr>
              <a:t>Entre más grande el texto, más general será la explicación de él.</a:t>
            </a:r>
          </a:p>
          <a:p>
            <a:pPr marL="609600" indent="-609600">
              <a:lnSpc>
                <a:spcPct val="90000"/>
              </a:lnSpc>
              <a:buFont typeface="Arial" charset="0"/>
              <a:buAutoNum type="arabicPeriod"/>
            </a:pPr>
            <a:r>
              <a:rPr lang="es-ES_tradnl" altLang="ja-JP" sz="2800">
                <a:latin typeface="Helvetica"/>
                <a:cs typeface="Helvetica"/>
              </a:rPr>
              <a:t>Hay que balancear la necesidad de profundizar y la capacidad de aprender.  (Las series muy largas y las explicaciones muy detalladas tienden a cansar a los oyentes.)</a:t>
            </a:r>
          </a:p>
        </p:txBody>
      </p:sp>
      <p:sp>
        <p:nvSpPr>
          <p:cNvPr id="1026" name="Rectangle 2"/>
          <p:cNvSpPr>
            <a:spLocks noGrp="1" noChangeArrowheads="1"/>
          </p:cNvSpPr>
          <p:nvPr>
            <p:ph type="title"/>
          </p:nvPr>
        </p:nvSpPr>
        <p:spPr/>
        <p:txBody>
          <a:bodyPr/>
          <a:lstStyle/>
          <a:p>
            <a:r>
              <a:rPr lang="es-ES_tradnl"/>
              <a:t>Criterios para seleccionar</a:t>
            </a:r>
            <a:r>
              <a:rPr lang="es-ES_tradnl" altLang="ja-JP">
                <a:cs typeface="ＭＳ Ｐゴシック" charset="0"/>
              </a:rPr>
              <a:t> un texto</a:t>
            </a:r>
            <a:endParaRPr lang="es-ES_tradn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a:xfrm>
            <a:off x="457200" y="1600200"/>
            <a:ext cx="8229600" cy="5029200"/>
          </a:xfrm>
        </p:spPr>
        <p:txBody>
          <a:bodyPr/>
          <a:lstStyle/>
          <a:p>
            <a:pPr marL="609600" indent="-609600">
              <a:buFont typeface="Arial" charset="0"/>
              <a:buAutoNum type="arabicPeriod"/>
            </a:pPr>
            <a:r>
              <a:rPr lang="es-ES_tradnl" altLang="ja-JP" sz="2400">
                <a:latin typeface="Helvetica"/>
                <a:cs typeface="Helvetica"/>
              </a:rPr>
              <a:t>Antes de hacer la exégesis del texto, hay que saber:</a:t>
            </a:r>
          </a:p>
          <a:p>
            <a:pPr marL="971550" lvl="1" indent="-514350">
              <a:buFont typeface="Arial" charset="0"/>
              <a:buAutoNum type="alphaLcParenR"/>
            </a:pPr>
            <a:r>
              <a:rPr lang="es-ES_tradnl" altLang="ja-JP" sz="2100">
                <a:latin typeface="Helvetica"/>
                <a:cs typeface="Helvetica"/>
              </a:rPr>
              <a:t>El autor (si se sabe quién fue)</a:t>
            </a:r>
          </a:p>
          <a:p>
            <a:pPr marL="971550" lvl="1" indent="-514350">
              <a:buFont typeface="Arial" charset="0"/>
              <a:buAutoNum type="alphaLcParenR"/>
            </a:pPr>
            <a:r>
              <a:rPr lang="es-ES_tradnl" altLang="ja-JP" sz="2100">
                <a:latin typeface="Helvetica"/>
                <a:cs typeface="Helvetica"/>
              </a:rPr>
              <a:t>Los lectores originales (si se sabe quiénes fueron)</a:t>
            </a:r>
          </a:p>
          <a:p>
            <a:pPr marL="971550" lvl="1" indent="-514350">
              <a:buFont typeface="Arial" charset="0"/>
              <a:buAutoNum type="alphaLcParenR"/>
            </a:pPr>
            <a:r>
              <a:rPr lang="es-ES_tradnl" altLang="ja-JP" sz="2100">
                <a:latin typeface="Helvetica"/>
                <a:cs typeface="Helvetica"/>
              </a:rPr>
              <a:t>La fecha (si se sabe cuándo fue escrito)</a:t>
            </a:r>
          </a:p>
          <a:p>
            <a:pPr marL="971550" lvl="1" indent="-514350">
              <a:buFont typeface="Arial" charset="0"/>
              <a:buAutoNum type="alphaLcParenR"/>
            </a:pPr>
            <a:r>
              <a:rPr lang="es-ES_tradnl" altLang="ja-JP" sz="2100">
                <a:latin typeface="Helvetica"/>
                <a:cs typeface="Helvetica"/>
              </a:rPr>
              <a:t>El género del libro y de la sección</a:t>
            </a:r>
          </a:p>
          <a:p>
            <a:pPr marL="971550" lvl="1" indent="-514350">
              <a:buFont typeface="Arial" charset="0"/>
              <a:buAutoNum type="alphaLcParenR"/>
            </a:pPr>
            <a:r>
              <a:rPr lang="es-ES_tradnl" altLang="ja-JP" sz="2100">
                <a:latin typeface="Helvetica"/>
                <a:cs typeface="Helvetica"/>
              </a:rPr>
              <a:t>Un bosquejo del libro</a:t>
            </a:r>
          </a:p>
          <a:p>
            <a:pPr marL="971550" lvl="1" indent="-514350">
              <a:buFont typeface="Arial" charset="0"/>
              <a:buAutoNum type="alphaLcParenR"/>
            </a:pPr>
            <a:r>
              <a:rPr lang="es-ES_tradnl" altLang="ja-JP" sz="2100">
                <a:latin typeface="Helvetica"/>
                <a:cs typeface="Helvetica"/>
              </a:rPr>
              <a:t>El lugar en el canon y en la historia de la redención</a:t>
            </a:r>
          </a:p>
          <a:p>
            <a:pPr marL="971550" lvl="1" indent="-514350">
              <a:buFont typeface="Arial" charset="0"/>
              <a:buAutoNum type="alphaLcParenR"/>
            </a:pPr>
            <a:r>
              <a:rPr lang="es-ES_tradnl" altLang="ja-JP" sz="2100">
                <a:latin typeface="Helvetica"/>
                <a:cs typeface="Helvetica"/>
              </a:rPr>
              <a:t>Los pasajes paralelos</a:t>
            </a:r>
          </a:p>
          <a:p>
            <a:pPr marL="971550" lvl="1" indent="-514350">
              <a:buFont typeface="Arial" charset="0"/>
              <a:buAutoNum type="alphaLcParenR"/>
            </a:pPr>
            <a:r>
              <a:rPr lang="es-ES_tradnl" altLang="ja-JP" sz="2100">
                <a:latin typeface="Helvetica"/>
                <a:cs typeface="Helvetica"/>
              </a:rPr>
              <a:t>El mejor texto basado el el criticismo textual (tema posterior)</a:t>
            </a:r>
          </a:p>
          <a:p>
            <a:pPr marL="609600" indent="-609600">
              <a:buFont typeface="Arial" charset="0"/>
              <a:buAutoNum type="arabicPeriod"/>
            </a:pPr>
            <a:r>
              <a:rPr lang="es-ES_tradnl" altLang="ja-JP" sz="2400">
                <a:latin typeface="Helvetica"/>
                <a:cs typeface="Helvetica"/>
              </a:rPr>
              <a:t>Esta información</a:t>
            </a:r>
            <a:r>
              <a:rPr lang="es-ES_tradnl" altLang="ja-JP" sz="2500">
                <a:latin typeface="Helvetica"/>
                <a:cs typeface="Helvetica"/>
              </a:rPr>
              <a:t> se consigue leyendo la Biblia y en los libros de introducción bíblica</a:t>
            </a:r>
          </a:p>
        </p:txBody>
      </p:sp>
      <p:sp>
        <p:nvSpPr>
          <p:cNvPr id="71682" name="Rectangle 2"/>
          <p:cNvSpPr>
            <a:spLocks noGrp="1" noChangeArrowheads="1"/>
          </p:cNvSpPr>
          <p:nvPr>
            <p:ph type="title"/>
          </p:nvPr>
        </p:nvSpPr>
        <p:spPr/>
        <p:txBody>
          <a:bodyPr/>
          <a:lstStyle/>
          <a:p>
            <a:r>
              <a:rPr lang="es-ES_tradnl"/>
              <a:t>Antes de examinar el</a:t>
            </a:r>
            <a:r>
              <a:rPr lang="es-ES_tradnl" altLang="ja-JP">
                <a:cs typeface="ＭＳ Ｐゴシック" charset="0"/>
              </a:rPr>
              <a:t> texto</a:t>
            </a:r>
            <a:endParaRPr lang="es-ES_tradn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idx="1"/>
          </p:nvPr>
        </p:nvSpPr>
        <p:spPr>
          <a:xfrm>
            <a:off x="457200" y="1600200"/>
            <a:ext cx="8229600" cy="5029200"/>
          </a:xfrm>
        </p:spPr>
        <p:txBody>
          <a:bodyPr/>
          <a:lstStyle/>
          <a:p>
            <a:pPr marL="609600" indent="-609600">
              <a:lnSpc>
                <a:spcPct val="90000"/>
              </a:lnSpc>
              <a:buFont typeface="Arial" charset="0"/>
              <a:buAutoNum type="arabicPeriod"/>
            </a:pPr>
            <a:r>
              <a:rPr lang="es-ES_tradnl" altLang="ja-JP" sz="2800" i="1">
                <a:latin typeface="Helvetica"/>
                <a:cs typeface="Helvetica"/>
              </a:rPr>
              <a:t>Una introducción al Antiguo Testamento</a:t>
            </a:r>
            <a:r>
              <a:rPr lang="es-ES_tradnl" altLang="ja-JP" sz="2800">
                <a:latin typeface="Helvetica"/>
                <a:cs typeface="Helvetica"/>
              </a:rPr>
              <a:t> por Edward J. Young  </a:t>
            </a:r>
            <a:r>
              <a:rPr lang="es-ES_tradnl" sz="2700">
                <a:latin typeface="Helvetica"/>
                <a:cs typeface="Helvetica"/>
              </a:rPr>
              <a:t>http://www.iglesiareformada.com/Biblioteca.html</a:t>
            </a:r>
            <a:endParaRPr lang="es-ES_tradnl" sz="2800">
              <a:latin typeface="Helvetica"/>
              <a:cs typeface="Helvetica"/>
            </a:endParaRPr>
          </a:p>
          <a:p>
            <a:pPr marL="609600" indent="-609600">
              <a:lnSpc>
                <a:spcPct val="90000"/>
              </a:lnSpc>
              <a:buFont typeface="Arial" charset="0"/>
              <a:buAutoNum type="arabicPeriod"/>
            </a:pPr>
            <a:r>
              <a:rPr lang="es-ES_tradnl" sz="2800">
                <a:latin typeface="Helvetica"/>
                <a:cs typeface="Helvetica"/>
              </a:rPr>
              <a:t>Introducci</a:t>
            </a:r>
            <a:r>
              <a:rPr lang="es-ES_tradnl" altLang="ja-JP" sz="2800">
                <a:latin typeface="Helvetica"/>
                <a:cs typeface="Helvetica"/>
              </a:rPr>
              <a:t>ón al Antiguo Testamento, 4 vols. por R. K. Harrison</a:t>
            </a:r>
          </a:p>
          <a:p>
            <a:pPr marL="609600" indent="-609600">
              <a:lnSpc>
                <a:spcPct val="90000"/>
              </a:lnSpc>
              <a:buFont typeface="Arial" charset="0"/>
              <a:buAutoNum type="arabicPeriod"/>
            </a:pPr>
            <a:r>
              <a:rPr lang="es-ES_tradnl" sz="2800" i="1">
                <a:latin typeface="Helvetica"/>
                <a:cs typeface="Helvetica"/>
              </a:rPr>
              <a:t>Introducci</a:t>
            </a:r>
            <a:r>
              <a:rPr lang="es-ES_tradnl" altLang="ja-JP" sz="2800" i="1">
                <a:latin typeface="Helvetica"/>
                <a:cs typeface="Helvetica"/>
              </a:rPr>
              <a:t>ón</a:t>
            </a:r>
            <a:r>
              <a:rPr lang="es-ES_tradnl" sz="2800" i="1">
                <a:latin typeface="Helvetica"/>
                <a:cs typeface="Helvetica"/>
              </a:rPr>
              <a:t> al Nuevo Testamento</a:t>
            </a:r>
            <a:r>
              <a:rPr lang="es-ES_tradnl" sz="2800">
                <a:latin typeface="Helvetica"/>
                <a:cs typeface="Helvetica"/>
              </a:rPr>
              <a:t> por Everett Harrison</a:t>
            </a:r>
            <a:endParaRPr lang="es-ES_tradnl" altLang="ja-JP">
              <a:latin typeface="Helvetica"/>
              <a:cs typeface="Helvetica"/>
            </a:endParaRPr>
          </a:p>
        </p:txBody>
      </p:sp>
      <p:sp>
        <p:nvSpPr>
          <p:cNvPr id="74754" name="Rectangle 2"/>
          <p:cNvSpPr>
            <a:spLocks noGrp="1" noChangeArrowheads="1"/>
          </p:cNvSpPr>
          <p:nvPr>
            <p:ph type="title"/>
          </p:nvPr>
        </p:nvSpPr>
        <p:spPr/>
        <p:txBody>
          <a:bodyPr/>
          <a:lstStyle/>
          <a:p>
            <a:r>
              <a:rPr lang="es-ES_tradnl"/>
              <a:t>Libros de introducci</a:t>
            </a:r>
            <a:r>
              <a:rPr lang="es-ES_tradnl" altLang="ja-JP">
                <a:cs typeface="ＭＳ Ｐゴシック" charset="0"/>
              </a:rPr>
              <a:t>ón bíblica</a:t>
            </a:r>
            <a:endParaRPr lang="es-ES_tradn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p:txBody>
          <a:bodyPr/>
          <a:lstStyle/>
          <a:p>
            <a:pPr marL="609600" indent="-609600">
              <a:lnSpc>
                <a:spcPct val="90000"/>
              </a:lnSpc>
              <a:buFont typeface="Arial" charset="0"/>
              <a:buAutoNum type="arabicPeriod"/>
            </a:pPr>
            <a:r>
              <a:rPr lang="es-ES_tradnl" sz="2800">
                <a:latin typeface="Helvetica"/>
                <a:cs typeface="Helvetica"/>
              </a:rPr>
              <a:t>Estudiaremos el criticismo textual en otros cursos, lo cual tiene que ver con un an</a:t>
            </a:r>
            <a:r>
              <a:rPr lang="es-ES_tradnl" altLang="ja-JP" sz="2800">
                <a:latin typeface="Helvetica"/>
                <a:cs typeface="Helvetica"/>
              </a:rPr>
              <a:t>álisis de los manuscritos para determinar cuál es el más confiable.</a:t>
            </a:r>
          </a:p>
          <a:p>
            <a:pPr marL="609600" indent="-609600">
              <a:lnSpc>
                <a:spcPct val="90000"/>
              </a:lnSpc>
              <a:buFont typeface="Arial" charset="0"/>
              <a:buAutoNum type="arabicPeriod"/>
            </a:pPr>
            <a:r>
              <a:rPr lang="es-ES_tradnl" altLang="ja-JP" sz="2800">
                <a:latin typeface="Helvetica"/>
                <a:cs typeface="Helvetica"/>
              </a:rPr>
              <a:t>Estas cuestiones raramente afectan el sentido del texto.</a:t>
            </a:r>
          </a:p>
          <a:p>
            <a:pPr marL="609600" indent="-609600">
              <a:lnSpc>
                <a:spcPct val="90000"/>
              </a:lnSpc>
              <a:buFont typeface="Arial" charset="0"/>
              <a:buAutoNum type="arabicPeriod"/>
            </a:pPr>
            <a:r>
              <a:rPr lang="es-ES_tradnl" altLang="ja-JP" sz="2800">
                <a:latin typeface="Helvetica"/>
                <a:cs typeface="Helvetica"/>
              </a:rPr>
              <a:t>Por ahora, deben estar concientes de que la RV se basó en lo que se llama el texto mayoritario, mientras que otras traducciones más recientes se basaron en manuscritos más antiguos.</a:t>
            </a:r>
          </a:p>
        </p:txBody>
      </p:sp>
      <p:sp>
        <p:nvSpPr>
          <p:cNvPr id="75778" name="Rectangle 2"/>
          <p:cNvSpPr>
            <a:spLocks noGrp="1" noChangeArrowheads="1"/>
          </p:cNvSpPr>
          <p:nvPr>
            <p:ph type="title"/>
          </p:nvPr>
        </p:nvSpPr>
        <p:spPr/>
        <p:txBody>
          <a:bodyPr/>
          <a:lstStyle/>
          <a:p>
            <a:r>
              <a:rPr lang="es-ES_tradnl"/>
              <a:t>C</a:t>
            </a:r>
            <a:r>
              <a:rPr lang="es-ES_tradnl" altLang="ja-JP">
                <a:cs typeface="ＭＳ Ｐゴシック" charset="0"/>
              </a:rPr>
              <a:t>ómo buscar la mejor traducción</a:t>
            </a:r>
            <a:endParaRPr lang="es-ES_tradnl">
              <a:cs typeface="ＭＳ Ｐゴシック"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p:txBody>
          <a:bodyPr/>
          <a:lstStyle/>
          <a:p>
            <a:pPr marL="609600" indent="-609600">
              <a:lnSpc>
                <a:spcPct val="90000"/>
              </a:lnSpc>
              <a:buFont typeface="Arial" charset="0"/>
              <a:buAutoNum type="arabicPeriod"/>
            </a:pPr>
            <a:r>
              <a:rPr lang="es-ES_tradnl" altLang="ja-JP" sz="2800">
                <a:latin typeface="Helvetica"/>
                <a:cs typeface="Helvetica"/>
              </a:rPr>
              <a:t>La RV 1960 es la base, porque las herramientas (como Strong) la utilizan.</a:t>
            </a:r>
          </a:p>
          <a:p>
            <a:pPr marL="609600" indent="-609600">
              <a:lnSpc>
                <a:spcPct val="90000"/>
              </a:lnSpc>
              <a:buFont typeface="Arial" charset="0"/>
              <a:buAutoNum type="arabicPeriod"/>
            </a:pPr>
            <a:r>
              <a:rPr lang="es-ES_tradnl" altLang="ja-JP" sz="2800">
                <a:latin typeface="Helvetica"/>
                <a:cs typeface="Helvetica"/>
              </a:rPr>
              <a:t>La Biblia de las Américas está disponible en &lt;biblegateway.com&gt; con otras seis versiones.</a:t>
            </a:r>
          </a:p>
          <a:p>
            <a:pPr marL="609600" indent="-609600">
              <a:lnSpc>
                <a:spcPct val="90000"/>
              </a:lnSpc>
              <a:buFont typeface="Arial" charset="0"/>
              <a:buAutoNum type="arabicPeriod"/>
            </a:pPr>
            <a:r>
              <a:rPr lang="es-ES_tradnl" altLang="ja-JP" sz="2800">
                <a:latin typeface="Helvetica"/>
                <a:cs typeface="Helvetica"/>
              </a:rPr>
              <a:t>LBA intenta seguir el orden de las palabras originales lo más que se puede.</a:t>
            </a:r>
          </a:p>
          <a:p>
            <a:pPr marL="609600" indent="-609600">
              <a:lnSpc>
                <a:spcPct val="90000"/>
              </a:lnSpc>
              <a:buFont typeface="Arial" charset="0"/>
              <a:buAutoNum type="arabicPeriod"/>
            </a:pPr>
            <a:r>
              <a:rPr lang="es-ES_tradnl" altLang="ja-JP" sz="2800">
                <a:latin typeface="Helvetica"/>
                <a:cs typeface="Helvetica"/>
              </a:rPr>
              <a:t>Otro recurso que se puede usar con cuidado es la Biblia interlineal, la cual da una traducción palabra por palabra, pero no es sustituto por el conocimiento de hebreo y griego.</a:t>
            </a:r>
          </a:p>
        </p:txBody>
      </p:sp>
      <p:sp>
        <p:nvSpPr>
          <p:cNvPr id="76802" name="Rectangle 2"/>
          <p:cNvSpPr>
            <a:spLocks noGrp="1" noChangeArrowheads="1"/>
          </p:cNvSpPr>
          <p:nvPr>
            <p:ph type="title"/>
          </p:nvPr>
        </p:nvSpPr>
        <p:spPr/>
        <p:txBody>
          <a:bodyPr/>
          <a:lstStyle/>
          <a:p>
            <a:r>
              <a:rPr lang="es-ES_tradnl"/>
              <a:t>C</a:t>
            </a:r>
            <a:r>
              <a:rPr lang="es-ES_tradnl" altLang="ja-JP">
                <a:cs typeface="ＭＳ Ｐゴシック" charset="0"/>
              </a:rPr>
              <a:t>ómo buscar la mejor traducción</a:t>
            </a:r>
            <a:endParaRPr lang="es-ES_tradn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idx="1"/>
          </p:nvPr>
        </p:nvSpPr>
        <p:spPr>
          <a:xfrm>
            <a:off x="457200" y="1600200"/>
            <a:ext cx="8229600" cy="5029200"/>
          </a:xfrm>
        </p:spPr>
        <p:txBody>
          <a:bodyPr/>
          <a:lstStyle/>
          <a:p>
            <a:pPr marL="609600" indent="-609600">
              <a:lnSpc>
                <a:spcPct val="90000"/>
              </a:lnSpc>
              <a:buFont typeface="Arial" charset="0"/>
              <a:buAutoNum type="arabicPeriod"/>
            </a:pPr>
            <a:r>
              <a:rPr lang="es-ES_tradnl" altLang="ja-JP" sz="2800">
                <a:latin typeface="Helvetica"/>
                <a:cs typeface="Helvetica"/>
              </a:rPr>
              <a:t>Si puedes, es bueno intentar hacer tu propia traducción, porque te dará mucho mayor entendimiento de las las traducciones.</a:t>
            </a:r>
          </a:p>
          <a:p>
            <a:pPr marL="609600" indent="-609600">
              <a:lnSpc>
                <a:spcPct val="90000"/>
              </a:lnSpc>
              <a:buFont typeface="Arial" charset="0"/>
              <a:buAutoNum type="arabicPeriod"/>
            </a:pPr>
            <a:r>
              <a:rPr lang="es-ES_tradnl" altLang="ja-JP" sz="2800">
                <a:latin typeface="Helvetica"/>
                <a:cs typeface="Helvetica"/>
              </a:rPr>
              <a:t>Por lo menos, hay que entender las palabras principales del texto.</a:t>
            </a:r>
          </a:p>
          <a:p>
            <a:pPr marL="609600" indent="-609600">
              <a:lnSpc>
                <a:spcPct val="90000"/>
              </a:lnSpc>
              <a:buFont typeface="Arial" charset="0"/>
              <a:buAutoNum type="arabicPeriod"/>
            </a:pPr>
            <a:r>
              <a:rPr lang="es-ES_tradnl" altLang="ja-JP" sz="2800">
                <a:latin typeface="Helvetica"/>
                <a:cs typeface="Helvetica"/>
              </a:rPr>
              <a:t>Las concordancias y los léxicos ayudan a identificar y determinar el uso (o los usos) de las palabras.</a:t>
            </a:r>
          </a:p>
          <a:p>
            <a:pPr marL="609600" indent="-609600">
              <a:lnSpc>
                <a:spcPct val="90000"/>
              </a:lnSpc>
              <a:buFont typeface="Arial" charset="0"/>
              <a:buAutoNum type="arabicPeriod"/>
            </a:pPr>
            <a:r>
              <a:rPr lang="es-ES_tradnl" altLang="ja-JP" sz="2800">
                <a:latin typeface="Helvetica"/>
                <a:cs typeface="Helvetica"/>
              </a:rPr>
              <a:t>No es recomendable criticar las traducciones en público.</a:t>
            </a:r>
          </a:p>
        </p:txBody>
      </p:sp>
      <p:sp>
        <p:nvSpPr>
          <p:cNvPr id="77826" name="Rectangle 2"/>
          <p:cNvSpPr>
            <a:spLocks noGrp="1" noChangeArrowheads="1"/>
          </p:cNvSpPr>
          <p:nvPr>
            <p:ph type="title"/>
          </p:nvPr>
        </p:nvSpPr>
        <p:spPr/>
        <p:txBody>
          <a:bodyPr/>
          <a:lstStyle/>
          <a:p>
            <a:r>
              <a:rPr lang="es-ES_tradnl"/>
              <a:t>C</a:t>
            </a:r>
            <a:r>
              <a:rPr lang="es-ES_tradnl" altLang="ja-JP">
                <a:cs typeface="ＭＳ Ｐゴシック" charset="0"/>
              </a:rPr>
              <a:t>ómo buscar la mejor traducción</a:t>
            </a:r>
            <a:endParaRPr lang="es-ES_tradnl"/>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Papel.thmx</Template>
  <TotalTime>928</TotalTime>
  <Words>1904</Words>
  <Application>Microsoft Macintosh PowerPoint</Application>
  <PresentationFormat>Presentación en pantalla (4:3)</PresentationFormat>
  <Paragraphs>197</Paragraphs>
  <Slides>33</Slides>
  <Notes>33</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33</vt:i4>
      </vt:variant>
    </vt:vector>
  </HeadingPairs>
  <TitlesOfParts>
    <vt:vector size="42" baseType="lpstr">
      <vt:lpstr>Arial</vt:lpstr>
      <vt:lpstr>ＭＳ Ｐゴシック</vt:lpstr>
      <vt:lpstr>Times New Roman</vt:lpstr>
      <vt:lpstr>Wingdings</vt:lpstr>
      <vt:lpstr>Symbol</vt:lpstr>
      <vt:lpstr>Helvetica</vt:lpstr>
      <vt:lpstr>ヒラギノ角ゴ Pro W3</vt:lpstr>
      <vt:lpstr>Lucida Grande</vt:lpstr>
      <vt:lpstr>Papel</vt:lpstr>
      <vt:lpstr>El análisis gramático</vt:lpstr>
      <vt:lpstr>La selección de un texto</vt:lpstr>
      <vt:lpstr>Maneras de seleccionar textos</vt:lpstr>
      <vt:lpstr>Criterios para seleccionar un texto</vt:lpstr>
      <vt:lpstr>Antes de examinar el texto</vt:lpstr>
      <vt:lpstr>Libros de introducción bíblica</vt:lpstr>
      <vt:lpstr>Cómo buscar la mejor traducción</vt:lpstr>
      <vt:lpstr>Cómo buscar la mejor traducción</vt:lpstr>
      <vt:lpstr>Cómo buscar la mejor traducción</vt:lpstr>
      <vt:lpstr>Cómo usar la Concordancia Strong</vt:lpstr>
      <vt:lpstr>Cómo usar otras concordancias</vt:lpstr>
      <vt:lpstr>Cómo usar los léxicos y diccionarios</vt:lpstr>
      <vt:lpstr>Ensayo con  </vt:lpstr>
      <vt:lpstr>Ensayo con  </vt:lpstr>
      <vt:lpstr>Ensayo con  </vt:lpstr>
      <vt:lpstr>Ensayo con  </vt:lpstr>
      <vt:lpstr>Ensayo con  </vt:lpstr>
      <vt:lpstr>Ensayo con  </vt:lpstr>
      <vt:lpstr>Ensayo con  </vt:lpstr>
      <vt:lpstr>Ensayo con  </vt:lpstr>
      <vt:lpstr>Ensayo con  </vt:lpstr>
      <vt:lpstr>Ensayo con  </vt:lpstr>
      <vt:lpstr>Repaso de la gramática y la sintaxis</vt:lpstr>
      <vt:lpstr>Repaso de la gramática y la sintaxis</vt:lpstr>
      <vt:lpstr>Repaso de la gramática y la sintaxis</vt:lpstr>
      <vt:lpstr>Los diagramas sintácticos - preliminares (Orozco 88)</vt:lpstr>
      <vt:lpstr>Los diagramas sintácticos</vt:lpstr>
      <vt:lpstr>Los diagramas sintácticos - Malaquías 4</vt:lpstr>
      <vt:lpstr>Los diagramas sintácticos - Malaquías 4</vt:lpstr>
      <vt:lpstr>Los diagramas sintácticos - Malaquías 4</vt:lpstr>
      <vt:lpstr>Los diagramas sintácticos - Malaquías 4</vt:lpstr>
      <vt:lpstr>Los diagramas sintácticos - Malaquías 4</vt:lpstr>
      <vt:lpstr>Tarea</vt:lpstr>
    </vt:vector>
  </TitlesOfParts>
  <Company>Mission to the 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Errores exegéticos</dc:title>
  <dc:creator>Larry Trotter</dc:creator>
  <cp:lastModifiedBy>Carla Gallareta</cp:lastModifiedBy>
  <cp:revision>112</cp:revision>
  <dcterms:created xsi:type="dcterms:W3CDTF">2009-10-08T21:08:50Z</dcterms:created>
  <dcterms:modified xsi:type="dcterms:W3CDTF">2012-09-28T20:07:31Z</dcterms:modified>
</cp:coreProperties>
</file>