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9" r:id="rId1"/>
  </p:sldMasterIdLst>
  <p:notesMasterIdLst>
    <p:notesMasterId r:id="rId11"/>
  </p:notesMasterIdLst>
  <p:sldIdLst>
    <p:sldId id="257" r:id="rId2"/>
    <p:sldId id="258" r:id="rId3"/>
    <p:sldId id="259" r:id="rId4"/>
    <p:sldId id="266" r:id="rId5"/>
    <p:sldId id="261" r:id="rId6"/>
    <p:sldId id="262" r:id="rId7"/>
    <p:sldId id="263" r:id="rId8"/>
    <p:sldId id="264" r:id="rId9"/>
    <p:sldId id="267" r:id="rId10"/>
  </p:sldIdLst>
  <p:sldSz cx="9144000" cy="6858000" type="screen4x3"/>
  <p:notesSz cx="6858000" cy="9144000"/>
  <p:defaultTextStyle>
    <a:defPPr>
      <a:defRPr lang="es-ES_tradnl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106" d="100"/>
          <a:sy n="106" d="100"/>
        </p:scale>
        <p:origin x="-272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s-ES_tradnl"/>
          </a:p>
        </p:txBody>
      </p:sp>
      <p:sp>
        <p:nvSpPr>
          <p:cNvPr id="33795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s-ES_tradnl"/>
          </a:p>
        </p:txBody>
      </p:sp>
      <p:sp>
        <p:nvSpPr>
          <p:cNvPr id="33796" name="Rectangle 1028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3797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/>
              <a:t>Click to edit Master text styles</a:t>
            </a:r>
          </a:p>
          <a:p>
            <a:pPr lvl="1"/>
            <a:r>
              <a:rPr lang="es-ES_tradnl"/>
              <a:t>Second level</a:t>
            </a:r>
          </a:p>
          <a:p>
            <a:pPr lvl="2"/>
            <a:r>
              <a:rPr lang="es-ES_tradnl"/>
              <a:t>Third level</a:t>
            </a:r>
          </a:p>
          <a:p>
            <a:pPr lvl="3"/>
            <a:r>
              <a:rPr lang="es-ES_tradnl"/>
              <a:t>Fourth level</a:t>
            </a:r>
          </a:p>
          <a:p>
            <a:pPr lvl="4"/>
            <a:r>
              <a:rPr lang="es-ES_tradnl"/>
              <a:t>Fifth level</a:t>
            </a:r>
          </a:p>
        </p:txBody>
      </p:sp>
      <p:sp>
        <p:nvSpPr>
          <p:cNvPr id="33798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s-ES_tradnl"/>
          </a:p>
        </p:txBody>
      </p:sp>
      <p:sp>
        <p:nvSpPr>
          <p:cNvPr id="33799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9862322-F330-8A41-AEC3-9201C13E6305}" type="slidenum">
              <a:rPr lang="es-ES_tradnl"/>
              <a:pPr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0018679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C0CA413-E16E-9646-941D-B324A7423581}" type="slidenum">
              <a:rPr lang="es-ES_tradnl"/>
              <a:pPr/>
              <a:t>1</a:t>
            </a:fld>
            <a:endParaRPr lang="es-ES_tradnl"/>
          </a:p>
        </p:txBody>
      </p:sp>
      <p:sp>
        <p:nvSpPr>
          <p:cNvPr id="34818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6BA031E-A2BC-C348-AD04-852A4F1A0AA9}" type="slidenum">
              <a:rPr lang="es-ES_tradnl"/>
              <a:pPr/>
              <a:t>2</a:t>
            </a:fld>
            <a:endParaRPr lang="es-ES_tradnl"/>
          </a:p>
        </p:txBody>
      </p:sp>
      <p:sp>
        <p:nvSpPr>
          <p:cNvPr id="35842" name="Rectangle 1026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5843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0C31DF9-79DE-EA4F-AD96-D66A5AE1C05F}" type="slidenum">
              <a:rPr lang="es-ES_tradnl"/>
              <a:pPr/>
              <a:t>3</a:t>
            </a:fld>
            <a:endParaRPr lang="es-ES_tradnl"/>
          </a:p>
        </p:txBody>
      </p:sp>
      <p:sp>
        <p:nvSpPr>
          <p:cNvPr id="36866" name="Rectangle 1026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6867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D2751E6-8E40-6D48-A23D-86C07950FE76}" type="slidenum">
              <a:rPr lang="es-ES_tradnl"/>
              <a:pPr/>
              <a:t>4</a:t>
            </a:fld>
            <a:endParaRPr lang="es-ES_tradnl"/>
          </a:p>
        </p:txBody>
      </p:sp>
      <p:sp>
        <p:nvSpPr>
          <p:cNvPr id="37890" name="Rectangle 1026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7891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AED5CDD-8327-624B-9A81-6C252952CE75}" type="slidenum">
              <a:rPr lang="es-ES_tradnl"/>
              <a:pPr/>
              <a:t>5</a:t>
            </a:fld>
            <a:endParaRPr lang="es-ES_tradnl"/>
          </a:p>
        </p:txBody>
      </p:sp>
      <p:sp>
        <p:nvSpPr>
          <p:cNvPr id="38914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5801C8-4546-AF4F-89B3-41A4064220E2}" type="slidenum">
              <a:rPr lang="es-ES_tradnl"/>
              <a:pPr/>
              <a:t>6</a:t>
            </a:fld>
            <a:endParaRPr lang="es-ES_tradnl"/>
          </a:p>
        </p:txBody>
      </p:sp>
      <p:sp>
        <p:nvSpPr>
          <p:cNvPr id="39938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8616121-AC8D-6149-BD82-B25F4C594397}" type="slidenum">
              <a:rPr lang="es-ES_tradnl"/>
              <a:pPr/>
              <a:t>7</a:t>
            </a:fld>
            <a:endParaRPr lang="es-ES_tradnl"/>
          </a:p>
        </p:txBody>
      </p:sp>
      <p:sp>
        <p:nvSpPr>
          <p:cNvPr id="40962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24E6C65-196B-E640-A075-2FB690E302A6}" type="slidenum">
              <a:rPr lang="es-ES_tradnl"/>
              <a:pPr/>
              <a:t>8</a:t>
            </a:fld>
            <a:endParaRPr lang="es-ES_tradnl"/>
          </a:p>
        </p:txBody>
      </p:sp>
      <p:sp>
        <p:nvSpPr>
          <p:cNvPr id="41986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EC17B5A-3EAC-3A42-80F4-F121F9D08DD2}" type="slidenum">
              <a:rPr lang="es-ES_tradnl"/>
              <a:pPr/>
              <a:t>9</a:t>
            </a:fld>
            <a:endParaRPr lang="es-ES_tradnl"/>
          </a:p>
        </p:txBody>
      </p:sp>
      <p:sp>
        <p:nvSpPr>
          <p:cNvPr id="43010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_tradnl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Título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cxnSp>
        <p:nvCxnSpPr>
          <p:cNvPr id="8" name="Conector recto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cto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Elipse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Marcador de fecha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Marcador de número de diapositiva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D3A3AB8-0FFF-634E-9925-BBE89FEFED3F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17" name="Marcador de pie de página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C95AD-E05A-2C41-9C71-9FA632B9F171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58E50-2651-F744-B09E-D2469709C6E3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Marcador de contenido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14" name="Marcador de fecha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Marcador de número de diapositiva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869940D0-3715-D54C-9892-7C3781E9B40B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16" name="Marcador de pie de página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ítulo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58D2C-5842-4745-93D0-0A9FEF1871E5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_tradnl" smtClean="0"/>
              <a:t>Haga clic para modificar el estilo de texto del patrón</a:t>
            </a:r>
          </a:p>
        </p:txBody>
      </p:sp>
      <p:cxnSp>
        <p:nvCxnSpPr>
          <p:cNvPr id="7" name="Conector recto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BD099-8D76-D64A-9D6E-4FFEC22764C4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11" name="Marcador de contenido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13" name="Marcador de contenido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6FEAA-1A48-7343-9A4D-70AB3DE3466C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_tradnl" smtClean="0"/>
              <a:t>Haga clic para modificar el estilo de texto del patrón</a:t>
            </a:r>
          </a:p>
        </p:txBody>
      </p:sp>
      <p:sp>
        <p:nvSpPr>
          <p:cNvPr id="32" name="Marcador de contenido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34" name="Marcador de contenido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12" name="Marcador de texto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_tradnl" smtClean="0"/>
              <a:t>Haga clic para modificar el estilo de texto del patrón</a:t>
            </a:r>
          </a:p>
        </p:txBody>
      </p:sp>
      <p:cxnSp>
        <p:nvCxnSpPr>
          <p:cNvPr id="10" name="Conector recto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cto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7C859-4DD7-454C-B3C0-135274C71364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EA3CF-C940-BC42-9DDE-F24AF107F65A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Marcador de contenido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_tradnl" smtClean="0"/>
              <a:t>Haga clic para modificar el estilo de texto del patrón</a:t>
            </a:r>
          </a:p>
        </p:txBody>
      </p:sp>
      <p:sp>
        <p:nvSpPr>
          <p:cNvPr id="31" name="Título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8" name="Marcador de fecha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7411C11-0871-4442-8736-9D37B25F5809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10" name="Marcador de pie de página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s-ES_tradnl" smtClean="0"/>
              <a:t>Arrastre la imagen al marcador de posición o haga clic en el icono para agregar</a:t>
            </a:r>
            <a:endParaRPr kumimoji="0"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_tradnl" smtClean="0"/>
              <a:t>Haga clic para modificar el estilo de texto del patrón</a:t>
            </a:r>
          </a:p>
        </p:txBody>
      </p:sp>
      <p:sp>
        <p:nvSpPr>
          <p:cNvPr id="8" name="Marcador de fecha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4D14123-CAE4-8642-B65A-7A01F2890E7A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10" name="Marcador de pie de página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Marcador de texto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_tradnl" smtClean="0"/>
              <a:t>Segundo nivel</a:t>
            </a:r>
          </a:p>
          <a:p>
            <a:pPr lvl="2" eaLnBrk="1" latinLnBrk="0" hangingPunct="1"/>
            <a:r>
              <a:rPr kumimoji="0" lang="es-ES_tradnl" smtClean="0"/>
              <a:t>Tercer nivel</a:t>
            </a:r>
          </a:p>
          <a:p>
            <a:pPr lvl="3" eaLnBrk="1" latinLnBrk="0" hangingPunct="1"/>
            <a:r>
              <a:rPr kumimoji="0" lang="es-ES_tradnl" smtClean="0"/>
              <a:t>Cuarto nivel</a:t>
            </a:r>
          </a:p>
          <a:p>
            <a:pPr lvl="4" eaLnBrk="1" latinLnBrk="0" hangingPunct="1"/>
            <a:r>
              <a:rPr kumimoji="0" lang="es-ES_tradnl" smtClean="0"/>
              <a:t>Quinto nivel</a:t>
            </a:r>
            <a:endParaRPr kumimoji="0" lang="en-US"/>
          </a:p>
        </p:txBody>
      </p:sp>
      <p:sp>
        <p:nvSpPr>
          <p:cNvPr id="24" name="Marcador de fecha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Marcador de pie de página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Marcador de número de diapositiva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F7D2D1BE-A3F1-6E43-AE75-6BE19B3EC5BA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5" name="Marcador de título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89" r:id="rId10"/>
    <p:sldLayoutId id="2147483690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hyperlink" Target="http://www.biblicalgreek.org/links/pronunciation.php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elding.net/greeklatinaudio/" TargetMode="External"/><Relationship Id="rId4" Type="http://schemas.openxmlformats.org/officeDocument/2006/relationships/hyperlink" Target="http://seminarioreformado.org.mx/Griego%20Biblico/Lecturas_files/Juan10Lento.mp3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ctr">
              <a:buFont typeface="Wingdings" charset="0"/>
              <a:buNone/>
            </a:pPr>
            <a:endParaRPr lang="es-ES_tradnl" sz="4800" dirty="0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_tradnl" sz="5000" dirty="0">
                <a:latin typeface="AveriaSerif-Bold"/>
                <a:cs typeface="AveriaSerif-Bold"/>
              </a:rPr>
              <a:t>Introducci</a:t>
            </a:r>
            <a:r>
              <a:rPr lang="es-ES_tradnl" altLang="ja-JP" sz="5000" dirty="0">
                <a:latin typeface="AveriaSerif-Bold"/>
                <a:cs typeface="AveriaSerif-Bold"/>
              </a:rPr>
              <a:t>ón al Griego </a:t>
            </a:r>
            <a:r>
              <a:rPr lang="es-ES_tradnl" altLang="ja-JP" sz="5000" dirty="0" smtClean="0">
                <a:latin typeface="AveriaSerif-Bold"/>
                <a:cs typeface="AveriaSerif-Bold"/>
              </a:rPr>
              <a:t>Coiné</a:t>
            </a:r>
            <a:endParaRPr lang="es-ES" sz="5000" dirty="0">
              <a:latin typeface="AveriaSerif-Bold"/>
              <a:cs typeface="AveriaSerif-Bold"/>
            </a:endParaRPr>
          </a:p>
        </p:txBody>
      </p:sp>
      <p:pic>
        <p:nvPicPr>
          <p:cNvPr id="7" name="Imagen 6" descr="Logo colors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7784" y="3717032"/>
            <a:ext cx="3960440" cy="266429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981200"/>
            <a:ext cx="8382000" cy="4114800"/>
          </a:xfrm>
        </p:spPr>
        <p:txBody>
          <a:bodyPr/>
          <a:lstStyle/>
          <a:p>
            <a:pPr marL="609600" indent="-609600" algn="ctr">
              <a:buFont typeface="Arial" charset="0"/>
              <a:buNone/>
            </a:pPr>
            <a:r>
              <a:rPr lang="es-ES_tradnl" dirty="0">
                <a:latin typeface="Helvetica"/>
                <a:cs typeface="Helvetica"/>
              </a:rPr>
              <a:t>Revisar la estructura del curso</a:t>
            </a:r>
          </a:p>
          <a:p>
            <a:pPr marL="609600" indent="-609600" algn="ctr">
              <a:buFont typeface="Arial" charset="0"/>
              <a:buNone/>
            </a:pPr>
            <a:r>
              <a:rPr lang="es-ES_tradnl" dirty="0">
                <a:latin typeface="Helvetica"/>
                <a:cs typeface="Helvetica"/>
              </a:rPr>
              <a:t>y del texto</a:t>
            </a:r>
          </a:p>
          <a:p>
            <a:pPr marL="609600" indent="-609600" algn="ctr">
              <a:buFont typeface="Arial" charset="0"/>
              <a:buNone/>
            </a:pPr>
            <a:endParaRPr lang="es-ES_tradnl" dirty="0">
              <a:latin typeface="Helvetica"/>
              <a:cs typeface="Helvetica"/>
            </a:endParaRPr>
          </a:p>
          <a:p>
            <a:pPr marL="609600" indent="-609600" algn="ctr">
              <a:buFont typeface="Arial" charset="0"/>
              <a:buNone/>
            </a:pPr>
            <a:r>
              <a:rPr lang="es-ES_tradnl" dirty="0">
                <a:latin typeface="Helvetica"/>
                <a:cs typeface="Helvetica"/>
              </a:rPr>
              <a:t>Estos diapositivas usan la fuente symbol</a:t>
            </a:r>
          </a:p>
          <a:p>
            <a:pPr marL="609600" indent="-609600" algn="ctr">
              <a:buFont typeface="Arial" charset="0"/>
              <a:buNone/>
            </a:pPr>
            <a:r>
              <a:rPr lang="es-ES_tradnl" dirty="0">
                <a:latin typeface="Helvetica"/>
                <a:cs typeface="Helvetica"/>
              </a:rPr>
              <a:t>para las palabras en griego.</a:t>
            </a:r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Proleg</a:t>
            </a:r>
            <a:r>
              <a:rPr lang="es-ES_tradnl" altLang="ja-JP"/>
              <a:t>ómena</a:t>
            </a:r>
            <a:endParaRPr lang="es-ES_tradnl"/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-236538" y="1443038"/>
            <a:ext cx="1841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>
              <a:spcBef>
                <a:spcPct val="20000"/>
              </a:spcBef>
              <a:buFont typeface="Arial" charset="0"/>
              <a:buNone/>
            </a:pPr>
            <a:endParaRPr lang="es-ES" sz="3200">
              <a:latin typeface="Copperplate Gothic Light" charset="0"/>
              <a:ea typeface="MS Pゴシック" charset="0"/>
              <a:cs typeface="MS P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s-ES_tradnl">
                <a:latin typeface="Helvetica"/>
                <a:cs typeface="Helvetica"/>
              </a:rPr>
              <a:t>Ver p</a:t>
            </a:r>
            <a:r>
              <a:rPr lang="es-ES_tradnl" altLang="ja-JP">
                <a:latin typeface="Helvetica"/>
                <a:cs typeface="Helvetica"/>
              </a:rPr>
              <a:t>áginas 22-23, 28</a:t>
            </a:r>
          </a:p>
          <a:p>
            <a:r>
              <a:rPr lang="es-ES_tradnl" altLang="ja-JP">
                <a:latin typeface="Helvetica"/>
                <a:cs typeface="Helvetica"/>
              </a:rPr>
              <a:t>Ver </a:t>
            </a:r>
            <a:r>
              <a:rPr lang="es-ES_tradnl" altLang="ja-JP">
                <a:latin typeface="Helvetica"/>
                <a:cs typeface="Helvetica"/>
                <a:hlinkClick r:id="rId3"/>
              </a:rPr>
              <a:t>http://www.biblicalgreek.org/links/pronunciation.php</a:t>
            </a:r>
            <a:endParaRPr lang="es-ES_tradnl" altLang="ja-JP">
              <a:latin typeface="Helvetica"/>
              <a:cs typeface="Helvetica"/>
            </a:endParaRPr>
          </a:p>
          <a:p>
            <a:r>
              <a:rPr lang="es-ES_tradnl" altLang="ja-JP">
                <a:latin typeface="Helvetica"/>
                <a:cs typeface="Helvetica"/>
              </a:rPr>
              <a:t>Los sonidos del griego y del español son muy similares.</a:t>
            </a:r>
            <a:endParaRPr lang="es-ES_tradnl">
              <a:latin typeface="Helvetica"/>
              <a:cs typeface="Helvetica"/>
            </a:endParaRP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_tradnl"/>
              <a:t>El alfabeto y </a:t>
            </a:r>
            <a:br>
              <a:rPr lang="es-ES_tradnl"/>
            </a:br>
            <a:r>
              <a:rPr lang="es-ES_tradnl"/>
              <a:t>Los diptongos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s-ES_tradnl">
                <a:latin typeface="Helvetica"/>
                <a:cs typeface="Helvetica"/>
              </a:rPr>
              <a:t>Cuando se unen la </a:t>
            </a:r>
            <a:r>
              <a:rPr lang="es-ES_tradnl">
                <a:latin typeface="Helvetica"/>
                <a:cs typeface="Helvetica"/>
                <a:sym typeface="Symbol" charset="0"/>
              </a:rPr>
              <a:t></a:t>
            </a:r>
            <a:r>
              <a:rPr lang="es-ES_tradnl">
                <a:latin typeface="Helvetica"/>
                <a:cs typeface="Helvetica"/>
              </a:rPr>
              <a:t>, </a:t>
            </a:r>
            <a:r>
              <a:rPr lang="es-ES_tradnl">
                <a:latin typeface="Helvetica"/>
                <a:cs typeface="Helvetica"/>
                <a:sym typeface="Symbol" charset="0"/>
              </a:rPr>
              <a:t></a:t>
            </a:r>
            <a:r>
              <a:rPr lang="es-ES_tradnl">
                <a:latin typeface="Helvetica"/>
                <a:cs typeface="Helvetica"/>
              </a:rPr>
              <a:t> o </a:t>
            </a:r>
            <a:r>
              <a:rPr lang="es-ES_tradnl">
                <a:latin typeface="Helvetica"/>
                <a:cs typeface="Helvetica"/>
                <a:sym typeface="Symbol" charset="0"/>
              </a:rPr>
              <a:t></a:t>
            </a:r>
            <a:r>
              <a:rPr lang="es-ES_tradnl">
                <a:latin typeface="Helvetica"/>
                <a:cs typeface="Helvetica"/>
              </a:rPr>
              <a:t> con la </a:t>
            </a:r>
            <a:r>
              <a:rPr lang="es-ES_tradnl">
                <a:latin typeface="Helvetica"/>
                <a:cs typeface="Helvetica"/>
                <a:sym typeface="Symbol" charset="0"/>
              </a:rPr>
              <a:t></a:t>
            </a:r>
            <a:r>
              <a:rPr lang="es-ES_tradnl">
                <a:latin typeface="Helvetica"/>
                <a:cs typeface="Helvetica"/>
              </a:rPr>
              <a:t>, la </a:t>
            </a:r>
            <a:r>
              <a:rPr lang="es-ES_tradnl">
                <a:latin typeface="Helvetica"/>
                <a:cs typeface="Helvetica"/>
                <a:sym typeface="Symbol" charset="0"/>
              </a:rPr>
              <a:t></a:t>
            </a:r>
            <a:r>
              <a:rPr lang="es-ES_tradnl">
                <a:latin typeface="Helvetica"/>
                <a:cs typeface="Helvetica"/>
              </a:rPr>
              <a:t> se coloca debajo de la otra vocal.</a:t>
            </a:r>
          </a:p>
          <a:p>
            <a:r>
              <a:rPr lang="es-ES_tradnl">
                <a:latin typeface="Helvetica"/>
                <a:cs typeface="Helvetica"/>
              </a:rPr>
              <a:t>Ver Juan 10:1,3, 4</a:t>
            </a:r>
          </a:p>
        </p:txBody>
      </p:sp>
      <p:sp>
        <p:nvSpPr>
          <p:cNvPr id="3174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La iota suscrita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295400"/>
            <a:ext cx="7772400" cy="5562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s-ES_tradnl">
                <a:latin typeface="Helvetica"/>
                <a:cs typeface="Helvetica"/>
              </a:rPr>
              <a:t>Ap</a:t>
            </a:r>
            <a:r>
              <a:rPr lang="es-ES_tradnl" altLang="ja-JP">
                <a:latin typeface="Helvetica"/>
                <a:cs typeface="Helvetica"/>
              </a:rPr>
              <a:t>óstrofo: ’ indica la omisión de una vocal, ver Juan 10:3, 8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s-ES_tradnl" altLang="ja-JP">
                <a:latin typeface="Helvetica"/>
                <a:cs typeface="Helvetica"/>
                <a:sym typeface="Symbol" charset="0"/>
              </a:rPr>
              <a:t></a:t>
            </a:r>
            <a:r>
              <a:rPr lang="es-ES_tradnl" altLang="ja-JP" b="1">
                <a:latin typeface="Helvetica"/>
                <a:cs typeface="Helvetica"/>
              </a:rPr>
              <a:t>’</a:t>
            </a:r>
            <a:r>
              <a:rPr lang="es-ES_tradnl" altLang="ja-JP">
                <a:latin typeface="Helvetica"/>
                <a:cs typeface="Helvetica"/>
              </a:rPr>
              <a:t> </a:t>
            </a:r>
            <a:r>
              <a:rPr lang="es-ES_tradnl" altLang="ja-JP">
                <a:latin typeface="Helvetica"/>
                <a:cs typeface="Helvetica"/>
                <a:sym typeface="Symbol" charset="0"/>
              </a:rPr>
              <a:t></a:t>
            </a:r>
            <a:endParaRPr lang="es-ES_tradnl" altLang="ja-JP">
              <a:latin typeface="Helvetica"/>
              <a:cs typeface="Helvetica"/>
            </a:endParaRPr>
          </a:p>
          <a:p>
            <a:pPr>
              <a:lnSpc>
                <a:spcPct val="90000"/>
              </a:lnSpc>
            </a:pPr>
            <a:r>
              <a:rPr lang="es-ES_tradnl" altLang="ja-JP">
                <a:latin typeface="Helvetica"/>
                <a:cs typeface="Helvetica"/>
              </a:rPr>
              <a:t>Corinis: ’ indica la omisión de una vocal o vocales para fusionar dos palabras, ver Juan 10:15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s-ES_tradnl" altLang="ja-JP">
                <a:latin typeface="Helvetica"/>
                <a:cs typeface="Helvetica"/>
                <a:sym typeface="Symbol" charset="0"/>
              </a:rPr>
              <a:t></a:t>
            </a:r>
            <a:endParaRPr lang="es-ES_tradnl" altLang="ja-JP">
              <a:latin typeface="Helvetica"/>
              <a:cs typeface="Helvetica"/>
            </a:endParaRPr>
          </a:p>
          <a:p>
            <a:pPr>
              <a:lnSpc>
                <a:spcPct val="90000"/>
              </a:lnSpc>
            </a:pPr>
            <a:r>
              <a:rPr lang="es-ES_tradnl" altLang="ja-JP">
                <a:latin typeface="Helvetica"/>
                <a:cs typeface="Helvetica"/>
              </a:rPr>
              <a:t>Diéresis: ¨ indica pronunciación separada de dos vocales (poco común)</a:t>
            </a:r>
            <a:endParaRPr lang="es-ES_tradnl">
              <a:latin typeface="Helvetica"/>
              <a:cs typeface="Helvetica"/>
            </a:endParaRPr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685800"/>
          </a:xfrm>
        </p:spPr>
        <p:txBody>
          <a:bodyPr>
            <a:normAutofit fontScale="90000"/>
          </a:bodyPr>
          <a:lstStyle/>
          <a:p>
            <a:r>
              <a:rPr lang="es-ES_tradnl"/>
              <a:t>Signos ortogr</a:t>
            </a:r>
            <a:r>
              <a:rPr lang="es-ES_tradnl" altLang="ja-JP"/>
              <a:t>áficos</a:t>
            </a:r>
            <a:endParaRPr lang="es-ES_tradnl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295400"/>
            <a:ext cx="7772400" cy="5562600"/>
          </a:xfrm>
        </p:spPr>
        <p:txBody>
          <a:bodyPr/>
          <a:lstStyle/>
          <a:p>
            <a:r>
              <a:rPr lang="es-ES_tradnl">
                <a:latin typeface="Helvetica"/>
                <a:cs typeface="Helvetica"/>
              </a:rPr>
              <a:t>Punto alto</a:t>
            </a:r>
            <a:r>
              <a:rPr lang="es-ES_tradnl" altLang="ja-JP">
                <a:latin typeface="Helvetica"/>
                <a:cs typeface="Helvetica"/>
              </a:rPr>
              <a:t>: igual a nuestro ; o : ver Juan 10:1, 4, 7</a:t>
            </a:r>
          </a:p>
          <a:p>
            <a:pPr>
              <a:buFont typeface="Wingdings" charset="0"/>
              <a:buNone/>
            </a:pPr>
            <a:endParaRPr lang="es-ES_tradnl" altLang="ja-JP">
              <a:latin typeface="Helvetica"/>
              <a:cs typeface="Helvetica"/>
            </a:endParaRPr>
          </a:p>
          <a:p>
            <a:r>
              <a:rPr lang="es-ES_tradnl" altLang="ja-JP">
                <a:latin typeface="Helvetica"/>
                <a:cs typeface="Helvetica"/>
              </a:rPr>
              <a:t>Punto y coma: igual a nuestro ? ver Juan 10:20</a:t>
            </a:r>
            <a:endParaRPr lang="es-ES_tradnl">
              <a:latin typeface="Helvetica"/>
              <a:cs typeface="Helvetica"/>
            </a:endParaRPr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685800"/>
          </a:xfrm>
        </p:spPr>
        <p:txBody>
          <a:bodyPr>
            <a:normAutofit fontScale="90000"/>
          </a:bodyPr>
          <a:lstStyle/>
          <a:p>
            <a:r>
              <a:rPr lang="es-ES_tradnl"/>
              <a:t>Signos de puntuaci</a:t>
            </a:r>
            <a:r>
              <a:rPr lang="es-ES_tradnl" altLang="ja-JP"/>
              <a:t>ón</a:t>
            </a:r>
            <a:endParaRPr lang="es-ES_tradnl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295400"/>
            <a:ext cx="7772400" cy="5562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s-ES_tradnl" altLang="ja-JP">
                <a:latin typeface="Helvetica"/>
                <a:cs typeface="Helvetica"/>
              </a:rPr>
              <a:t>Espíritu suave: ’ sobre vocales iniciales o la segunda vocal de un diptongo inicial, no se pronuncia</a:t>
            </a:r>
          </a:p>
          <a:p>
            <a:pPr>
              <a:lnSpc>
                <a:spcPct val="90000"/>
              </a:lnSpc>
            </a:pPr>
            <a:r>
              <a:rPr lang="es-ES_tradnl" altLang="ja-JP">
                <a:latin typeface="Helvetica"/>
                <a:cs typeface="Helvetica"/>
              </a:rPr>
              <a:t>Espíritu áspero: ‘ sobre vocales iniciales, la segunda vocal de un diptongo inicial, la </a:t>
            </a:r>
            <a:r>
              <a:rPr lang="es-ES_tradnl" altLang="ja-JP">
                <a:latin typeface="Helvetica"/>
                <a:cs typeface="Helvetica"/>
                <a:sym typeface="Symbol" charset="0"/>
              </a:rPr>
              <a:t></a:t>
            </a:r>
            <a:r>
              <a:rPr lang="es-ES_tradnl" altLang="ja-JP">
                <a:latin typeface="Helvetica"/>
                <a:cs typeface="Helvetica"/>
              </a:rPr>
              <a:t> y la </a:t>
            </a:r>
            <a:r>
              <a:rPr lang="es-ES_tradnl" altLang="ja-JP">
                <a:latin typeface="Helvetica"/>
                <a:cs typeface="Helvetica"/>
                <a:sym typeface="Symbol" charset="0"/>
              </a:rPr>
              <a:t></a:t>
            </a:r>
            <a:r>
              <a:rPr lang="es-ES_tradnl" altLang="ja-JP">
                <a:latin typeface="Helvetica"/>
                <a:cs typeface="Helvetica"/>
              </a:rPr>
              <a:t>, se pronunciaba como “j” (o “h” inglesa)</a:t>
            </a:r>
            <a:endParaRPr lang="es-ES_tradnl" altLang="ja-JP">
              <a:latin typeface="Helvetica"/>
              <a:cs typeface="Helvetica"/>
              <a:sym typeface="Symbol" charset="0"/>
            </a:endParaRPr>
          </a:p>
          <a:p>
            <a:pPr lvl="1">
              <a:lnSpc>
                <a:spcPct val="90000"/>
              </a:lnSpc>
            </a:pPr>
            <a:r>
              <a:rPr lang="es-ES_tradnl">
                <a:latin typeface="Helvetica"/>
                <a:cs typeface="Helvetica"/>
              </a:rPr>
              <a:t>Por eso, las palabras que empiezan con </a:t>
            </a:r>
            <a:r>
              <a:rPr lang="ja-JP" altLang="es-ES_tradnl">
                <a:latin typeface="Helvetica"/>
                <a:cs typeface="Helvetica"/>
              </a:rPr>
              <a:t>“</a:t>
            </a:r>
            <a:r>
              <a:rPr lang="es-ES_tradnl">
                <a:latin typeface="Helvetica"/>
                <a:cs typeface="Helvetica"/>
              </a:rPr>
              <a:t>rh</a:t>
            </a:r>
            <a:r>
              <a:rPr lang="ja-JP" altLang="es-ES_tradnl">
                <a:latin typeface="Helvetica"/>
                <a:cs typeface="Helvetica"/>
              </a:rPr>
              <a:t>”</a:t>
            </a:r>
            <a:r>
              <a:rPr lang="es-ES_tradnl">
                <a:latin typeface="Helvetica"/>
                <a:cs typeface="Helvetica"/>
              </a:rPr>
              <a:t> o </a:t>
            </a:r>
            <a:r>
              <a:rPr lang="ja-JP" altLang="es-ES_tradnl">
                <a:latin typeface="Helvetica"/>
                <a:cs typeface="Helvetica"/>
              </a:rPr>
              <a:t>“</a:t>
            </a:r>
            <a:r>
              <a:rPr lang="es-ES_tradnl">
                <a:latin typeface="Helvetica"/>
                <a:cs typeface="Helvetica"/>
              </a:rPr>
              <a:t>hypo</a:t>
            </a:r>
            <a:r>
              <a:rPr lang="ja-JP" altLang="es-ES_tradnl">
                <a:latin typeface="Helvetica"/>
                <a:cs typeface="Helvetica"/>
              </a:rPr>
              <a:t>”</a:t>
            </a:r>
            <a:r>
              <a:rPr lang="es-ES_tradnl">
                <a:latin typeface="Helvetica"/>
                <a:cs typeface="Helvetica"/>
              </a:rPr>
              <a:t> en ingl</a:t>
            </a:r>
            <a:r>
              <a:rPr lang="es-ES_tradnl" altLang="ja-JP">
                <a:latin typeface="Helvetica"/>
                <a:cs typeface="Helvetica"/>
              </a:rPr>
              <a:t>és o “hipo” en español</a:t>
            </a:r>
            <a:endParaRPr lang="es-ES_tradnl">
              <a:latin typeface="Helvetica"/>
              <a:cs typeface="Helvetica"/>
            </a:endParaRPr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685800"/>
          </a:xfrm>
        </p:spPr>
        <p:txBody>
          <a:bodyPr>
            <a:normAutofit fontScale="90000"/>
          </a:bodyPr>
          <a:lstStyle/>
          <a:p>
            <a:r>
              <a:rPr lang="es-ES_tradnl"/>
              <a:t>Esp</a:t>
            </a:r>
            <a:r>
              <a:rPr lang="es-ES_tradnl" altLang="ja-JP"/>
              <a:t>íritus</a:t>
            </a:r>
            <a:endParaRPr lang="es-ES_tradnl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295400"/>
            <a:ext cx="7772400" cy="5562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s-ES_tradnl" altLang="ja-JP">
                <a:latin typeface="Helvetica"/>
                <a:cs typeface="Helvetica"/>
              </a:rPr>
              <a:t>Agudo: ´</a:t>
            </a:r>
          </a:p>
          <a:p>
            <a:pPr>
              <a:lnSpc>
                <a:spcPct val="90000"/>
              </a:lnSpc>
            </a:pPr>
            <a:r>
              <a:rPr lang="es-ES_tradnl" altLang="ja-JP">
                <a:latin typeface="Helvetica"/>
                <a:cs typeface="Helvetica"/>
              </a:rPr>
              <a:t>Grave: `</a:t>
            </a:r>
          </a:p>
          <a:p>
            <a:pPr>
              <a:lnSpc>
                <a:spcPct val="90000"/>
              </a:lnSpc>
            </a:pPr>
            <a:r>
              <a:rPr lang="es-ES_tradnl" altLang="ja-JP">
                <a:latin typeface="Helvetica"/>
                <a:cs typeface="Helvetica"/>
              </a:rPr>
              <a:t>Circunflejo: ˆ (debe ser más redondo)</a:t>
            </a:r>
          </a:p>
          <a:p>
            <a:pPr>
              <a:lnSpc>
                <a:spcPct val="90000"/>
              </a:lnSpc>
            </a:pPr>
            <a:r>
              <a:rPr lang="es-ES_tradnl" altLang="ja-JP">
                <a:latin typeface="Helvetica"/>
                <a:cs typeface="Helvetica"/>
              </a:rPr>
              <a:t>Hay reglas complicadas de colocación de acentos, pero pocas veces afectan la lectura.</a:t>
            </a:r>
          </a:p>
          <a:p>
            <a:pPr>
              <a:lnSpc>
                <a:spcPct val="90000"/>
              </a:lnSpc>
            </a:pPr>
            <a:r>
              <a:rPr lang="es-ES_tradnl" altLang="ja-JP">
                <a:latin typeface="Helvetica"/>
                <a:cs typeface="Helvetica"/>
              </a:rPr>
              <a:t>No digan nada a mis profesores de griego, pero no vamos a preocuparnos mucho por los acentos.</a:t>
            </a:r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685800"/>
          </a:xfrm>
        </p:spPr>
        <p:txBody>
          <a:bodyPr>
            <a:normAutofit fontScale="90000"/>
          </a:bodyPr>
          <a:lstStyle/>
          <a:p>
            <a:r>
              <a:rPr lang="es-ES_tradnl"/>
              <a:t>Acentos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>
              <a:lnSpc>
                <a:spcPct val="90000"/>
              </a:lnSpc>
              <a:buFont typeface="Wingdings" charset="0"/>
              <a:buNone/>
            </a:pPr>
            <a:r>
              <a:rPr lang="es-ES_tradnl">
                <a:latin typeface="Helvetica"/>
                <a:cs typeface="Helvetica"/>
              </a:rPr>
              <a:t>Velocidad normal</a:t>
            </a:r>
          </a:p>
          <a:p>
            <a:pPr>
              <a:lnSpc>
                <a:spcPct val="90000"/>
              </a:lnSpc>
              <a:buFont typeface="Wingdings" charset="0"/>
              <a:buNone/>
            </a:pPr>
            <a:r>
              <a:rPr lang="es-ES_tradnl">
                <a:latin typeface="Helvetica"/>
                <a:cs typeface="Helvetica"/>
                <a:hlinkClick r:id="rId3"/>
              </a:rPr>
              <a:t>http://www.helding.net/greeklatinaudio/</a:t>
            </a:r>
            <a:endParaRPr lang="es-ES_tradnl">
              <a:latin typeface="Helvetica"/>
              <a:cs typeface="Helvetica"/>
            </a:endParaRPr>
          </a:p>
          <a:p>
            <a:pPr>
              <a:lnSpc>
                <a:spcPct val="90000"/>
              </a:lnSpc>
              <a:buFont typeface="Wingdings" charset="0"/>
              <a:buNone/>
            </a:pPr>
            <a:endParaRPr lang="es-ES_tradnl">
              <a:latin typeface="Helvetica"/>
              <a:cs typeface="Helvetica"/>
            </a:endParaRPr>
          </a:p>
          <a:p>
            <a:pPr>
              <a:lnSpc>
                <a:spcPct val="90000"/>
              </a:lnSpc>
              <a:buFont typeface="Wingdings" charset="0"/>
              <a:buNone/>
            </a:pPr>
            <a:r>
              <a:rPr lang="es-ES_tradnl">
                <a:latin typeface="Helvetica"/>
                <a:cs typeface="Helvetica"/>
              </a:rPr>
              <a:t>Velocidad 33% m</a:t>
            </a:r>
            <a:r>
              <a:rPr lang="es-ES_tradnl" altLang="ja-JP">
                <a:latin typeface="Helvetica"/>
                <a:cs typeface="Helvetica"/>
              </a:rPr>
              <a:t>ás despacio</a:t>
            </a:r>
          </a:p>
          <a:p>
            <a:pPr>
              <a:lnSpc>
                <a:spcPct val="90000"/>
              </a:lnSpc>
              <a:buFont typeface="Wingdings" charset="0"/>
              <a:buNone/>
            </a:pPr>
            <a:r>
              <a:rPr lang="es-ES_tradnl">
                <a:latin typeface="Helvetica"/>
                <a:cs typeface="Helvetica"/>
                <a:hlinkClick r:id="rId4"/>
              </a:rPr>
              <a:t>http://seminarioreformado.org.mx/Griego%20Biblico/Lecturas_files/Juan10Lento.mp3</a:t>
            </a:r>
            <a:endParaRPr lang="es-ES_tradnl">
              <a:latin typeface="Helvetica"/>
              <a:cs typeface="Helvetica"/>
            </a:endParaRPr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Escuchemos a Juan 10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Papel">
  <a:themeElements>
    <a:clrScheme name="Papel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l">
      <a:majorFont>
        <a:latin typeface="Constantia"/>
        <a:ea typeface=""/>
        <a:cs typeface=""/>
        <a:font script="Jpan" typeface="ヒラギノ角ゴ Pro W3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ヒラギノ角ゴ Pro W3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l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Papel.thmx</Template>
  <TotalTime>369</TotalTime>
  <Words>385</Words>
  <Application>Microsoft Macintosh PowerPoint</Application>
  <PresentationFormat>Presentación en pantalla (4:3)</PresentationFormat>
  <Paragraphs>49</Paragraphs>
  <Slides>9</Slides>
  <Notes>9</Notes>
  <HiddenSlides>0</HiddenSlides>
  <MMClips>0</MMClips>
  <ScaleCrop>false</ScaleCrop>
  <HeadingPairs>
    <vt:vector size="6" baseType="variant">
      <vt:variant>
        <vt:lpstr>Fuentes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8" baseType="lpstr">
      <vt:lpstr>Arial</vt:lpstr>
      <vt:lpstr>ＭＳ Ｐゴシック</vt:lpstr>
      <vt:lpstr>Copperplate Gothic Light</vt:lpstr>
      <vt:lpstr>MS Pゴシック</vt:lpstr>
      <vt:lpstr>Times</vt:lpstr>
      <vt:lpstr>Wingdings</vt:lpstr>
      <vt:lpstr>Symbol</vt:lpstr>
      <vt:lpstr>Copperplate Gothic Bold</vt:lpstr>
      <vt:lpstr>Papel</vt:lpstr>
      <vt:lpstr>Introducción al Griego Coiné</vt:lpstr>
      <vt:lpstr>Prolegómena</vt:lpstr>
      <vt:lpstr>El alfabeto y  Los diptongos</vt:lpstr>
      <vt:lpstr>La iota suscrita</vt:lpstr>
      <vt:lpstr>Signos ortográficos</vt:lpstr>
      <vt:lpstr>Signos de puntuación</vt:lpstr>
      <vt:lpstr>Espíritus</vt:lpstr>
      <vt:lpstr>Acentos</vt:lpstr>
      <vt:lpstr>Escuchemos a Juan 10</vt:lpstr>
    </vt:vector>
  </TitlesOfParts>
  <Company>Mission to the World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Larry Trotter</dc:creator>
  <cp:lastModifiedBy>Carla Gallareta</cp:lastModifiedBy>
  <cp:revision>20</cp:revision>
  <dcterms:created xsi:type="dcterms:W3CDTF">2010-01-13T17:02:39Z</dcterms:created>
  <dcterms:modified xsi:type="dcterms:W3CDTF">2012-09-28T20:23:46Z</dcterms:modified>
</cp:coreProperties>
</file>