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media/audio1.bin" ContentType="audio/unknown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38"/>
  </p:notesMasterIdLst>
  <p:sldIdLst>
    <p:sldId id="343" r:id="rId3"/>
    <p:sldId id="344" r:id="rId4"/>
    <p:sldId id="289" r:id="rId5"/>
    <p:sldId id="290" r:id="rId6"/>
    <p:sldId id="292" r:id="rId7"/>
    <p:sldId id="293" r:id="rId8"/>
    <p:sldId id="311" r:id="rId9"/>
    <p:sldId id="305" r:id="rId10"/>
    <p:sldId id="314" r:id="rId11"/>
    <p:sldId id="315" r:id="rId12"/>
    <p:sldId id="317" r:id="rId13"/>
    <p:sldId id="322" r:id="rId14"/>
    <p:sldId id="323" r:id="rId15"/>
    <p:sldId id="324" r:id="rId16"/>
    <p:sldId id="326" r:id="rId17"/>
    <p:sldId id="318" r:id="rId18"/>
    <p:sldId id="319" r:id="rId19"/>
    <p:sldId id="320" r:id="rId20"/>
    <p:sldId id="321" r:id="rId21"/>
    <p:sldId id="306" r:id="rId22"/>
    <p:sldId id="313" r:id="rId23"/>
    <p:sldId id="330" r:id="rId24"/>
    <p:sldId id="331" r:id="rId25"/>
    <p:sldId id="332" r:id="rId26"/>
    <p:sldId id="333" r:id="rId27"/>
    <p:sldId id="329" r:id="rId28"/>
    <p:sldId id="334" r:id="rId29"/>
    <p:sldId id="335" r:id="rId30"/>
    <p:sldId id="328" r:id="rId31"/>
    <p:sldId id="336" r:id="rId32"/>
    <p:sldId id="337" r:id="rId33"/>
    <p:sldId id="338" r:id="rId34"/>
    <p:sldId id="339" r:id="rId35"/>
    <p:sldId id="340" r:id="rId36"/>
    <p:sldId id="342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3741"/>
    <a:srgbClr val="FFDC14"/>
    <a:srgbClr val="FF9815"/>
    <a:srgbClr val="0458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100" d="100"/>
          <a:sy n="100" d="100"/>
        </p:scale>
        <p:origin x="-512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563717-B5EE-8D4B-9B2C-2686738629B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11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1691FB-36F4-ED49-A9D1-10C7F948F3C0}" type="slidenum">
              <a:rPr lang="en-US"/>
              <a:pPr/>
              <a:t>3</a:t>
            </a:fld>
            <a:endParaRPr lang="en-US"/>
          </a:p>
        </p:txBody>
      </p:sp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D743D8-48F4-0D47-AEDD-132B6BFAA672}" type="slidenum">
              <a:rPr lang="en-US"/>
              <a:pPr/>
              <a:t>12</a:t>
            </a:fld>
            <a:endParaRPr lang="en-US"/>
          </a:p>
        </p:txBody>
      </p:sp>
      <p:sp>
        <p:nvSpPr>
          <p:cNvPr id="1423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CDA0C1-A8C4-BE4C-97B1-B5BDD0A56548}" type="slidenum">
              <a:rPr lang="en-US"/>
              <a:pPr/>
              <a:t>13</a:t>
            </a:fld>
            <a:endParaRPr lang="en-US"/>
          </a:p>
        </p:txBody>
      </p:sp>
      <p:sp>
        <p:nvSpPr>
          <p:cNvPr id="1443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E82143-01DD-9140-87A2-CD8AF03A13FA}" type="slidenum">
              <a:rPr lang="en-US"/>
              <a:pPr/>
              <a:t>14</a:t>
            </a:fld>
            <a:endParaRPr lang="en-US"/>
          </a:p>
        </p:txBody>
      </p:sp>
      <p:sp>
        <p:nvSpPr>
          <p:cNvPr id="1464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69B496-049D-B44F-BF8A-8F6BE96D97DD}" type="slidenum">
              <a:rPr lang="en-US"/>
              <a:pPr/>
              <a:t>15</a:t>
            </a:fld>
            <a:endParaRPr lang="en-US"/>
          </a:p>
        </p:txBody>
      </p:sp>
      <p:sp>
        <p:nvSpPr>
          <p:cNvPr id="1505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BC9F7-217B-AF43-83D2-F0DE4BF70CD2}" type="slidenum">
              <a:rPr lang="en-US"/>
              <a:pPr/>
              <a:t>16</a:t>
            </a:fld>
            <a:endParaRPr lang="en-US"/>
          </a:p>
        </p:txBody>
      </p:sp>
      <p:sp>
        <p:nvSpPr>
          <p:cNvPr id="13414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EEF05D-5AC3-7943-8453-0C24829AD632}" type="slidenum">
              <a:rPr lang="en-US"/>
              <a:pPr/>
              <a:t>17</a:t>
            </a:fld>
            <a:endParaRPr lang="en-US"/>
          </a:p>
        </p:txBody>
      </p:sp>
      <p:sp>
        <p:nvSpPr>
          <p:cNvPr id="1361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27392A-299F-0F44-874D-D1BC517A8441}" type="slidenum">
              <a:rPr lang="en-US"/>
              <a:pPr/>
              <a:t>18</a:t>
            </a:fld>
            <a:endParaRPr lang="en-US"/>
          </a:p>
        </p:txBody>
      </p:sp>
      <p:sp>
        <p:nvSpPr>
          <p:cNvPr id="13824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32E31E-227D-494C-BB32-EB248000F716}" type="slidenum">
              <a:rPr lang="en-US"/>
              <a:pPr/>
              <a:t>19</a:t>
            </a:fld>
            <a:endParaRPr lang="en-US"/>
          </a:p>
        </p:txBody>
      </p:sp>
      <p:sp>
        <p:nvSpPr>
          <p:cNvPr id="14029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DDC3AC-9993-2846-AA9E-36519077700B}" type="slidenum">
              <a:rPr lang="en-US"/>
              <a:pPr/>
              <a:t>20</a:t>
            </a:fld>
            <a:endParaRPr lang="en-US"/>
          </a:p>
        </p:txBody>
      </p:sp>
      <p:sp>
        <p:nvSpPr>
          <p:cNvPr id="1105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7A7D4A-53E6-D345-83A2-BF686DD60B79}" type="slidenum">
              <a:rPr lang="en-US"/>
              <a:pPr/>
              <a:t>21</a:t>
            </a:fld>
            <a:endParaRPr lang="en-US"/>
          </a:p>
        </p:txBody>
      </p:sp>
      <p:sp>
        <p:nvSpPr>
          <p:cNvPr id="12390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4FD455-5068-854E-9C28-EBF02E773429}" type="slidenum">
              <a:rPr lang="en-US"/>
              <a:pPr/>
              <a:t>4</a:t>
            </a:fld>
            <a:endParaRPr lang="en-US"/>
          </a:p>
        </p:txBody>
      </p:sp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1647F2-AE3A-8546-8A3B-6B3982DCF3BD}" type="slidenum">
              <a:rPr lang="en-US"/>
              <a:pPr/>
              <a:t>22</a:t>
            </a:fld>
            <a:endParaRPr lang="en-US"/>
          </a:p>
        </p:txBody>
      </p:sp>
      <p:sp>
        <p:nvSpPr>
          <p:cNvPr id="1587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0542CD-EC99-BF4B-9E8B-35A90BA24088}" type="slidenum">
              <a:rPr lang="en-US"/>
              <a:pPr/>
              <a:t>23</a:t>
            </a:fld>
            <a:endParaRPr lang="en-US"/>
          </a:p>
        </p:txBody>
      </p:sp>
      <p:sp>
        <p:nvSpPr>
          <p:cNvPr id="16077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D11F3E-FB08-E443-83AF-82B381AF7013}" type="slidenum">
              <a:rPr lang="en-US"/>
              <a:pPr/>
              <a:t>24</a:t>
            </a:fld>
            <a:endParaRPr lang="en-US"/>
          </a:p>
        </p:txBody>
      </p:sp>
      <p:sp>
        <p:nvSpPr>
          <p:cNvPr id="1628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7EDDC2-9570-9844-95DC-5227F0A95633}" type="slidenum">
              <a:rPr lang="en-US"/>
              <a:pPr/>
              <a:t>25</a:t>
            </a:fld>
            <a:endParaRPr lang="en-US"/>
          </a:p>
        </p:txBody>
      </p:sp>
      <p:sp>
        <p:nvSpPr>
          <p:cNvPr id="1648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107A93-668D-B04C-9003-FDE73F2A522D}" type="slidenum">
              <a:rPr lang="en-US"/>
              <a:pPr/>
              <a:t>26</a:t>
            </a:fld>
            <a:endParaRPr lang="en-US"/>
          </a:p>
        </p:txBody>
      </p:sp>
      <p:sp>
        <p:nvSpPr>
          <p:cNvPr id="1566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8BC7F9-D423-C44B-B3BA-1CC3293CF9AB}" type="slidenum">
              <a:rPr lang="en-US"/>
              <a:pPr/>
              <a:t>27</a:t>
            </a:fld>
            <a:endParaRPr lang="en-US"/>
          </a:p>
        </p:txBody>
      </p:sp>
      <p:sp>
        <p:nvSpPr>
          <p:cNvPr id="1669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8D35F5-8057-9843-A110-87B477D49F96}" type="slidenum">
              <a:rPr lang="en-US"/>
              <a:pPr/>
              <a:t>28</a:t>
            </a:fld>
            <a:endParaRPr lang="en-US"/>
          </a:p>
        </p:txBody>
      </p:sp>
      <p:sp>
        <p:nvSpPr>
          <p:cNvPr id="1689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2DD32-B9D6-9640-B5F4-C24EC15458EA}" type="slidenum">
              <a:rPr lang="en-US"/>
              <a:pPr/>
              <a:t>29</a:t>
            </a:fld>
            <a:endParaRPr lang="en-US"/>
          </a:p>
        </p:txBody>
      </p:sp>
      <p:sp>
        <p:nvSpPr>
          <p:cNvPr id="1546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5D9993-CF9F-794F-BA39-C4D360F8FBCB}" type="slidenum">
              <a:rPr lang="en-US"/>
              <a:pPr/>
              <a:t>30</a:t>
            </a:fld>
            <a:endParaRPr lang="en-US"/>
          </a:p>
        </p:txBody>
      </p:sp>
      <p:sp>
        <p:nvSpPr>
          <p:cNvPr id="17305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10B16E-1CB7-1348-857D-37BE959DD850}" type="slidenum">
              <a:rPr lang="en-US"/>
              <a:pPr/>
              <a:t>31</a:t>
            </a:fld>
            <a:endParaRPr lang="en-US"/>
          </a:p>
        </p:txBody>
      </p:sp>
      <p:sp>
        <p:nvSpPr>
          <p:cNvPr id="17510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0030D7-81D7-6744-9DE6-8AFB6F1B8045}" type="slidenum">
              <a:rPr lang="en-US"/>
              <a:pPr/>
              <a:t>5</a:t>
            </a:fld>
            <a:endParaRPr lang="en-US"/>
          </a:p>
        </p:txBody>
      </p:sp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FB033D-5F8D-C34B-94D3-F982F4E05488}" type="slidenum">
              <a:rPr lang="en-US"/>
              <a:pPr/>
              <a:t>32</a:t>
            </a:fld>
            <a:endParaRPr lang="en-US"/>
          </a:p>
        </p:txBody>
      </p:sp>
      <p:sp>
        <p:nvSpPr>
          <p:cNvPr id="1771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D9CF86-EAD3-0B43-A49F-536BC01F8812}" type="slidenum">
              <a:rPr lang="en-US"/>
              <a:pPr/>
              <a:t>33</a:t>
            </a:fld>
            <a:endParaRPr lang="en-US"/>
          </a:p>
        </p:txBody>
      </p:sp>
      <p:sp>
        <p:nvSpPr>
          <p:cNvPr id="17920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150423-6442-8D4F-AF1C-BC4F0775D9C2}" type="slidenum">
              <a:rPr lang="en-US"/>
              <a:pPr/>
              <a:t>34</a:t>
            </a:fld>
            <a:endParaRPr lang="en-US"/>
          </a:p>
        </p:txBody>
      </p:sp>
      <p:sp>
        <p:nvSpPr>
          <p:cNvPr id="1812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3BABF0-C0F4-2741-8234-1FAD9EB3C689}" type="slidenum">
              <a:rPr lang="en-US"/>
              <a:pPr/>
              <a:t>6</a:t>
            </a:fld>
            <a:endParaRPr lang="en-US"/>
          </a:p>
        </p:txBody>
      </p:sp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4BB77E-142B-8F4B-87F6-DFD63D19872E}" type="slidenum">
              <a:rPr lang="en-US"/>
              <a:pPr/>
              <a:t>7</a:t>
            </a:fld>
            <a:endParaRPr lang="en-US"/>
          </a:p>
        </p:txBody>
      </p:sp>
      <p:sp>
        <p:nvSpPr>
          <p:cNvPr id="1208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80402C-CC88-0A4A-A636-312C33E8450F}" type="slidenum">
              <a:rPr lang="en-US"/>
              <a:pPr/>
              <a:t>8</a:t>
            </a:fld>
            <a:endParaRPr lang="en-US"/>
          </a:p>
        </p:txBody>
      </p:sp>
      <p:sp>
        <p:nvSpPr>
          <p:cNvPr id="10854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47AD9C-8F01-A044-9608-0C00ABEE9B59}" type="slidenum">
              <a:rPr lang="en-US"/>
              <a:pPr/>
              <a:t>9</a:t>
            </a:fld>
            <a:endParaRPr lang="en-US"/>
          </a:p>
        </p:txBody>
      </p:sp>
      <p:sp>
        <p:nvSpPr>
          <p:cNvPr id="1259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7B0CCB-750C-254B-9902-8F2D18AC49D6}" type="slidenum">
              <a:rPr lang="en-US"/>
              <a:pPr/>
              <a:t>10</a:t>
            </a:fld>
            <a:endParaRPr lang="en-US"/>
          </a:p>
        </p:txBody>
      </p:sp>
      <p:sp>
        <p:nvSpPr>
          <p:cNvPr id="12800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30193-766A-E945-A89B-75EC79E16FBA}" type="slidenum">
              <a:rPr lang="en-US"/>
              <a:pPr/>
              <a:t>11</a:t>
            </a:fld>
            <a:endParaRPr lang="en-US"/>
          </a:p>
        </p:txBody>
      </p:sp>
      <p:sp>
        <p:nvSpPr>
          <p:cNvPr id="13209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7709A-7CFF-CC4B-95A7-84DE89D00411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6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7C2B3-2BA0-3B46-B6EA-B8BFA203E95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4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C266B-01B1-2E4F-A72D-110A0031899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23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27709A-7CFF-CC4B-95A7-84DE89D0041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39204FF-EB40-C44D-ABE0-048DE36897D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80AE-4FE1-1142-A38F-A7C2575FB5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95F-D780-7E49-8F92-A50B163D4B5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B827-9048-DA45-BAC8-B53007407EF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8677-37EE-5F47-A57A-3668DB656B3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A4CD-DAB0-9D4B-BE5D-1738275914C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4D9B7C-54A8-8540-B15E-2DB670C883B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204FF-EB40-C44D-ABE0-048DE36897D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05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095C16-B41C-1C46-A65C-DF8B0F36959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C2B3-2BA0-3B46-B6EA-B8BFA203E95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266B-01B1-2E4F-A72D-110A0031899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480AE-4FE1-1142-A38F-A7C2575FB56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2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6995F-D780-7E49-8F92-A50B163D4B5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2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6B827-9048-DA45-BAC8-B53007407EF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6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D8677-37EE-5F47-A57A-3668DB656B3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7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0A4CD-DAB0-9D4B-BE5D-1738275914C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0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D9B7C-54A8-8540-B15E-2DB670C883B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23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95C16-B41C-1C46-A65C-DF8B0F369596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4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4364ED-5362-FE40-8BB6-BB8706AF3C1B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C4364ED-5362-FE40-8BB6-BB8706AF3C1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ww.wermuthsgreekbook.com/safari/article/1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audio" Target="../media/audio1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s-ES_tradnl"/>
              <a:t>Estoy agradecido a</a:t>
            </a:r>
          </a:p>
          <a:p>
            <a:pPr algn="ctr">
              <a:buFontTx/>
              <a:buNone/>
            </a:pPr>
            <a:r>
              <a:rPr lang="es-ES_tradnl" i="1"/>
              <a:t>Wermuth’s Greekbook</a:t>
            </a:r>
            <a:endParaRPr lang="es-ES_tradnl"/>
          </a:p>
          <a:p>
            <a:pPr algn="ctr">
              <a:buFontTx/>
              <a:buNone/>
            </a:pPr>
            <a:r>
              <a:rPr lang="es-ES_tradnl"/>
              <a:t>por esta presentaci</a:t>
            </a:r>
            <a:r>
              <a:rPr lang="es-ES_tradnl" altLang="ja-JP"/>
              <a:t>ón de las declinaciones.</a:t>
            </a:r>
            <a:endParaRPr lang="es-ES_tradnl"/>
          </a:p>
          <a:p>
            <a:pPr algn="ctr">
              <a:buFontTx/>
              <a:buNone/>
            </a:pPr>
            <a:r>
              <a:rPr lang="es-ES_tradnl" sz="2000">
                <a:hlinkClick r:id="rId2"/>
              </a:rPr>
              <a:t>http://www.wermuthsgreekbook.com/safari/article/16.html</a:t>
            </a:r>
            <a:endParaRPr lang="es-ES_tradnl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Agradecimiento</a:t>
            </a:r>
          </a:p>
        </p:txBody>
      </p:sp>
    </p:spTree>
    <p:extLst>
      <p:ext uri="{BB962C8B-B14F-4D97-AF65-F5344CB8AC3E}">
        <p14:creationId xmlns:p14="http://schemas.microsoft.com/office/powerpoint/2010/main" val="4134845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600" b="1">
                <a:solidFill>
                  <a:schemeClr val="bg1"/>
                </a:solidFill>
                <a:latin typeface="Palatino Linotype" charset="0"/>
              </a:rPr>
              <a:t>GREEK NOUN DECLENSIONS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26980" name="Line 4"/>
          <p:cNvSpPr>
            <a:spLocks noChangeShapeType="1"/>
          </p:cNvSpPr>
          <p:nvPr/>
        </p:nvSpPr>
        <p:spPr bwMode="auto">
          <a:xfrm>
            <a:off x="28575" y="485775"/>
            <a:ext cx="90217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1219200" y="566738"/>
            <a:ext cx="1676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nd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1109663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1225550" y="11525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26984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     Examples:</a:t>
            </a:r>
            <a:r>
              <a:rPr lang="en-US" sz="1000">
                <a:solidFill>
                  <a:schemeClr val="bg1"/>
                </a:solidFill>
              </a:rPr>
              <a:t>	   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λόγος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26985" name="Line 9"/>
          <p:cNvSpPr>
            <a:spLocks noChangeShapeType="1"/>
          </p:cNvSpPr>
          <p:nvPr/>
        </p:nvSpPr>
        <p:spPr bwMode="auto">
          <a:xfrm>
            <a:off x="1219200" y="485775"/>
            <a:ext cx="0" cy="630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6986" name="Line 10"/>
          <p:cNvSpPr>
            <a:spLocks noChangeShapeType="1"/>
          </p:cNvSpPr>
          <p:nvPr/>
        </p:nvSpPr>
        <p:spPr bwMode="auto">
          <a:xfrm>
            <a:off x="1219200" y="1066800"/>
            <a:ext cx="784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6987" name="Line 11"/>
          <p:cNvSpPr>
            <a:spLocks noChangeShapeType="1"/>
          </p:cNvSpPr>
          <p:nvPr/>
        </p:nvSpPr>
        <p:spPr bwMode="auto">
          <a:xfrm>
            <a:off x="1219200" y="1600200"/>
            <a:ext cx="78565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6988" name="Line 12"/>
          <p:cNvSpPr>
            <a:spLocks noChangeShapeType="1"/>
          </p:cNvSpPr>
          <p:nvPr/>
        </p:nvSpPr>
        <p:spPr bwMode="auto">
          <a:xfrm>
            <a:off x="1204913" y="1343025"/>
            <a:ext cx="787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6989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26990" name="Text Box 14"/>
          <p:cNvSpPr txBox="1">
            <a:spLocks noChangeArrowheads="1"/>
          </p:cNvSpPr>
          <p:nvPr/>
        </p:nvSpPr>
        <p:spPr bwMode="auto">
          <a:xfrm>
            <a:off x="-76200" y="1828800"/>
            <a:ext cx="12954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6991" name="Line 15"/>
          <p:cNvSpPr>
            <a:spLocks noChangeShapeType="1"/>
          </p:cNvSpPr>
          <p:nvPr/>
        </p:nvSpPr>
        <p:spPr bwMode="auto">
          <a:xfrm>
            <a:off x="228600" y="3886200"/>
            <a:ext cx="86868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6992" name="Text Box 16"/>
          <p:cNvSpPr txBox="1">
            <a:spLocks noChangeArrowheads="1"/>
          </p:cNvSpPr>
          <p:nvPr/>
        </p:nvSpPr>
        <p:spPr bwMode="auto">
          <a:xfrm>
            <a:off x="1355725" y="21336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26993" name="Text Box 17"/>
          <p:cNvSpPr txBox="1">
            <a:spLocks noChangeArrowheads="1"/>
          </p:cNvSpPr>
          <p:nvPr/>
        </p:nvSpPr>
        <p:spPr bwMode="auto">
          <a:xfrm>
            <a:off x="1319213" y="21986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ος</a:t>
            </a:r>
            <a:endParaRPr lang="en-US" sz="1400" b="1" i="1">
              <a:latin typeface="Lucida Grande" charset="0"/>
            </a:endParaRPr>
          </a:p>
        </p:txBody>
      </p:sp>
      <p:sp>
        <p:nvSpPr>
          <p:cNvPr id="126994" name="Text Box 18"/>
          <p:cNvSpPr txBox="1">
            <a:spLocks noChangeArrowheads="1"/>
          </p:cNvSpPr>
          <p:nvPr/>
        </p:nvSpPr>
        <p:spPr bwMode="auto">
          <a:xfrm>
            <a:off x="1298575" y="25082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ου</a:t>
            </a:r>
          </a:p>
        </p:txBody>
      </p:sp>
      <p:sp>
        <p:nvSpPr>
          <p:cNvPr id="126995" name="Text Box 19"/>
          <p:cNvSpPr txBox="1">
            <a:spLocks noChangeArrowheads="1"/>
          </p:cNvSpPr>
          <p:nvPr/>
        </p:nvSpPr>
        <p:spPr bwMode="auto">
          <a:xfrm>
            <a:off x="1298575" y="28273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26996" name="Text Box 20"/>
          <p:cNvSpPr txBox="1">
            <a:spLocks noChangeArrowheads="1"/>
          </p:cNvSpPr>
          <p:nvPr/>
        </p:nvSpPr>
        <p:spPr bwMode="auto">
          <a:xfrm>
            <a:off x="1298575" y="3136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26997" name="Text Box 21"/>
          <p:cNvSpPr txBox="1">
            <a:spLocks noChangeArrowheads="1"/>
          </p:cNvSpPr>
          <p:nvPr/>
        </p:nvSpPr>
        <p:spPr bwMode="auto">
          <a:xfrm>
            <a:off x="1298575" y="343693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</a:t>
            </a: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26998" name="Text Box 22"/>
          <p:cNvSpPr txBox="1">
            <a:spLocks noChangeArrowheads="1"/>
          </p:cNvSpPr>
          <p:nvPr/>
        </p:nvSpPr>
        <p:spPr bwMode="auto">
          <a:xfrm>
            <a:off x="1298575" y="4503738"/>
            <a:ext cx="6096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</a:p>
          <a:p>
            <a:pPr>
              <a:spcBef>
                <a:spcPct val="50000"/>
              </a:spcBef>
            </a:pP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26999" name="Text Box 23"/>
          <p:cNvSpPr txBox="1">
            <a:spLocks noChangeArrowheads="1"/>
          </p:cNvSpPr>
          <p:nvPr/>
        </p:nvSpPr>
        <p:spPr bwMode="auto">
          <a:xfrm>
            <a:off x="1303338" y="4808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27000" name="Text Box 24"/>
          <p:cNvSpPr txBox="1">
            <a:spLocks noChangeArrowheads="1"/>
          </p:cNvSpPr>
          <p:nvPr/>
        </p:nvSpPr>
        <p:spPr bwMode="auto">
          <a:xfrm>
            <a:off x="129857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27001" name="Text Box 25"/>
          <p:cNvSpPr txBox="1">
            <a:spLocks noChangeArrowheads="1"/>
          </p:cNvSpPr>
          <p:nvPr/>
        </p:nvSpPr>
        <p:spPr bwMode="auto">
          <a:xfrm>
            <a:off x="1298575" y="5403850"/>
            <a:ext cx="758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27002" name="Text Box 26"/>
          <p:cNvSpPr txBox="1">
            <a:spLocks noChangeArrowheads="1"/>
          </p:cNvSpPr>
          <p:nvPr/>
        </p:nvSpPr>
        <p:spPr bwMode="auto">
          <a:xfrm>
            <a:off x="1293813" y="57086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27003" name="Line 27"/>
          <p:cNvSpPr>
            <a:spLocks noChangeShapeType="1"/>
          </p:cNvSpPr>
          <p:nvPr/>
        </p:nvSpPr>
        <p:spPr bwMode="auto">
          <a:xfrm>
            <a:off x="2035175" y="1082675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7004" name="Text Box 28"/>
          <p:cNvSpPr txBox="1">
            <a:spLocks noChangeArrowheads="1"/>
          </p:cNvSpPr>
          <p:nvPr/>
        </p:nvSpPr>
        <p:spPr bwMode="auto">
          <a:xfrm>
            <a:off x="2105025" y="114935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Neuter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27005" name="Text Box 29"/>
          <p:cNvSpPr txBox="1">
            <a:spLocks noChangeArrowheads="1"/>
          </p:cNvSpPr>
          <p:nvPr/>
        </p:nvSpPr>
        <p:spPr bwMode="auto">
          <a:xfrm>
            <a:off x="2062163" y="1377950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ἔ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ργον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27006" name="Text Box 30"/>
          <p:cNvSpPr txBox="1">
            <a:spLocks noChangeArrowheads="1"/>
          </p:cNvSpPr>
          <p:nvPr/>
        </p:nvSpPr>
        <p:spPr bwMode="auto">
          <a:xfrm>
            <a:off x="2089150" y="220345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27007" name="Text Box 31"/>
          <p:cNvSpPr txBox="1"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27008" name="Text Box 32"/>
          <p:cNvSpPr txBox="1">
            <a:spLocks noChangeArrowheads="1"/>
          </p:cNvSpPr>
          <p:nvPr/>
        </p:nvSpPr>
        <p:spPr bwMode="auto">
          <a:xfrm>
            <a:off x="2089150" y="250348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27009" name="Text Box 33"/>
          <p:cNvSpPr txBox="1">
            <a:spLocks noChangeArrowheads="1"/>
          </p:cNvSpPr>
          <p:nvPr/>
        </p:nvSpPr>
        <p:spPr bwMode="auto">
          <a:xfrm>
            <a:off x="2089150" y="2827338"/>
            <a:ext cx="7620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27010" name="Text Box 34"/>
          <p:cNvSpPr txBox="1">
            <a:spLocks noChangeArrowheads="1"/>
          </p:cNvSpPr>
          <p:nvPr/>
        </p:nvSpPr>
        <p:spPr bwMode="auto">
          <a:xfrm>
            <a:off x="2089150" y="3146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27011" name="Text Box 35"/>
          <p:cNvSpPr txBox="1">
            <a:spLocks noChangeArrowheads="1"/>
          </p:cNvSpPr>
          <p:nvPr/>
        </p:nvSpPr>
        <p:spPr bwMode="auto">
          <a:xfrm>
            <a:off x="2089150" y="3432175"/>
            <a:ext cx="91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27012" name="Text Box 36"/>
          <p:cNvSpPr txBox="1">
            <a:spLocks noChangeArrowheads="1"/>
          </p:cNvSpPr>
          <p:nvPr/>
        </p:nvSpPr>
        <p:spPr bwMode="auto">
          <a:xfrm>
            <a:off x="2070100" y="44942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27013" name="Text Box 37"/>
          <p:cNvSpPr txBox="1">
            <a:spLocks noChangeArrowheads="1"/>
          </p:cNvSpPr>
          <p:nvPr/>
        </p:nvSpPr>
        <p:spPr bwMode="auto">
          <a:xfrm>
            <a:off x="2079625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27014" name="Text Box 38"/>
          <p:cNvSpPr txBox="1">
            <a:spLocks noChangeArrowheads="1"/>
          </p:cNvSpPr>
          <p:nvPr/>
        </p:nvSpPr>
        <p:spPr bwMode="auto">
          <a:xfrm>
            <a:off x="207962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27015" name="Text Box 39"/>
          <p:cNvSpPr txBox="1">
            <a:spLocks noChangeArrowheads="1"/>
          </p:cNvSpPr>
          <p:nvPr/>
        </p:nvSpPr>
        <p:spPr bwMode="auto">
          <a:xfrm>
            <a:off x="2074863" y="5413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27016" name="Text Box 40"/>
          <p:cNvSpPr txBox="1">
            <a:spLocks noChangeArrowheads="1"/>
          </p:cNvSpPr>
          <p:nvPr/>
        </p:nvSpPr>
        <p:spPr bwMode="auto">
          <a:xfrm>
            <a:off x="2074863" y="5718175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27017" name="Line 41"/>
          <p:cNvSpPr>
            <a:spLocks noChangeShapeType="1"/>
          </p:cNvSpPr>
          <p:nvPr/>
        </p:nvSpPr>
        <p:spPr bwMode="auto">
          <a:xfrm>
            <a:off x="1857375" y="265271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7018" name="Line 42"/>
          <p:cNvSpPr>
            <a:spLocks noChangeShapeType="1"/>
          </p:cNvSpPr>
          <p:nvPr/>
        </p:nvSpPr>
        <p:spPr bwMode="auto">
          <a:xfrm>
            <a:off x="1866900" y="298926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7019" name="Line 43"/>
          <p:cNvSpPr>
            <a:spLocks noChangeShapeType="1"/>
          </p:cNvSpPr>
          <p:nvPr/>
        </p:nvSpPr>
        <p:spPr bwMode="auto">
          <a:xfrm>
            <a:off x="1866900" y="33020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7020" name="Line 44"/>
          <p:cNvSpPr>
            <a:spLocks noChangeShapeType="1"/>
          </p:cNvSpPr>
          <p:nvPr/>
        </p:nvSpPr>
        <p:spPr bwMode="auto">
          <a:xfrm>
            <a:off x="1847850" y="4960938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7021" name="Line 45"/>
          <p:cNvSpPr>
            <a:spLocks noChangeShapeType="1"/>
          </p:cNvSpPr>
          <p:nvPr/>
        </p:nvSpPr>
        <p:spPr bwMode="auto">
          <a:xfrm>
            <a:off x="1847850" y="52705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7022" name="Line 46"/>
          <p:cNvSpPr>
            <a:spLocks noChangeShapeType="1"/>
          </p:cNvSpPr>
          <p:nvPr/>
        </p:nvSpPr>
        <p:spPr bwMode="auto">
          <a:xfrm flipH="1">
            <a:off x="2543175" y="2362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7024" name="Line 48"/>
          <p:cNvSpPr>
            <a:spLocks noChangeShapeType="1"/>
          </p:cNvSpPr>
          <p:nvPr/>
        </p:nvSpPr>
        <p:spPr bwMode="auto">
          <a:xfrm flipH="1">
            <a:off x="2543175" y="3581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7025" name="Line 49"/>
          <p:cNvSpPr>
            <a:spLocks noChangeShapeType="1"/>
          </p:cNvSpPr>
          <p:nvPr/>
        </p:nvSpPr>
        <p:spPr bwMode="auto">
          <a:xfrm>
            <a:off x="2776538" y="2362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7026" name="Line 50"/>
          <p:cNvSpPr>
            <a:spLocks noChangeShapeType="1"/>
          </p:cNvSpPr>
          <p:nvPr/>
        </p:nvSpPr>
        <p:spPr bwMode="auto">
          <a:xfrm flipH="1">
            <a:off x="2452688" y="4648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7027" name="Line 51"/>
          <p:cNvSpPr>
            <a:spLocks noChangeShapeType="1"/>
          </p:cNvSpPr>
          <p:nvPr/>
        </p:nvSpPr>
        <p:spPr bwMode="auto">
          <a:xfrm flipH="1">
            <a:off x="2443163" y="5564188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7028" name="Line 52"/>
          <p:cNvSpPr>
            <a:spLocks noChangeShapeType="1"/>
          </p:cNvSpPr>
          <p:nvPr/>
        </p:nvSpPr>
        <p:spPr bwMode="auto">
          <a:xfrm flipH="1">
            <a:off x="2452688" y="5867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7029" name="Line 53"/>
          <p:cNvSpPr>
            <a:spLocks noChangeShapeType="1"/>
          </p:cNvSpPr>
          <p:nvPr/>
        </p:nvSpPr>
        <p:spPr bwMode="auto">
          <a:xfrm>
            <a:off x="268605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7030" name="Line 54"/>
          <p:cNvSpPr>
            <a:spLocks noChangeShapeType="1"/>
          </p:cNvSpPr>
          <p:nvPr/>
        </p:nvSpPr>
        <p:spPr bwMode="auto">
          <a:xfrm>
            <a:off x="2843213" y="493713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7031" name="Text Box 55"/>
          <p:cNvSpPr txBox="1">
            <a:spLocks noChangeArrowheads="1"/>
          </p:cNvSpPr>
          <p:nvPr/>
        </p:nvSpPr>
        <p:spPr bwMode="auto">
          <a:xfrm>
            <a:off x="3886200" y="546100"/>
            <a:ext cx="1371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1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st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α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</a:p>
        </p:txBody>
      </p:sp>
      <p:sp>
        <p:nvSpPr>
          <p:cNvPr id="127032" name="Text Box 56"/>
          <p:cNvSpPr txBox="1">
            <a:spLocks noChangeArrowheads="1"/>
          </p:cNvSpPr>
          <p:nvPr/>
        </p:nvSpPr>
        <p:spPr bwMode="auto">
          <a:xfrm>
            <a:off x="2833688" y="1147763"/>
            <a:ext cx="7604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27033" name="Text Box 57"/>
          <p:cNvSpPr txBox="1">
            <a:spLocks noChangeArrowheads="1"/>
          </p:cNvSpPr>
          <p:nvPr/>
        </p:nvSpPr>
        <p:spPr bwMode="auto">
          <a:xfrm>
            <a:off x="2847975" y="13763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γά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η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 sz="1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127034" name="Text Box 58"/>
          <p:cNvSpPr txBox="1">
            <a:spLocks noChangeArrowheads="1"/>
          </p:cNvSpPr>
          <p:nvPr/>
        </p:nvSpPr>
        <p:spPr bwMode="auto">
          <a:xfrm>
            <a:off x="2935288" y="2189163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27035" name="Text Box 59"/>
          <p:cNvSpPr txBox="1">
            <a:spLocks noChangeArrowheads="1"/>
          </p:cNvSpPr>
          <p:nvPr/>
        </p:nvSpPr>
        <p:spPr bwMode="auto">
          <a:xfrm>
            <a:off x="2927350" y="2501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27036" name="Text Box 60"/>
          <p:cNvSpPr txBox="1">
            <a:spLocks noChangeArrowheads="1"/>
          </p:cNvSpPr>
          <p:nvPr/>
        </p:nvSpPr>
        <p:spPr bwMode="auto">
          <a:xfrm>
            <a:off x="2927350" y="2824163"/>
            <a:ext cx="838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s-ES" sz="1400">
              <a:solidFill>
                <a:srgbClr val="FFFFFF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27043" name="Line 67"/>
          <p:cNvSpPr>
            <a:spLocks noChangeShapeType="1"/>
          </p:cNvSpPr>
          <p:nvPr/>
        </p:nvSpPr>
        <p:spPr bwMode="auto">
          <a:xfrm flipH="1">
            <a:off x="2533650" y="3303588"/>
            <a:ext cx="24606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2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600" b="1">
                <a:solidFill>
                  <a:schemeClr val="bg1"/>
                </a:solidFill>
                <a:latin typeface="Palatino Linotype" charset="0"/>
              </a:rPr>
              <a:t>GREEK NOUN DECLENSIONS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31076" name="Line 4"/>
          <p:cNvSpPr>
            <a:spLocks noChangeShapeType="1"/>
          </p:cNvSpPr>
          <p:nvPr/>
        </p:nvSpPr>
        <p:spPr bwMode="auto">
          <a:xfrm>
            <a:off x="28575" y="485775"/>
            <a:ext cx="90217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1219200" y="566738"/>
            <a:ext cx="1676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nd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1078" name="Text Box 6"/>
          <p:cNvSpPr txBox="1">
            <a:spLocks noChangeArrowheads="1"/>
          </p:cNvSpPr>
          <p:nvPr/>
        </p:nvSpPr>
        <p:spPr bwMode="auto">
          <a:xfrm>
            <a:off x="1109663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1225550" y="11525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     Examples:</a:t>
            </a:r>
            <a:r>
              <a:rPr lang="en-US" sz="1000">
                <a:solidFill>
                  <a:schemeClr val="bg1"/>
                </a:solidFill>
              </a:rPr>
              <a:t>	   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λόγος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1081" name="Line 9"/>
          <p:cNvSpPr>
            <a:spLocks noChangeShapeType="1"/>
          </p:cNvSpPr>
          <p:nvPr/>
        </p:nvSpPr>
        <p:spPr bwMode="auto">
          <a:xfrm>
            <a:off x="1219200" y="485775"/>
            <a:ext cx="0" cy="630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1082" name="Line 10"/>
          <p:cNvSpPr>
            <a:spLocks noChangeShapeType="1"/>
          </p:cNvSpPr>
          <p:nvPr/>
        </p:nvSpPr>
        <p:spPr bwMode="auto">
          <a:xfrm>
            <a:off x="1219200" y="1066800"/>
            <a:ext cx="784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1083" name="Line 11"/>
          <p:cNvSpPr>
            <a:spLocks noChangeShapeType="1"/>
          </p:cNvSpPr>
          <p:nvPr/>
        </p:nvSpPr>
        <p:spPr bwMode="auto">
          <a:xfrm>
            <a:off x="1219200" y="1600200"/>
            <a:ext cx="78565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1084" name="Line 12"/>
          <p:cNvSpPr>
            <a:spLocks noChangeShapeType="1"/>
          </p:cNvSpPr>
          <p:nvPr/>
        </p:nvSpPr>
        <p:spPr bwMode="auto">
          <a:xfrm>
            <a:off x="1204913" y="1343025"/>
            <a:ext cx="787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1085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31086" name="Text Box 14"/>
          <p:cNvSpPr txBox="1">
            <a:spLocks noChangeArrowheads="1"/>
          </p:cNvSpPr>
          <p:nvPr/>
        </p:nvSpPr>
        <p:spPr bwMode="auto">
          <a:xfrm>
            <a:off x="-76200" y="1828800"/>
            <a:ext cx="12954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1087" name="Line 15"/>
          <p:cNvSpPr>
            <a:spLocks noChangeShapeType="1"/>
          </p:cNvSpPr>
          <p:nvPr/>
        </p:nvSpPr>
        <p:spPr bwMode="auto">
          <a:xfrm>
            <a:off x="228600" y="3886200"/>
            <a:ext cx="86868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1088" name="Text Box 16"/>
          <p:cNvSpPr txBox="1">
            <a:spLocks noChangeArrowheads="1"/>
          </p:cNvSpPr>
          <p:nvPr/>
        </p:nvSpPr>
        <p:spPr bwMode="auto">
          <a:xfrm>
            <a:off x="1355725" y="21336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31089" name="Text Box 17"/>
          <p:cNvSpPr txBox="1">
            <a:spLocks noChangeArrowheads="1"/>
          </p:cNvSpPr>
          <p:nvPr/>
        </p:nvSpPr>
        <p:spPr bwMode="auto">
          <a:xfrm>
            <a:off x="1319213" y="21986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ος</a:t>
            </a:r>
            <a:endParaRPr lang="en-US" sz="1400" b="1" i="1">
              <a:latin typeface="Lucida Grande" charset="0"/>
            </a:endParaRPr>
          </a:p>
        </p:txBody>
      </p:sp>
      <p:sp>
        <p:nvSpPr>
          <p:cNvPr id="131090" name="Text Box 18"/>
          <p:cNvSpPr txBox="1">
            <a:spLocks noChangeArrowheads="1"/>
          </p:cNvSpPr>
          <p:nvPr/>
        </p:nvSpPr>
        <p:spPr bwMode="auto">
          <a:xfrm>
            <a:off x="1298575" y="25082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ου</a:t>
            </a:r>
          </a:p>
        </p:txBody>
      </p:sp>
      <p:sp>
        <p:nvSpPr>
          <p:cNvPr id="131091" name="Text Box 19"/>
          <p:cNvSpPr txBox="1">
            <a:spLocks noChangeArrowheads="1"/>
          </p:cNvSpPr>
          <p:nvPr/>
        </p:nvSpPr>
        <p:spPr bwMode="auto">
          <a:xfrm>
            <a:off x="1298575" y="28273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1092" name="Text Box 20"/>
          <p:cNvSpPr txBox="1">
            <a:spLocks noChangeArrowheads="1"/>
          </p:cNvSpPr>
          <p:nvPr/>
        </p:nvSpPr>
        <p:spPr bwMode="auto">
          <a:xfrm>
            <a:off x="1298575" y="3136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1093" name="Text Box 21"/>
          <p:cNvSpPr txBox="1">
            <a:spLocks noChangeArrowheads="1"/>
          </p:cNvSpPr>
          <p:nvPr/>
        </p:nvSpPr>
        <p:spPr bwMode="auto">
          <a:xfrm>
            <a:off x="1298575" y="343693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</a:t>
            </a: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1094" name="Text Box 22"/>
          <p:cNvSpPr txBox="1">
            <a:spLocks noChangeArrowheads="1"/>
          </p:cNvSpPr>
          <p:nvPr/>
        </p:nvSpPr>
        <p:spPr bwMode="auto">
          <a:xfrm>
            <a:off x="1298575" y="4503738"/>
            <a:ext cx="6096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</a:p>
          <a:p>
            <a:pPr>
              <a:spcBef>
                <a:spcPct val="50000"/>
              </a:spcBef>
            </a:pP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1095" name="Text Box 23"/>
          <p:cNvSpPr txBox="1">
            <a:spLocks noChangeArrowheads="1"/>
          </p:cNvSpPr>
          <p:nvPr/>
        </p:nvSpPr>
        <p:spPr bwMode="auto">
          <a:xfrm>
            <a:off x="1303338" y="4808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1096" name="Text Box 24"/>
          <p:cNvSpPr txBox="1">
            <a:spLocks noChangeArrowheads="1"/>
          </p:cNvSpPr>
          <p:nvPr/>
        </p:nvSpPr>
        <p:spPr bwMode="auto">
          <a:xfrm>
            <a:off x="129857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1097" name="Text Box 25"/>
          <p:cNvSpPr txBox="1">
            <a:spLocks noChangeArrowheads="1"/>
          </p:cNvSpPr>
          <p:nvPr/>
        </p:nvSpPr>
        <p:spPr bwMode="auto">
          <a:xfrm>
            <a:off x="1298575" y="5403850"/>
            <a:ext cx="758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1098" name="Text Box 26"/>
          <p:cNvSpPr txBox="1">
            <a:spLocks noChangeArrowheads="1"/>
          </p:cNvSpPr>
          <p:nvPr/>
        </p:nvSpPr>
        <p:spPr bwMode="auto">
          <a:xfrm>
            <a:off x="1293813" y="57086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1099" name="Line 27"/>
          <p:cNvSpPr>
            <a:spLocks noChangeShapeType="1"/>
          </p:cNvSpPr>
          <p:nvPr/>
        </p:nvSpPr>
        <p:spPr bwMode="auto">
          <a:xfrm>
            <a:off x="2035175" y="1082675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1100" name="Text Box 28"/>
          <p:cNvSpPr txBox="1">
            <a:spLocks noChangeArrowheads="1"/>
          </p:cNvSpPr>
          <p:nvPr/>
        </p:nvSpPr>
        <p:spPr bwMode="auto">
          <a:xfrm>
            <a:off x="2105025" y="114935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Neuter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1101" name="Text Box 29"/>
          <p:cNvSpPr txBox="1">
            <a:spLocks noChangeArrowheads="1"/>
          </p:cNvSpPr>
          <p:nvPr/>
        </p:nvSpPr>
        <p:spPr bwMode="auto">
          <a:xfrm>
            <a:off x="2062163" y="1377950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ἔ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ργον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1102" name="Text Box 30"/>
          <p:cNvSpPr txBox="1">
            <a:spLocks noChangeArrowheads="1"/>
          </p:cNvSpPr>
          <p:nvPr/>
        </p:nvSpPr>
        <p:spPr bwMode="auto">
          <a:xfrm>
            <a:off x="2089150" y="220345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1103" name="Text Box 31"/>
          <p:cNvSpPr txBox="1"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31104" name="Text Box 32"/>
          <p:cNvSpPr txBox="1">
            <a:spLocks noChangeArrowheads="1"/>
          </p:cNvSpPr>
          <p:nvPr/>
        </p:nvSpPr>
        <p:spPr bwMode="auto">
          <a:xfrm>
            <a:off x="2089150" y="250348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1105" name="Text Box 33"/>
          <p:cNvSpPr txBox="1">
            <a:spLocks noChangeArrowheads="1"/>
          </p:cNvSpPr>
          <p:nvPr/>
        </p:nvSpPr>
        <p:spPr bwMode="auto">
          <a:xfrm>
            <a:off x="2089150" y="2827338"/>
            <a:ext cx="7620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1106" name="Text Box 34"/>
          <p:cNvSpPr txBox="1">
            <a:spLocks noChangeArrowheads="1"/>
          </p:cNvSpPr>
          <p:nvPr/>
        </p:nvSpPr>
        <p:spPr bwMode="auto">
          <a:xfrm>
            <a:off x="2089150" y="3146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1107" name="Text Box 35"/>
          <p:cNvSpPr txBox="1">
            <a:spLocks noChangeArrowheads="1"/>
          </p:cNvSpPr>
          <p:nvPr/>
        </p:nvSpPr>
        <p:spPr bwMode="auto">
          <a:xfrm>
            <a:off x="2089150" y="3432175"/>
            <a:ext cx="91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1108" name="Text Box 36"/>
          <p:cNvSpPr txBox="1">
            <a:spLocks noChangeArrowheads="1"/>
          </p:cNvSpPr>
          <p:nvPr/>
        </p:nvSpPr>
        <p:spPr bwMode="auto">
          <a:xfrm>
            <a:off x="2070100" y="44942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1109" name="Text Box 37"/>
          <p:cNvSpPr txBox="1">
            <a:spLocks noChangeArrowheads="1"/>
          </p:cNvSpPr>
          <p:nvPr/>
        </p:nvSpPr>
        <p:spPr bwMode="auto">
          <a:xfrm>
            <a:off x="2079625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1110" name="Text Box 38"/>
          <p:cNvSpPr txBox="1">
            <a:spLocks noChangeArrowheads="1"/>
          </p:cNvSpPr>
          <p:nvPr/>
        </p:nvSpPr>
        <p:spPr bwMode="auto">
          <a:xfrm>
            <a:off x="207962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1111" name="Text Box 39"/>
          <p:cNvSpPr txBox="1">
            <a:spLocks noChangeArrowheads="1"/>
          </p:cNvSpPr>
          <p:nvPr/>
        </p:nvSpPr>
        <p:spPr bwMode="auto">
          <a:xfrm>
            <a:off x="2074863" y="5413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1112" name="Text Box 40"/>
          <p:cNvSpPr txBox="1">
            <a:spLocks noChangeArrowheads="1"/>
          </p:cNvSpPr>
          <p:nvPr/>
        </p:nvSpPr>
        <p:spPr bwMode="auto">
          <a:xfrm>
            <a:off x="2074863" y="5718175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1113" name="Line 41"/>
          <p:cNvSpPr>
            <a:spLocks noChangeShapeType="1"/>
          </p:cNvSpPr>
          <p:nvPr/>
        </p:nvSpPr>
        <p:spPr bwMode="auto">
          <a:xfrm>
            <a:off x="1857375" y="265271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1114" name="Line 42"/>
          <p:cNvSpPr>
            <a:spLocks noChangeShapeType="1"/>
          </p:cNvSpPr>
          <p:nvPr/>
        </p:nvSpPr>
        <p:spPr bwMode="auto">
          <a:xfrm>
            <a:off x="1866900" y="298926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1115" name="Line 43"/>
          <p:cNvSpPr>
            <a:spLocks noChangeShapeType="1"/>
          </p:cNvSpPr>
          <p:nvPr/>
        </p:nvSpPr>
        <p:spPr bwMode="auto">
          <a:xfrm>
            <a:off x="1866900" y="33020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1116" name="Line 44"/>
          <p:cNvSpPr>
            <a:spLocks noChangeShapeType="1"/>
          </p:cNvSpPr>
          <p:nvPr/>
        </p:nvSpPr>
        <p:spPr bwMode="auto">
          <a:xfrm>
            <a:off x="1847850" y="4960938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1117" name="Line 45"/>
          <p:cNvSpPr>
            <a:spLocks noChangeShapeType="1"/>
          </p:cNvSpPr>
          <p:nvPr/>
        </p:nvSpPr>
        <p:spPr bwMode="auto">
          <a:xfrm>
            <a:off x="1847850" y="52705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1118" name="Line 46"/>
          <p:cNvSpPr>
            <a:spLocks noChangeShapeType="1"/>
          </p:cNvSpPr>
          <p:nvPr/>
        </p:nvSpPr>
        <p:spPr bwMode="auto">
          <a:xfrm flipH="1">
            <a:off x="2543175" y="2362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1120" name="Line 48"/>
          <p:cNvSpPr>
            <a:spLocks noChangeShapeType="1"/>
          </p:cNvSpPr>
          <p:nvPr/>
        </p:nvSpPr>
        <p:spPr bwMode="auto">
          <a:xfrm flipH="1">
            <a:off x="2543175" y="3581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1121" name="Line 49"/>
          <p:cNvSpPr>
            <a:spLocks noChangeShapeType="1"/>
          </p:cNvSpPr>
          <p:nvPr/>
        </p:nvSpPr>
        <p:spPr bwMode="auto">
          <a:xfrm>
            <a:off x="2776538" y="2362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1122" name="Line 50"/>
          <p:cNvSpPr>
            <a:spLocks noChangeShapeType="1"/>
          </p:cNvSpPr>
          <p:nvPr/>
        </p:nvSpPr>
        <p:spPr bwMode="auto">
          <a:xfrm flipH="1">
            <a:off x="2452688" y="4648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1123" name="Line 51"/>
          <p:cNvSpPr>
            <a:spLocks noChangeShapeType="1"/>
          </p:cNvSpPr>
          <p:nvPr/>
        </p:nvSpPr>
        <p:spPr bwMode="auto">
          <a:xfrm flipH="1">
            <a:off x="2443163" y="5564188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1124" name="Line 52"/>
          <p:cNvSpPr>
            <a:spLocks noChangeShapeType="1"/>
          </p:cNvSpPr>
          <p:nvPr/>
        </p:nvSpPr>
        <p:spPr bwMode="auto">
          <a:xfrm flipH="1">
            <a:off x="2452688" y="5867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1125" name="Line 53"/>
          <p:cNvSpPr>
            <a:spLocks noChangeShapeType="1"/>
          </p:cNvSpPr>
          <p:nvPr/>
        </p:nvSpPr>
        <p:spPr bwMode="auto">
          <a:xfrm>
            <a:off x="268605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1126" name="Line 54"/>
          <p:cNvSpPr>
            <a:spLocks noChangeShapeType="1"/>
          </p:cNvSpPr>
          <p:nvPr/>
        </p:nvSpPr>
        <p:spPr bwMode="auto">
          <a:xfrm>
            <a:off x="2843213" y="493713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1127" name="Text Box 55"/>
          <p:cNvSpPr txBox="1">
            <a:spLocks noChangeArrowheads="1"/>
          </p:cNvSpPr>
          <p:nvPr/>
        </p:nvSpPr>
        <p:spPr bwMode="auto">
          <a:xfrm>
            <a:off x="3886200" y="546100"/>
            <a:ext cx="1371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1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st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α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</a:p>
        </p:txBody>
      </p:sp>
      <p:sp>
        <p:nvSpPr>
          <p:cNvPr id="131128" name="Text Box 56"/>
          <p:cNvSpPr txBox="1">
            <a:spLocks noChangeArrowheads="1"/>
          </p:cNvSpPr>
          <p:nvPr/>
        </p:nvSpPr>
        <p:spPr bwMode="auto">
          <a:xfrm>
            <a:off x="2833688" y="1147763"/>
            <a:ext cx="7604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1129" name="Text Box 57"/>
          <p:cNvSpPr txBox="1">
            <a:spLocks noChangeArrowheads="1"/>
          </p:cNvSpPr>
          <p:nvPr/>
        </p:nvSpPr>
        <p:spPr bwMode="auto">
          <a:xfrm>
            <a:off x="2847975" y="13763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γά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η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 sz="1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131130" name="Text Box 58"/>
          <p:cNvSpPr txBox="1">
            <a:spLocks noChangeArrowheads="1"/>
          </p:cNvSpPr>
          <p:nvPr/>
        </p:nvSpPr>
        <p:spPr bwMode="auto">
          <a:xfrm>
            <a:off x="2935288" y="2189163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1131" name="Text Box 59"/>
          <p:cNvSpPr txBox="1">
            <a:spLocks noChangeArrowheads="1"/>
          </p:cNvSpPr>
          <p:nvPr/>
        </p:nvSpPr>
        <p:spPr bwMode="auto">
          <a:xfrm>
            <a:off x="2927350" y="2501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1132" name="Text Box 60"/>
          <p:cNvSpPr txBox="1">
            <a:spLocks noChangeArrowheads="1"/>
          </p:cNvSpPr>
          <p:nvPr/>
        </p:nvSpPr>
        <p:spPr bwMode="auto">
          <a:xfrm>
            <a:off x="2927350" y="2824163"/>
            <a:ext cx="838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s-ES" sz="1400">
              <a:solidFill>
                <a:srgbClr val="FFFFFF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1133" name="Text Box 61"/>
          <p:cNvSpPr txBox="1">
            <a:spLocks noChangeArrowheads="1"/>
          </p:cNvSpPr>
          <p:nvPr/>
        </p:nvSpPr>
        <p:spPr bwMode="auto">
          <a:xfrm>
            <a:off x="2927350" y="314960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1139" name="Line 67"/>
          <p:cNvSpPr>
            <a:spLocks noChangeShapeType="1"/>
          </p:cNvSpPr>
          <p:nvPr/>
        </p:nvSpPr>
        <p:spPr bwMode="auto">
          <a:xfrm flipH="1">
            <a:off x="2533650" y="3303588"/>
            <a:ext cx="24606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3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600" b="1">
                <a:solidFill>
                  <a:schemeClr val="bg1"/>
                </a:solidFill>
                <a:latin typeface="Palatino Linotype" charset="0"/>
              </a:rPr>
              <a:t>GREEK NOUN DECLENSIONS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41316" name="Line 4"/>
          <p:cNvSpPr>
            <a:spLocks noChangeShapeType="1"/>
          </p:cNvSpPr>
          <p:nvPr/>
        </p:nvSpPr>
        <p:spPr bwMode="auto">
          <a:xfrm>
            <a:off x="28575" y="485775"/>
            <a:ext cx="90217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1219200" y="566738"/>
            <a:ext cx="1676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nd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1109663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1225550" y="11525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41320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     Examples:</a:t>
            </a:r>
            <a:r>
              <a:rPr lang="en-US" sz="1000">
                <a:solidFill>
                  <a:schemeClr val="bg1"/>
                </a:solidFill>
              </a:rPr>
              <a:t>	   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λόγος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41321" name="Line 9"/>
          <p:cNvSpPr>
            <a:spLocks noChangeShapeType="1"/>
          </p:cNvSpPr>
          <p:nvPr/>
        </p:nvSpPr>
        <p:spPr bwMode="auto">
          <a:xfrm>
            <a:off x="1219200" y="485775"/>
            <a:ext cx="0" cy="630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1322" name="Line 10"/>
          <p:cNvSpPr>
            <a:spLocks noChangeShapeType="1"/>
          </p:cNvSpPr>
          <p:nvPr/>
        </p:nvSpPr>
        <p:spPr bwMode="auto">
          <a:xfrm>
            <a:off x="1219200" y="1066800"/>
            <a:ext cx="784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1323" name="Line 11"/>
          <p:cNvSpPr>
            <a:spLocks noChangeShapeType="1"/>
          </p:cNvSpPr>
          <p:nvPr/>
        </p:nvSpPr>
        <p:spPr bwMode="auto">
          <a:xfrm>
            <a:off x="1219200" y="1600200"/>
            <a:ext cx="78565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1324" name="Line 12"/>
          <p:cNvSpPr>
            <a:spLocks noChangeShapeType="1"/>
          </p:cNvSpPr>
          <p:nvPr/>
        </p:nvSpPr>
        <p:spPr bwMode="auto">
          <a:xfrm>
            <a:off x="1204913" y="1343025"/>
            <a:ext cx="787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1325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41326" name="Text Box 14"/>
          <p:cNvSpPr txBox="1">
            <a:spLocks noChangeArrowheads="1"/>
          </p:cNvSpPr>
          <p:nvPr/>
        </p:nvSpPr>
        <p:spPr bwMode="auto">
          <a:xfrm>
            <a:off x="-76200" y="1828800"/>
            <a:ext cx="12954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1327" name="Line 15"/>
          <p:cNvSpPr>
            <a:spLocks noChangeShapeType="1"/>
          </p:cNvSpPr>
          <p:nvPr/>
        </p:nvSpPr>
        <p:spPr bwMode="auto">
          <a:xfrm>
            <a:off x="228600" y="3886200"/>
            <a:ext cx="86868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1355725" y="21336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41329" name="Text Box 17"/>
          <p:cNvSpPr txBox="1">
            <a:spLocks noChangeArrowheads="1"/>
          </p:cNvSpPr>
          <p:nvPr/>
        </p:nvSpPr>
        <p:spPr bwMode="auto">
          <a:xfrm>
            <a:off x="1319213" y="21986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ος</a:t>
            </a:r>
            <a:endParaRPr lang="en-US" sz="1400" b="1" i="1">
              <a:latin typeface="Lucida Grande" charset="0"/>
            </a:endParaRPr>
          </a:p>
        </p:txBody>
      </p:sp>
      <p:sp>
        <p:nvSpPr>
          <p:cNvPr id="141330" name="Text Box 18"/>
          <p:cNvSpPr txBox="1">
            <a:spLocks noChangeArrowheads="1"/>
          </p:cNvSpPr>
          <p:nvPr/>
        </p:nvSpPr>
        <p:spPr bwMode="auto">
          <a:xfrm>
            <a:off x="1298575" y="25082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ου</a:t>
            </a:r>
          </a:p>
        </p:txBody>
      </p:sp>
      <p:sp>
        <p:nvSpPr>
          <p:cNvPr id="141331" name="Text Box 19"/>
          <p:cNvSpPr txBox="1">
            <a:spLocks noChangeArrowheads="1"/>
          </p:cNvSpPr>
          <p:nvPr/>
        </p:nvSpPr>
        <p:spPr bwMode="auto">
          <a:xfrm>
            <a:off x="1298575" y="28273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41332" name="Text Box 20"/>
          <p:cNvSpPr txBox="1">
            <a:spLocks noChangeArrowheads="1"/>
          </p:cNvSpPr>
          <p:nvPr/>
        </p:nvSpPr>
        <p:spPr bwMode="auto">
          <a:xfrm>
            <a:off x="1298575" y="3136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41333" name="Text Box 21"/>
          <p:cNvSpPr txBox="1">
            <a:spLocks noChangeArrowheads="1"/>
          </p:cNvSpPr>
          <p:nvPr/>
        </p:nvSpPr>
        <p:spPr bwMode="auto">
          <a:xfrm>
            <a:off x="1298575" y="343693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</a:t>
            </a: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41334" name="Text Box 22"/>
          <p:cNvSpPr txBox="1">
            <a:spLocks noChangeArrowheads="1"/>
          </p:cNvSpPr>
          <p:nvPr/>
        </p:nvSpPr>
        <p:spPr bwMode="auto">
          <a:xfrm>
            <a:off x="1298575" y="4503738"/>
            <a:ext cx="6096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</a:p>
          <a:p>
            <a:pPr>
              <a:spcBef>
                <a:spcPct val="50000"/>
              </a:spcBef>
            </a:pP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41335" name="Text Box 23"/>
          <p:cNvSpPr txBox="1">
            <a:spLocks noChangeArrowheads="1"/>
          </p:cNvSpPr>
          <p:nvPr/>
        </p:nvSpPr>
        <p:spPr bwMode="auto">
          <a:xfrm>
            <a:off x="1303338" y="4808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41336" name="Text Box 24"/>
          <p:cNvSpPr txBox="1">
            <a:spLocks noChangeArrowheads="1"/>
          </p:cNvSpPr>
          <p:nvPr/>
        </p:nvSpPr>
        <p:spPr bwMode="auto">
          <a:xfrm>
            <a:off x="129857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41337" name="Text Box 25"/>
          <p:cNvSpPr txBox="1">
            <a:spLocks noChangeArrowheads="1"/>
          </p:cNvSpPr>
          <p:nvPr/>
        </p:nvSpPr>
        <p:spPr bwMode="auto">
          <a:xfrm>
            <a:off x="1298575" y="5403850"/>
            <a:ext cx="758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41338" name="Text Box 26"/>
          <p:cNvSpPr txBox="1">
            <a:spLocks noChangeArrowheads="1"/>
          </p:cNvSpPr>
          <p:nvPr/>
        </p:nvSpPr>
        <p:spPr bwMode="auto">
          <a:xfrm>
            <a:off x="1293813" y="57086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41339" name="Line 27"/>
          <p:cNvSpPr>
            <a:spLocks noChangeShapeType="1"/>
          </p:cNvSpPr>
          <p:nvPr/>
        </p:nvSpPr>
        <p:spPr bwMode="auto">
          <a:xfrm>
            <a:off x="2035175" y="1082675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1340" name="Text Box 28"/>
          <p:cNvSpPr txBox="1">
            <a:spLocks noChangeArrowheads="1"/>
          </p:cNvSpPr>
          <p:nvPr/>
        </p:nvSpPr>
        <p:spPr bwMode="auto">
          <a:xfrm>
            <a:off x="2105025" y="114935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Neuter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41341" name="Text Box 29"/>
          <p:cNvSpPr txBox="1">
            <a:spLocks noChangeArrowheads="1"/>
          </p:cNvSpPr>
          <p:nvPr/>
        </p:nvSpPr>
        <p:spPr bwMode="auto">
          <a:xfrm>
            <a:off x="2062163" y="137795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ἔ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ργον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41342" name="Text Box 30"/>
          <p:cNvSpPr txBox="1">
            <a:spLocks noChangeArrowheads="1"/>
          </p:cNvSpPr>
          <p:nvPr/>
        </p:nvSpPr>
        <p:spPr bwMode="auto">
          <a:xfrm>
            <a:off x="2089150" y="220345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41343" name="Text Box 31"/>
          <p:cNvSpPr txBox="1"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41344" name="Text Box 32"/>
          <p:cNvSpPr txBox="1">
            <a:spLocks noChangeArrowheads="1"/>
          </p:cNvSpPr>
          <p:nvPr/>
        </p:nvSpPr>
        <p:spPr bwMode="auto">
          <a:xfrm>
            <a:off x="2089150" y="250348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41345" name="Text Box 33"/>
          <p:cNvSpPr txBox="1">
            <a:spLocks noChangeArrowheads="1"/>
          </p:cNvSpPr>
          <p:nvPr/>
        </p:nvSpPr>
        <p:spPr bwMode="auto">
          <a:xfrm>
            <a:off x="2089150" y="2827338"/>
            <a:ext cx="7620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41346" name="Text Box 34"/>
          <p:cNvSpPr txBox="1">
            <a:spLocks noChangeArrowheads="1"/>
          </p:cNvSpPr>
          <p:nvPr/>
        </p:nvSpPr>
        <p:spPr bwMode="auto">
          <a:xfrm>
            <a:off x="2089150" y="3146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41347" name="Text Box 35"/>
          <p:cNvSpPr txBox="1">
            <a:spLocks noChangeArrowheads="1"/>
          </p:cNvSpPr>
          <p:nvPr/>
        </p:nvSpPr>
        <p:spPr bwMode="auto">
          <a:xfrm>
            <a:off x="2089150" y="3432175"/>
            <a:ext cx="91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41348" name="Text Box 36"/>
          <p:cNvSpPr txBox="1">
            <a:spLocks noChangeArrowheads="1"/>
          </p:cNvSpPr>
          <p:nvPr/>
        </p:nvSpPr>
        <p:spPr bwMode="auto">
          <a:xfrm>
            <a:off x="2070100" y="44942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41349" name="Text Box 37"/>
          <p:cNvSpPr txBox="1">
            <a:spLocks noChangeArrowheads="1"/>
          </p:cNvSpPr>
          <p:nvPr/>
        </p:nvSpPr>
        <p:spPr bwMode="auto">
          <a:xfrm>
            <a:off x="2079625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41350" name="Text Box 38"/>
          <p:cNvSpPr txBox="1">
            <a:spLocks noChangeArrowheads="1"/>
          </p:cNvSpPr>
          <p:nvPr/>
        </p:nvSpPr>
        <p:spPr bwMode="auto">
          <a:xfrm>
            <a:off x="207962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41351" name="Text Box 39"/>
          <p:cNvSpPr txBox="1">
            <a:spLocks noChangeArrowheads="1"/>
          </p:cNvSpPr>
          <p:nvPr/>
        </p:nvSpPr>
        <p:spPr bwMode="auto">
          <a:xfrm>
            <a:off x="2074863" y="5413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41352" name="Text Box 40"/>
          <p:cNvSpPr txBox="1">
            <a:spLocks noChangeArrowheads="1"/>
          </p:cNvSpPr>
          <p:nvPr/>
        </p:nvSpPr>
        <p:spPr bwMode="auto">
          <a:xfrm>
            <a:off x="2074863" y="5718175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41353" name="Line 41"/>
          <p:cNvSpPr>
            <a:spLocks noChangeShapeType="1"/>
          </p:cNvSpPr>
          <p:nvPr/>
        </p:nvSpPr>
        <p:spPr bwMode="auto">
          <a:xfrm>
            <a:off x="1857375" y="265271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1354" name="Line 42"/>
          <p:cNvSpPr>
            <a:spLocks noChangeShapeType="1"/>
          </p:cNvSpPr>
          <p:nvPr/>
        </p:nvSpPr>
        <p:spPr bwMode="auto">
          <a:xfrm>
            <a:off x="1866900" y="298926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1355" name="Line 43"/>
          <p:cNvSpPr>
            <a:spLocks noChangeShapeType="1"/>
          </p:cNvSpPr>
          <p:nvPr/>
        </p:nvSpPr>
        <p:spPr bwMode="auto">
          <a:xfrm>
            <a:off x="1866900" y="33020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1356" name="Line 44"/>
          <p:cNvSpPr>
            <a:spLocks noChangeShapeType="1"/>
          </p:cNvSpPr>
          <p:nvPr/>
        </p:nvSpPr>
        <p:spPr bwMode="auto">
          <a:xfrm>
            <a:off x="1847850" y="4960938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1357" name="Line 45"/>
          <p:cNvSpPr>
            <a:spLocks noChangeShapeType="1"/>
          </p:cNvSpPr>
          <p:nvPr/>
        </p:nvSpPr>
        <p:spPr bwMode="auto">
          <a:xfrm>
            <a:off x="1847850" y="52705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1358" name="Line 46"/>
          <p:cNvSpPr>
            <a:spLocks noChangeShapeType="1"/>
          </p:cNvSpPr>
          <p:nvPr/>
        </p:nvSpPr>
        <p:spPr bwMode="auto">
          <a:xfrm flipH="1">
            <a:off x="2543175" y="2362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1360" name="Line 48"/>
          <p:cNvSpPr>
            <a:spLocks noChangeShapeType="1"/>
          </p:cNvSpPr>
          <p:nvPr/>
        </p:nvSpPr>
        <p:spPr bwMode="auto">
          <a:xfrm flipH="1">
            <a:off x="2543175" y="3581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1361" name="Line 49"/>
          <p:cNvSpPr>
            <a:spLocks noChangeShapeType="1"/>
          </p:cNvSpPr>
          <p:nvPr/>
        </p:nvSpPr>
        <p:spPr bwMode="auto">
          <a:xfrm>
            <a:off x="2776538" y="2362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1362" name="Line 50"/>
          <p:cNvSpPr>
            <a:spLocks noChangeShapeType="1"/>
          </p:cNvSpPr>
          <p:nvPr/>
        </p:nvSpPr>
        <p:spPr bwMode="auto">
          <a:xfrm flipH="1">
            <a:off x="2452688" y="4648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1363" name="Line 51"/>
          <p:cNvSpPr>
            <a:spLocks noChangeShapeType="1"/>
          </p:cNvSpPr>
          <p:nvPr/>
        </p:nvSpPr>
        <p:spPr bwMode="auto">
          <a:xfrm flipH="1">
            <a:off x="2443163" y="5564188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1364" name="Line 52"/>
          <p:cNvSpPr>
            <a:spLocks noChangeShapeType="1"/>
          </p:cNvSpPr>
          <p:nvPr/>
        </p:nvSpPr>
        <p:spPr bwMode="auto">
          <a:xfrm flipH="1">
            <a:off x="2452688" y="5867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1365" name="Line 53"/>
          <p:cNvSpPr>
            <a:spLocks noChangeShapeType="1"/>
          </p:cNvSpPr>
          <p:nvPr/>
        </p:nvSpPr>
        <p:spPr bwMode="auto">
          <a:xfrm>
            <a:off x="268605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1366" name="Line 54"/>
          <p:cNvSpPr>
            <a:spLocks noChangeShapeType="1"/>
          </p:cNvSpPr>
          <p:nvPr/>
        </p:nvSpPr>
        <p:spPr bwMode="auto">
          <a:xfrm>
            <a:off x="2843213" y="493713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1367" name="Text Box 55"/>
          <p:cNvSpPr txBox="1">
            <a:spLocks noChangeArrowheads="1"/>
          </p:cNvSpPr>
          <p:nvPr/>
        </p:nvSpPr>
        <p:spPr bwMode="auto">
          <a:xfrm>
            <a:off x="3886200" y="546100"/>
            <a:ext cx="1371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1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st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α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</a:p>
        </p:txBody>
      </p:sp>
      <p:sp>
        <p:nvSpPr>
          <p:cNvPr id="141368" name="Text Box 56"/>
          <p:cNvSpPr txBox="1">
            <a:spLocks noChangeArrowheads="1"/>
          </p:cNvSpPr>
          <p:nvPr/>
        </p:nvSpPr>
        <p:spPr bwMode="auto">
          <a:xfrm>
            <a:off x="2833688" y="1147763"/>
            <a:ext cx="7604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41369" name="Text Box 57"/>
          <p:cNvSpPr txBox="1">
            <a:spLocks noChangeArrowheads="1"/>
          </p:cNvSpPr>
          <p:nvPr/>
        </p:nvSpPr>
        <p:spPr bwMode="auto">
          <a:xfrm>
            <a:off x="2847975" y="13763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γά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η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 sz="1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141370" name="Text Box 58"/>
          <p:cNvSpPr txBox="1">
            <a:spLocks noChangeArrowheads="1"/>
          </p:cNvSpPr>
          <p:nvPr/>
        </p:nvSpPr>
        <p:spPr bwMode="auto">
          <a:xfrm>
            <a:off x="2935288" y="2189163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41371" name="Text Box 59"/>
          <p:cNvSpPr txBox="1">
            <a:spLocks noChangeArrowheads="1"/>
          </p:cNvSpPr>
          <p:nvPr/>
        </p:nvSpPr>
        <p:spPr bwMode="auto">
          <a:xfrm>
            <a:off x="2927350" y="2501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41372" name="Text Box 60"/>
          <p:cNvSpPr txBox="1">
            <a:spLocks noChangeArrowheads="1"/>
          </p:cNvSpPr>
          <p:nvPr/>
        </p:nvSpPr>
        <p:spPr bwMode="auto">
          <a:xfrm>
            <a:off x="2927350" y="2824163"/>
            <a:ext cx="838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s-ES" sz="1400">
              <a:solidFill>
                <a:srgbClr val="FFFFFF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41373" name="Text Box 61"/>
          <p:cNvSpPr txBox="1">
            <a:spLocks noChangeArrowheads="1"/>
          </p:cNvSpPr>
          <p:nvPr/>
        </p:nvSpPr>
        <p:spPr bwMode="auto">
          <a:xfrm>
            <a:off x="2927350" y="314960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41374" name="Text Box 62"/>
          <p:cNvSpPr txBox="1">
            <a:spLocks noChangeArrowheads="1"/>
          </p:cNvSpPr>
          <p:nvPr/>
        </p:nvSpPr>
        <p:spPr bwMode="auto">
          <a:xfrm>
            <a:off x="2927350" y="3429000"/>
            <a:ext cx="6858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41375" name="Line 63"/>
          <p:cNvSpPr>
            <a:spLocks noChangeShapeType="1"/>
          </p:cNvSpPr>
          <p:nvPr/>
        </p:nvSpPr>
        <p:spPr bwMode="auto">
          <a:xfrm flipH="1">
            <a:off x="2533650" y="3303588"/>
            <a:ext cx="24606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41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7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600" b="1">
                <a:solidFill>
                  <a:schemeClr val="bg1"/>
                </a:solidFill>
                <a:latin typeface="Palatino Linotype" charset="0"/>
              </a:rPr>
              <a:t>GREEK NOUN DECLENSIONS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43364" name="Line 4"/>
          <p:cNvSpPr>
            <a:spLocks noChangeShapeType="1"/>
          </p:cNvSpPr>
          <p:nvPr/>
        </p:nvSpPr>
        <p:spPr bwMode="auto">
          <a:xfrm>
            <a:off x="28575" y="485775"/>
            <a:ext cx="90217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1219200" y="566738"/>
            <a:ext cx="1676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nd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1109663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1225550" y="11525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     Examples:</a:t>
            </a:r>
            <a:r>
              <a:rPr lang="en-US" sz="1000">
                <a:solidFill>
                  <a:schemeClr val="bg1"/>
                </a:solidFill>
              </a:rPr>
              <a:t>	   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λόγος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43369" name="Line 9"/>
          <p:cNvSpPr>
            <a:spLocks noChangeShapeType="1"/>
          </p:cNvSpPr>
          <p:nvPr/>
        </p:nvSpPr>
        <p:spPr bwMode="auto">
          <a:xfrm>
            <a:off x="1219200" y="485775"/>
            <a:ext cx="0" cy="630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3370" name="Line 10"/>
          <p:cNvSpPr>
            <a:spLocks noChangeShapeType="1"/>
          </p:cNvSpPr>
          <p:nvPr/>
        </p:nvSpPr>
        <p:spPr bwMode="auto">
          <a:xfrm>
            <a:off x="1219200" y="1066800"/>
            <a:ext cx="784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3371" name="Line 11"/>
          <p:cNvSpPr>
            <a:spLocks noChangeShapeType="1"/>
          </p:cNvSpPr>
          <p:nvPr/>
        </p:nvSpPr>
        <p:spPr bwMode="auto">
          <a:xfrm>
            <a:off x="1219200" y="1600200"/>
            <a:ext cx="78565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3372" name="Line 12"/>
          <p:cNvSpPr>
            <a:spLocks noChangeShapeType="1"/>
          </p:cNvSpPr>
          <p:nvPr/>
        </p:nvSpPr>
        <p:spPr bwMode="auto">
          <a:xfrm>
            <a:off x="1204913" y="1343025"/>
            <a:ext cx="787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3373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43374" name="Text Box 14"/>
          <p:cNvSpPr txBox="1">
            <a:spLocks noChangeArrowheads="1"/>
          </p:cNvSpPr>
          <p:nvPr/>
        </p:nvSpPr>
        <p:spPr bwMode="auto">
          <a:xfrm>
            <a:off x="-76200" y="1828800"/>
            <a:ext cx="12954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3375" name="Line 15"/>
          <p:cNvSpPr>
            <a:spLocks noChangeShapeType="1"/>
          </p:cNvSpPr>
          <p:nvPr/>
        </p:nvSpPr>
        <p:spPr bwMode="auto">
          <a:xfrm>
            <a:off x="228600" y="3886200"/>
            <a:ext cx="86868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3376" name="Text Box 16"/>
          <p:cNvSpPr txBox="1">
            <a:spLocks noChangeArrowheads="1"/>
          </p:cNvSpPr>
          <p:nvPr/>
        </p:nvSpPr>
        <p:spPr bwMode="auto">
          <a:xfrm>
            <a:off x="1355725" y="21336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43377" name="Text Box 17"/>
          <p:cNvSpPr txBox="1">
            <a:spLocks noChangeArrowheads="1"/>
          </p:cNvSpPr>
          <p:nvPr/>
        </p:nvSpPr>
        <p:spPr bwMode="auto">
          <a:xfrm>
            <a:off x="1319213" y="21986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ος</a:t>
            </a:r>
            <a:endParaRPr lang="en-US" sz="1400" b="1" i="1">
              <a:latin typeface="Lucida Grande" charset="0"/>
            </a:endParaRPr>
          </a:p>
        </p:txBody>
      </p:sp>
      <p:sp>
        <p:nvSpPr>
          <p:cNvPr id="143378" name="Text Box 18"/>
          <p:cNvSpPr txBox="1">
            <a:spLocks noChangeArrowheads="1"/>
          </p:cNvSpPr>
          <p:nvPr/>
        </p:nvSpPr>
        <p:spPr bwMode="auto">
          <a:xfrm>
            <a:off x="1298575" y="25082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ου</a:t>
            </a:r>
          </a:p>
        </p:txBody>
      </p:sp>
      <p:sp>
        <p:nvSpPr>
          <p:cNvPr id="143379" name="Text Box 19"/>
          <p:cNvSpPr txBox="1">
            <a:spLocks noChangeArrowheads="1"/>
          </p:cNvSpPr>
          <p:nvPr/>
        </p:nvSpPr>
        <p:spPr bwMode="auto">
          <a:xfrm>
            <a:off x="1298575" y="28273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43380" name="Text Box 20"/>
          <p:cNvSpPr txBox="1">
            <a:spLocks noChangeArrowheads="1"/>
          </p:cNvSpPr>
          <p:nvPr/>
        </p:nvSpPr>
        <p:spPr bwMode="auto">
          <a:xfrm>
            <a:off x="1298575" y="3136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43381" name="Text Box 21"/>
          <p:cNvSpPr txBox="1">
            <a:spLocks noChangeArrowheads="1"/>
          </p:cNvSpPr>
          <p:nvPr/>
        </p:nvSpPr>
        <p:spPr bwMode="auto">
          <a:xfrm>
            <a:off x="1298575" y="343693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</a:t>
            </a: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43382" name="Text Box 22"/>
          <p:cNvSpPr txBox="1">
            <a:spLocks noChangeArrowheads="1"/>
          </p:cNvSpPr>
          <p:nvPr/>
        </p:nvSpPr>
        <p:spPr bwMode="auto">
          <a:xfrm>
            <a:off x="1298575" y="4503738"/>
            <a:ext cx="6096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</a:p>
          <a:p>
            <a:pPr>
              <a:spcBef>
                <a:spcPct val="50000"/>
              </a:spcBef>
            </a:pP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43383" name="Text Box 23"/>
          <p:cNvSpPr txBox="1">
            <a:spLocks noChangeArrowheads="1"/>
          </p:cNvSpPr>
          <p:nvPr/>
        </p:nvSpPr>
        <p:spPr bwMode="auto">
          <a:xfrm>
            <a:off x="1303338" y="4808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43384" name="Text Box 24"/>
          <p:cNvSpPr txBox="1">
            <a:spLocks noChangeArrowheads="1"/>
          </p:cNvSpPr>
          <p:nvPr/>
        </p:nvSpPr>
        <p:spPr bwMode="auto">
          <a:xfrm>
            <a:off x="129857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43385" name="Text Box 25"/>
          <p:cNvSpPr txBox="1">
            <a:spLocks noChangeArrowheads="1"/>
          </p:cNvSpPr>
          <p:nvPr/>
        </p:nvSpPr>
        <p:spPr bwMode="auto">
          <a:xfrm>
            <a:off x="1298575" y="5403850"/>
            <a:ext cx="758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43386" name="Text Box 26"/>
          <p:cNvSpPr txBox="1">
            <a:spLocks noChangeArrowheads="1"/>
          </p:cNvSpPr>
          <p:nvPr/>
        </p:nvSpPr>
        <p:spPr bwMode="auto">
          <a:xfrm>
            <a:off x="1293813" y="57086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43387" name="Line 27"/>
          <p:cNvSpPr>
            <a:spLocks noChangeShapeType="1"/>
          </p:cNvSpPr>
          <p:nvPr/>
        </p:nvSpPr>
        <p:spPr bwMode="auto">
          <a:xfrm>
            <a:off x="2035175" y="1082675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3388" name="Text Box 28"/>
          <p:cNvSpPr txBox="1">
            <a:spLocks noChangeArrowheads="1"/>
          </p:cNvSpPr>
          <p:nvPr/>
        </p:nvSpPr>
        <p:spPr bwMode="auto">
          <a:xfrm>
            <a:off x="2105025" y="114935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Neuter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43389" name="Text Box 29"/>
          <p:cNvSpPr txBox="1">
            <a:spLocks noChangeArrowheads="1"/>
          </p:cNvSpPr>
          <p:nvPr/>
        </p:nvSpPr>
        <p:spPr bwMode="auto">
          <a:xfrm>
            <a:off x="2062163" y="1377950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ἔ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ργον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43390" name="Text Box 30"/>
          <p:cNvSpPr txBox="1">
            <a:spLocks noChangeArrowheads="1"/>
          </p:cNvSpPr>
          <p:nvPr/>
        </p:nvSpPr>
        <p:spPr bwMode="auto">
          <a:xfrm>
            <a:off x="2089150" y="220345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43391" name="Text Box 31"/>
          <p:cNvSpPr txBox="1"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43392" name="Text Box 32"/>
          <p:cNvSpPr txBox="1">
            <a:spLocks noChangeArrowheads="1"/>
          </p:cNvSpPr>
          <p:nvPr/>
        </p:nvSpPr>
        <p:spPr bwMode="auto">
          <a:xfrm>
            <a:off x="2089150" y="250348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43393" name="Text Box 33"/>
          <p:cNvSpPr txBox="1">
            <a:spLocks noChangeArrowheads="1"/>
          </p:cNvSpPr>
          <p:nvPr/>
        </p:nvSpPr>
        <p:spPr bwMode="auto">
          <a:xfrm>
            <a:off x="2089150" y="2827338"/>
            <a:ext cx="7620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43394" name="Text Box 34"/>
          <p:cNvSpPr txBox="1">
            <a:spLocks noChangeArrowheads="1"/>
          </p:cNvSpPr>
          <p:nvPr/>
        </p:nvSpPr>
        <p:spPr bwMode="auto">
          <a:xfrm>
            <a:off x="2089150" y="3146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43395" name="Text Box 35"/>
          <p:cNvSpPr txBox="1">
            <a:spLocks noChangeArrowheads="1"/>
          </p:cNvSpPr>
          <p:nvPr/>
        </p:nvSpPr>
        <p:spPr bwMode="auto">
          <a:xfrm>
            <a:off x="2089150" y="3432175"/>
            <a:ext cx="91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43396" name="Text Box 36"/>
          <p:cNvSpPr txBox="1">
            <a:spLocks noChangeArrowheads="1"/>
          </p:cNvSpPr>
          <p:nvPr/>
        </p:nvSpPr>
        <p:spPr bwMode="auto">
          <a:xfrm>
            <a:off x="2070100" y="44942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43397" name="Text Box 37"/>
          <p:cNvSpPr txBox="1">
            <a:spLocks noChangeArrowheads="1"/>
          </p:cNvSpPr>
          <p:nvPr/>
        </p:nvSpPr>
        <p:spPr bwMode="auto">
          <a:xfrm>
            <a:off x="2079625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43398" name="Text Box 38"/>
          <p:cNvSpPr txBox="1">
            <a:spLocks noChangeArrowheads="1"/>
          </p:cNvSpPr>
          <p:nvPr/>
        </p:nvSpPr>
        <p:spPr bwMode="auto">
          <a:xfrm>
            <a:off x="207962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43399" name="Text Box 39"/>
          <p:cNvSpPr txBox="1">
            <a:spLocks noChangeArrowheads="1"/>
          </p:cNvSpPr>
          <p:nvPr/>
        </p:nvSpPr>
        <p:spPr bwMode="auto">
          <a:xfrm>
            <a:off x="2074863" y="5413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43400" name="Text Box 40"/>
          <p:cNvSpPr txBox="1">
            <a:spLocks noChangeArrowheads="1"/>
          </p:cNvSpPr>
          <p:nvPr/>
        </p:nvSpPr>
        <p:spPr bwMode="auto">
          <a:xfrm>
            <a:off x="2074863" y="5718175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43401" name="Line 41"/>
          <p:cNvSpPr>
            <a:spLocks noChangeShapeType="1"/>
          </p:cNvSpPr>
          <p:nvPr/>
        </p:nvSpPr>
        <p:spPr bwMode="auto">
          <a:xfrm>
            <a:off x="1857375" y="265271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3402" name="Line 42"/>
          <p:cNvSpPr>
            <a:spLocks noChangeShapeType="1"/>
          </p:cNvSpPr>
          <p:nvPr/>
        </p:nvSpPr>
        <p:spPr bwMode="auto">
          <a:xfrm>
            <a:off x="1866900" y="298926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3403" name="Line 43"/>
          <p:cNvSpPr>
            <a:spLocks noChangeShapeType="1"/>
          </p:cNvSpPr>
          <p:nvPr/>
        </p:nvSpPr>
        <p:spPr bwMode="auto">
          <a:xfrm>
            <a:off x="1866900" y="33020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3404" name="Line 44"/>
          <p:cNvSpPr>
            <a:spLocks noChangeShapeType="1"/>
          </p:cNvSpPr>
          <p:nvPr/>
        </p:nvSpPr>
        <p:spPr bwMode="auto">
          <a:xfrm>
            <a:off x="1847850" y="4960938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3405" name="Line 45"/>
          <p:cNvSpPr>
            <a:spLocks noChangeShapeType="1"/>
          </p:cNvSpPr>
          <p:nvPr/>
        </p:nvSpPr>
        <p:spPr bwMode="auto">
          <a:xfrm>
            <a:off x="1847850" y="52705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3406" name="Line 46"/>
          <p:cNvSpPr>
            <a:spLocks noChangeShapeType="1"/>
          </p:cNvSpPr>
          <p:nvPr/>
        </p:nvSpPr>
        <p:spPr bwMode="auto">
          <a:xfrm flipH="1">
            <a:off x="2543175" y="2362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3408" name="Line 48"/>
          <p:cNvSpPr>
            <a:spLocks noChangeShapeType="1"/>
          </p:cNvSpPr>
          <p:nvPr/>
        </p:nvSpPr>
        <p:spPr bwMode="auto">
          <a:xfrm flipH="1">
            <a:off x="2543175" y="3581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3409" name="Line 49"/>
          <p:cNvSpPr>
            <a:spLocks noChangeShapeType="1"/>
          </p:cNvSpPr>
          <p:nvPr/>
        </p:nvSpPr>
        <p:spPr bwMode="auto">
          <a:xfrm>
            <a:off x="2776538" y="2362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3410" name="Line 50"/>
          <p:cNvSpPr>
            <a:spLocks noChangeShapeType="1"/>
          </p:cNvSpPr>
          <p:nvPr/>
        </p:nvSpPr>
        <p:spPr bwMode="auto">
          <a:xfrm flipH="1">
            <a:off x="2452688" y="4648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3411" name="Line 51"/>
          <p:cNvSpPr>
            <a:spLocks noChangeShapeType="1"/>
          </p:cNvSpPr>
          <p:nvPr/>
        </p:nvSpPr>
        <p:spPr bwMode="auto">
          <a:xfrm flipH="1">
            <a:off x="2443163" y="5564188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3412" name="Line 52"/>
          <p:cNvSpPr>
            <a:spLocks noChangeShapeType="1"/>
          </p:cNvSpPr>
          <p:nvPr/>
        </p:nvSpPr>
        <p:spPr bwMode="auto">
          <a:xfrm flipH="1">
            <a:off x="2452688" y="5867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3413" name="Line 53"/>
          <p:cNvSpPr>
            <a:spLocks noChangeShapeType="1"/>
          </p:cNvSpPr>
          <p:nvPr/>
        </p:nvSpPr>
        <p:spPr bwMode="auto">
          <a:xfrm>
            <a:off x="268605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3414" name="Line 54"/>
          <p:cNvSpPr>
            <a:spLocks noChangeShapeType="1"/>
          </p:cNvSpPr>
          <p:nvPr/>
        </p:nvSpPr>
        <p:spPr bwMode="auto">
          <a:xfrm>
            <a:off x="2843213" y="493713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3415" name="Text Box 55"/>
          <p:cNvSpPr txBox="1">
            <a:spLocks noChangeArrowheads="1"/>
          </p:cNvSpPr>
          <p:nvPr/>
        </p:nvSpPr>
        <p:spPr bwMode="auto">
          <a:xfrm>
            <a:off x="3886200" y="546100"/>
            <a:ext cx="1371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1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st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α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</a:p>
        </p:txBody>
      </p:sp>
      <p:sp>
        <p:nvSpPr>
          <p:cNvPr id="143416" name="Text Box 56"/>
          <p:cNvSpPr txBox="1">
            <a:spLocks noChangeArrowheads="1"/>
          </p:cNvSpPr>
          <p:nvPr/>
        </p:nvSpPr>
        <p:spPr bwMode="auto">
          <a:xfrm>
            <a:off x="2833688" y="1147763"/>
            <a:ext cx="7604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43417" name="Text Box 57"/>
          <p:cNvSpPr txBox="1">
            <a:spLocks noChangeArrowheads="1"/>
          </p:cNvSpPr>
          <p:nvPr/>
        </p:nvSpPr>
        <p:spPr bwMode="auto">
          <a:xfrm>
            <a:off x="2847975" y="13763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γά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η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 sz="1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143418" name="Text Box 58"/>
          <p:cNvSpPr txBox="1">
            <a:spLocks noChangeArrowheads="1"/>
          </p:cNvSpPr>
          <p:nvPr/>
        </p:nvSpPr>
        <p:spPr bwMode="auto">
          <a:xfrm>
            <a:off x="2935288" y="2189163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43419" name="Text Box 59"/>
          <p:cNvSpPr txBox="1">
            <a:spLocks noChangeArrowheads="1"/>
          </p:cNvSpPr>
          <p:nvPr/>
        </p:nvSpPr>
        <p:spPr bwMode="auto">
          <a:xfrm>
            <a:off x="2927350" y="2501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43420" name="Text Box 60"/>
          <p:cNvSpPr txBox="1">
            <a:spLocks noChangeArrowheads="1"/>
          </p:cNvSpPr>
          <p:nvPr/>
        </p:nvSpPr>
        <p:spPr bwMode="auto">
          <a:xfrm>
            <a:off x="2927350" y="2824163"/>
            <a:ext cx="838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s-ES" sz="1400">
              <a:solidFill>
                <a:srgbClr val="FFFFFF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43421" name="Text Box 61"/>
          <p:cNvSpPr txBox="1">
            <a:spLocks noChangeArrowheads="1"/>
          </p:cNvSpPr>
          <p:nvPr/>
        </p:nvSpPr>
        <p:spPr bwMode="auto">
          <a:xfrm>
            <a:off x="2927350" y="314960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43422" name="Text Box 62"/>
          <p:cNvSpPr txBox="1">
            <a:spLocks noChangeArrowheads="1"/>
          </p:cNvSpPr>
          <p:nvPr/>
        </p:nvSpPr>
        <p:spPr bwMode="auto">
          <a:xfrm>
            <a:off x="2927350" y="3429000"/>
            <a:ext cx="6858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43423" name="Line 63"/>
          <p:cNvSpPr>
            <a:spLocks noChangeShapeType="1"/>
          </p:cNvSpPr>
          <p:nvPr/>
        </p:nvSpPr>
        <p:spPr bwMode="auto">
          <a:xfrm flipH="1">
            <a:off x="2533650" y="3303588"/>
            <a:ext cx="24606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43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600" b="1">
                <a:solidFill>
                  <a:schemeClr val="bg1"/>
                </a:solidFill>
                <a:latin typeface="Palatino Linotype" charset="0"/>
              </a:rPr>
              <a:t>GREEK NOUN DECLENSIONS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45412" name="Line 4"/>
          <p:cNvSpPr>
            <a:spLocks noChangeShapeType="1"/>
          </p:cNvSpPr>
          <p:nvPr/>
        </p:nvSpPr>
        <p:spPr bwMode="auto">
          <a:xfrm>
            <a:off x="28575" y="485775"/>
            <a:ext cx="90217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1219200" y="566738"/>
            <a:ext cx="1676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nd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1109663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45415" name="Text Box 7"/>
          <p:cNvSpPr txBox="1">
            <a:spLocks noChangeArrowheads="1"/>
          </p:cNvSpPr>
          <p:nvPr/>
        </p:nvSpPr>
        <p:spPr bwMode="auto">
          <a:xfrm>
            <a:off x="1225550" y="11525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45416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     Examples:</a:t>
            </a:r>
            <a:r>
              <a:rPr lang="en-US" sz="1000">
                <a:solidFill>
                  <a:schemeClr val="bg1"/>
                </a:solidFill>
              </a:rPr>
              <a:t>	   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λόγος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45417" name="Line 9"/>
          <p:cNvSpPr>
            <a:spLocks noChangeShapeType="1"/>
          </p:cNvSpPr>
          <p:nvPr/>
        </p:nvSpPr>
        <p:spPr bwMode="auto">
          <a:xfrm>
            <a:off x="1219200" y="485775"/>
            <a:ext cx="0" cy="630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5418" name="Line 10"/>
          <p:cNvSpPr>
            <a:spLocks noChangeShapeType="1"/>
          </p:cNvSpPr>
          <p:nvPr/>
        </p:nvSpPr>
        <p:spPr bwMode="auto">
          <a:xfrm>
            <a:off x="1219200" y="1066800"/>
            <a:ext cx="784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5419" name="Line 11"/>
          <p:cNvSpPr>
            <a:spLocks noChangeShapeType="1"/>
          </p:cNvSpPr>
          <p:nvPr/>
        </p:nvSpPr>
        <p:spPr bwMode="auto">
          <a:xfrm>
            <a:off x="1219200" y="1600200"/>
            <a:ext cx="78565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5420" name="Line 12"/>
          <p:cNvSpPr>
            <a:spLocks noChangeShapeType="1"/>
          </p:cNvSpPr>
          <p:nvPr/>
        </p:nvSpPr>
        <p:spPr bwMode="auto">
          <a:xfrm>
            <a:off x="1204913" y="1343025"/>
            <a:ext cx="787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5421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45422" name="Text Box 14"/>
          <p:cNvSpPr txBox="1">
            <a:spLocks noChangeArrowheads="1"/>
          </p:cNvSpPr>
          <p:nvPr/>
        </p:nvSpPr>
        <p:spPr bwMode="auto">
          <a:xfrm>
            <a:off x="-76200" y="1828800"/>
            <a:ext cx="12954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5423" name="Line 15"/>
          <p:cNvSpPr>
            <a:spLocks noChangeShapeType="1"/>
          </p:cNvSpPr>
          <p:nvPr/>
        </p:nvSpPr>
        <p:spPr bwMode="auto">
          <a:xfrm>
            <a:off x="228600" y="3886200"/>
            <a:ext cx="86868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5424" name="Text Box 16"/>
          <p:cNvSpPr txBox="1">
            <a:spLocks noChangeArrowheads="1"/>
          </p:cNvSpPr>
          <p:nvPr/>
        </p:nvSpPr>
        <p:spPr bwMode="auto">
          <a:xfrm>
            <a:off x="1355725" y="21336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45425" name="Text Box 17"/>
          <p:cNvSpPr txBox="1">
            <a:spLocks noChangeArrowheads="1"/>
          </p:cNvSpPr>
          <p:nvPr/>
        </p:nvSpPr>
        <p:spPr bwMode="auto">
          <a:xfrm>
            <a:off x="1319213" y="21986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ος</a:t>
            </a:r>
            <a:endParaRPr lang="en-US" sz="1400" b="1" i="1">
              <a:latin typeface="Lucida Grande" charset="0"/>
            </a:endParaRPr>
          </a:p>
        </p:txBody>
      </p:sp>
      <p:sp>
        <p:nvSpPr>
          <p:cNvPr id="145426" name="Text Box 18"/>
          <p:cNvSpPr txBox="1">
            <a:spLocks noChangeArrowheads="1"/>
          </p:cNvSpPr>
          <p:nvPr/>
        </p:nvSpPr>
        <p:spPr bwMode="auto">
          <a:xfrm>
            <a:off x="1298575" y="25082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ου</a:t>
            </a:r>
          </a:p>
        </p:txBody>
      </p:sp>
      <p:sp>
        <p:nvSpPr>
          <p:cNvPr id="145427" name="Text Box 19"/>
          <p:cNvSpPr txBox="1">
            <a:spLocks noChangeArrowheads="1"/>
          </p:cNvSpPr>
          <p:nvPr/>
        </p:nvSpPr>
        <p:spPr bwMode="auto">
          <a:xfrm>
            <a:off x="1298575" y="28273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45428" name="Text Box 20"/>
          <p:cNvSpPr txBox="1">
            <a:spLocks noChangeArrowheads="1"/>
          </p:cNvSpPr>
          <p:nvPr/>
        </p:nvSpPr>
        <p:spPr bwMode="auto">
          <a:xfrm>
            <a:off x="1298575" y="3136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45429" name="Text Box 21"/>
          <p:cNvSpPr txBox="1">
            <a:spLocks noChangeArrowheads="1"/>
          </p:cNvSpPr>
          <p:nvPr/>
        </p:nvSpPr>
        <p:spPr bwMode="auto">
          <a:xfrm>
            <a:off x="1298575" y="343693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</a:t>
            </a: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45430" name="Text Box 22"/>
          <p:cNvSpPr txBox="1">
            <a:spLocks noChangeArrowheads="1"/>
          </p:cNvSpPr>
          <p:nvPr/>
        </p:nvSpPr>
        <p:spPr bwMode="auto">
          <a:xfrm>
            <a:off x="1298575" y="4503738"/>
            <a:ext cx="6096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</a:p>
          <a:p>
            <a:pPr>
              <a:spcBef>
                <a:spcPct val="50000"/>
              </a:spcBef>
            </a:pP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45431" name="Text Box 23"/>
          <p:cNvSpPr txBox="1">
            <a:spLocks noChangeArrowheads="1"/>
          </p:cNvSpPr>
          <p:nvPr/>
        </p:nvSpPr>
        <p:spPr bwMode="auto">
          <a:xfrm>
            <a:off x="1303338" y="4808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45432" name="Text Box 24"/>
          <p:cNvSpPr txBox="1">
            <a:spLocks noChangeArrowheads="1"/>
          </p:cNvSpPr>
          <p:nvPr/>
        </p:nvSpPr>
        <p:spPr bwMode="auto">
          <a:xfrm>
            <a:off x="129857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45433" name="Text Box 25"/>
          <p:cNvSpPr txBox="1">
            <a:spLocks noChangeArrowheads="1"/>
          </p:cNvSpPr>
          <p:nvPr/>
        </p:nvSpPr>
        <p:spPr bwMode="auto">
          <a:xfrm>
            <a:off x="1298575" y="5403850"/>
            <a:ext cx="758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45434" name="Text Box 26"/>
          <p:cNvSpPr txBox="1">
            <a:spLocks noChangeArrowheads="1"/>
          </p:cNvSpPr>
          <p:nvPr/>
        </p:nvSpPr>
        <p:spPr bwMode="auto">
          <a:xfrm>
            <a:off x="1293813" y="57086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45435" name="Line 27"/>
          <p:cNvSpPr>
            <a:spLocks noChangeShapeType="1"/>
          </p:cNvSpPr>
          <p:nvPr/>
        </p:nvSpPr>
        <p:spPr bwMode="auto">
          <a:xfrm>
            <a:off x="2035175" y="1082675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5436" name="Text Box 28"/>
          <p:cNvSpPr txBox="1">
            <a:spLocks noChangeArrowheads="1"/>
          </p:cNvSpPr>
          <p:nvPr/>
        </p:nvSpPr>
        <p:spPr bwMode="auto">
          <a:xfrm>
            <a:off x="2105025" y="114935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Neuter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45437" name="Text Box 29"/>
          <p:cNvSpPr txBox="1">
            <a:spLocks noChangeArrowheads="1"/>
          </p:cNvSpPr>
          <p:nvPr/>
        </p:nvSpPr>
        <p:spPr bwMode="auto">
          <a:xfrm>
            <a:off x="2062163" y="1377950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ἔ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ργον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45438" name="Text Box 30"/>
          <p:cNvSpPr txBox="1">
            <a:spLocks noChangeArrowheads="1"/>
          </p:cNvSpPr>
          <p:nvPr/>
        </p:nvSpPr>
        <p:spPr bwMode="auto">
          <a:xfrm>
            <a:off x="2089150" y="220345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45439" name="Text Box 31"/>
          <p:cNvSpPr txBox="1"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45440" name="Text Box 32"/>
          <p:cNvSpPr txBox="1">
            <a:spLocks noChangeArrowheads="1"/>
          </p:cNvSpPr>
          <p:nvPr/>
        </p:nvSpPr>
        <p:spPr bwMode="auto">
          <a:xfrm>
            <a:off x="2089150" y="250348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45441" name="Text Box 33"/>
          <p:cNvSpPr txBox="1">
            <a:spLocks noChangeArrowheads="1"/>
          </p:cNvSpPr>
          <p:nvPr/>
        </p:nvSpPr>
        <p:spPr bwMode="auto">
          <a:xfrm>
            <a:off x="2089150" y="2827338"/>
            <a:ext cx="7620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45442" name="Text Box 34"/>
          <p:cNvSpPr txBox="1">
            <a:spLocks noChangeArrowheads="1"/>
          </p:cNvSpPr>
          <p:nvPr/>
        </p:nvSpPr>
        <p:spPr bwMode="auto">
          <a:xfrm>
            <a:off x="2089150" y="3146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45443" name="Text Box 35"/>
          <p:cNvSpPr txBox="1">
            <a:spLocks noChangeArrowheads="1"/>
          </p:cNvSpPr>
          <p:nvPr/>
        </p:nvSpPr>
        <p:spPr bwMode="auto">
          <a:xfrm>
            <a:off x="2089150" y="3432175"/>
            <a:ext cx="91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45444" name="Text Box 36"/>
          <p:cNvSpPr txBox="1">
            <a:spLocks noChangeArrowheads="1"/>
          </p:cNvSpPr>
          <p:nvPr/>
        </p:nvSpPr>
        <p:spPr bwMode="auto">
          <a:xfrm>
            <a:off x="2070100" y="44942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45445" name="Text Box 37"/>
          <p:cNvSpPr txBox="1">
            <a:spLocks noChangeArrowheads="1"/>
          </p:cNvSpPr>
          <p:nvPr/>
        </p:nvSpPr>
        <p:spPr bwMode="auto">
          <a:xfrm>
            <a:off x="2079625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45446" name="Text Box 38"/>
          <p:cNvSpPr txBox="1">
            <a:spLocks noChangeArrowheads="1"/>
          </p:cNvSpPr>
          <p:nvPr/>
        </p:nvSpPr>
        <p:spPr bwMode="auto">
          <a:xfrm>
            <a:off x="207962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45447" name="Text Box 39"/>
          <p:cNvSpPr txBox="1">
            <a:spLocks noChangeArrowheads="1"/>
          </p:cNvSpPr>
          <p:nvPr/>
        </p:nvSpPr>
        <p:spPr bwMode="auto">
          <a:xfrm>
            <a:off x="2074863" y="5413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45448" name="Text Box 40"/>
          <p:cNvSpPr txBox="1">
            <a:spLocks noChangeArrowheads="1"/>
          </p:cNvSpPr>
          <p:nvPr/>
        </p:nvSpPr>
        <p:spPr bwMode="auto">
          <a:xfrm>
            <a:off x="2074863" y="5718175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45449" name="Line 41"/>
          <p:cNvSpPr>
            <a:spLocks noChangeShapeType="1"/>
          </p:cNvSpPr>
          <p:nvPr/>
        </p:nvSpPr>
        <p:spPr bwMode="auto">
          <a:xfrm>
            <a:off x="1857375" y="265271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5450" name="Line 42"/>
          <p:cNvSpPr>
            <a:spLocks noChangeShapeType="1"/>
          </p:cNvSpPr>
          <p:nvPr/>
        </p:nvSpPr>
        <p:spPr bwMode="auto">
          <a:xfrm>
            <a:off x="1866900" y="298926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5451" name="Line 43"/>
          <p:cNvSpPr>
            <a:spLocks noChangeShapeType="1"/>
          </p:cNvSpPr>
          <p:nvPr/>
        </p:nvSpPr>
        <p:spPr bwMode="auto">
          <a:xfrm>
            <a:off x="1866900" y="33020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5452" name="Line 44"/>
          <p:cNvSpPr>
            <a:spLocks noChangeShapeType="1"/>
          </p:cNvSpPr>
          <p:nvPr/>
        </p:nvSpPr>
        <p:spPr bwMode="auto">
          <a:xfrm>
            <a:off x="1847850" y="4960938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5453" name="Line 45"/>
          <p:cNvSpPr>
            <a:spLocks noChangeShapeType="1"/>
          </p:cNvSpPr>
          <p:nvPr/>
        </p:nvSpPr>
        <p:spPr bwMode="auto">
          <a:xfrm>
            <a:off x="1847850" y="52705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5454" name="Line 46"/>
          <p:cNvSpPr>
            <a:spLocks noChangeShapeType="1"/>
          </p:cNvSpPr>
          <p:nvPr/>
        </p:nvSpPr>
        <p:spPr bwMode="auto">
          <a:xfrm flipH="1">
            <a:off x="2543175" y="2362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5456" name="Line 48"/>
          <p:cNvSpPr>
            <a:spLocks noChangeShapeType="1"/>
          </p:cNvSpPr>
          <p:nvPr/>
        </p:nvSpPr>
        <p:spPr bwMode="auto">
          <a:xfrm flipH="1">
            <a:off x="2543175" y="3581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5457" name="Line 49"/>
          <p:cNvSpPr>
            <a:spLocks noChangeShapeType="1"/>
          </p:cNvSpPr>
          <p:nvPr/>
        </p:nvSpPr>
        <p:spPr bwMode="auto">
          <a:xfrm>
            <a:off x="2776538" y="2362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5458" name="Line 50"/>
          <p:cNvSpPr>
            <a:spLocks noChangeShapeType="1"/>
          </p:cNvSpPr>
          <p:nvPr/>
        </p:nvSpPr>
        <p:spPr bwMode="auto">
          <a:xfrm flipH="1">
            <a:off x="2452688" y="4648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5459" name="Line 51"/>
          <p:cNvSpPr>
            <a:spLocks noChangeShapeType="1"/>
          </p:cNvSpPr>
          <p:nvPr/>
        </p:nvSpPr>
        <p:spPr bwMode="auto">
          <a:xfrm flipH="1">
            <a:off x="2443163" y="5564188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5460" name="Line 52"/>
          <p:cNvSpPr>
            <a:spLocks noChangeShapeType="1"/>
          </p:cNvSpPr>
          <p:nvPr/>
        </p:nvSpPr>
        <p:spPr bwMode="auto">
          <a:xfrm flipH="1">
            <a:off x="2452688" y="5867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5461" name="Line 53"/>
          <p:cNvSpPr>
            <a:spLocks noChangeShapeType="1"/>
          </p:cNvSpPr>
          <p:nvPr/>
        </p:nvSpPr>
        <p:spPr bwMode="auto">
          <a:xfrm>
            <a:off x="268605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5462" name="Line 54"/>
          <p:cNvSpPr>
            <a:spLocks noChangeShapeType="1"/>
          </p:cNvSpPr>
          <p:nvPr/>
        </p:nvSpPr>
        <p:spPr bwMode="auto">
          <a:xfrm>
            <a:off x="2843213" y="493713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5463" name="Text Box 55"/>
          <p:cNvSpPr txBox="1">
            <a:spLocks noChangeArrowheads="1"/>
          </p:cNvSpPr>
          <p:nvPr/>
        </p:nvSpPr>
        <p:spPr bwMode="auto">
          <a:xfrm>
            <a:off x="3886200" y="546100"/>
            <a:ext cx="1371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1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st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α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</a:p>
        </p:txBody>
      </p:sp>
      <p:sp>
        <p:nvSpPr>
          <p:cNvPr id="145464" name="Text Box 56"/>
          <p:cNvSpPr txBox="1">
            <a:spLocks noChangeArrowheads="1"/>
          </p:cNvSpPr>
          <p:nvPr/>
        </p:nvSpPr>
        <p:spPr bwMode="auto">
          <a:xfrm>
            <a:off x="2833688" y="1147763"/>
            <a:ext cx="7604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45465" name="Text Box 57"/>
          <p:cNvSpPr txBox="1">
            <a:spLocks noChangeArrowheads="1"/>
          </p:cNvSpPr>
          <p:nvPr/>
        </p:nvSpPr>
        <p:spPr bwMode="auto">
          <a:xfrm>
            <a:off x="2847975" y="13763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γά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η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 sz="1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145466" name="Text Box 58"/>
          <p:cNvSpPr txBox="1">
            <a:spLocks noChangeArrowheads="1"/>
          </p:cNvSpPr>
          <p:nvPr/>
        </p:nvSpPr>
        <p:spPr bwMode="auto">
          <a:xfrm>
            <a:off x="2935288" y="2189163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45467" name="Text Box 59"/>
          <p:cNvSpPr txBox="1">
            <a:spLocks noChangeArrowheads="1"/>
          </p:cNvSpPr>
          <p:nvPr/>
        </p:nvSpPr>
        <p:spPr bwMode="auto">
          <a:xfrm>
            <a:off x="2927350" y="2501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45468" name="Text Box 60"/>
          <p:cNvSpPr txBox="1">
            <a:spLocks noChangeArrowheads="1"/>
          </p:cNvSpPr>
          <p:nvPr/>
        </p:nvSpPr>
        <p:spPr bwMode="auto">
          <a:xfrm>
            <a:off x="2927350" y="2824163"/>
            <a:ext cx="838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rgbClr val="FFFFFF"/>
                </a:solidFill>
                <a:latin typeface="Lucida Grande" charset="0"/>
                <a:cs typeface="Lucida Grande" charset="0"/>
              </a:rPr>
              <a:t>ῃ</a:t>
            </a:r>
            <a:endParaRPr lang="es-ES" sz="1400">
              <a:solidFill>
                <a:srgbClr val="FFFFFF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45469" name="Text Box 61"/>
          <p:cNvSpPr txBox="1">
            <a:spLocks noChangeArrowheads="1"/>
          </p:cNvSpPr>
          <p:nvPr/>
        </p:nvSpPr>
        <p:spPr bwMode="auto">
          <a:xfrm>
            <a:off x="2927350" y="314960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45470" name="Text Box 62"/>
          <p:cNvSpPr txBox="1">
            <a:spLocks noChangeArrowheads="1"/>
          </p:cNvSpPr>
          <p:nvPr/>
        </p:nvSpPr>
        <p:spPr bwMode="auto">
          <a:xfrm>
            <a:off x="2927350" y="3429000"/>
            <a:ext cx="6858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45471" name="Line 63"/>
          <p:cNvSpPr>
            <a:spLocks noChangeShapeType="1"/>
          </p:cNvSpPr>
          <p:nvPr/>
        </p:nvSpPr>
        <p:spPr bwMode="auto">
          <a:xfrm flipH="1">
            <a:off x="2533650" y="3303588"/>
            <a:ext cx="24606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45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7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600" b="1">
                <a:solidFill>
                  <a:schemeClr val="bg1"/>
                </a:solidFill>
                <a:latin typeface="Palatino Linotype" charset="0"/>
              </a:rPr>
              <a:t>GREEK NOUN DECLENSIONS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49508" name="Line 4"/>
          <p:cNvSpPr>
            <a:spLocks noChangeShapeType="1"/>
          </p:cNvSpPr>
          <p:nvPr/>
        </p:nvSpPr>
        <p:spPr bwMode="auto">
          <a:xfrm>
            <a:off x="28575" y="485775"/>
            <a:ext cx="90217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1219200" y="566738"/>
            <a:ext cx="1676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nd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1109663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1225550" y="11525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49512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     Examples:</a:t>
            </a:r>
            <a:r>
              <a:rPr lang="en-US" sz="1000">
                <a:solidFill>
                  <a:schemeClr val="bg1"/>
                </a:solidFill>
              </a:rPr>
              <a:t>	   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λόγος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49513" name="Line 9"/>
          <p:cNvSpPr>
            <a:spLocks noChangeShapeType="1"/>
          </p:cNvSpPr>
          <p:nvPr/>
        </p:nvSpPr>
        <p:spPr bwMode="auto">
          <a:xfrm>
            <a:off x="1219200" y="485775"/>
            <a:ext cx="0" cy="630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9514" name="Line 10"/>
          <p:cNvSpPr>
            <a:spLocks noChangeShapeType="1"/>
          </p:cNvSpPr>
          <p:nvPr/>
        </p:nvSpPr>
        <p:spPr bwMode="auto">
          <a:xfrm>
            <a:off x="1219200" y="1066800"/>
            <a:ext cx="784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9515" name="Line 11"/>
          <p:cNvSpPr>
            <a:spLocks noChangeShapeType="1"/>
          </p:cNvSpPr>
          <p:nvPr/>
        </p:nvSpPr>
        <p:spPr bwMode="auto">
          <a:xfrm>
            <a:off x="1219200" y="1600200"/>
            <a:ext cx="78565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9516" name="Line 12"/>
          <p:cNvSpPr>
            <a:spLocks noChangeShapeType="1"/>
          </p:cNvSpPr>
          <p:nvPr/>
        </p:nvSpPr>
        <p:spPr bwMode="auto">
          <a:xfrm>
            <a:off x="1204913" y="1343025"/>
            <a:ext cx="787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9517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49518" name="Text Box 14"/>
          <p:cNvSpPr txBox="1">
            <a:spLocks noChangeArrowheads="1"/>
          </p:cNvSpPr>
          <p:nvPr/>
        </p:nvSpPr>
        <p:spPr bwMode="auto">
          <a:xfrm>
            <a:off x="-76200" y="1828800"/>
            <a:ext cx="12954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9519" name="Line 15"/>
          <p:cNvSpPr>
            <a:spLocks noChangeShapeType="1"/>
          </p:cNvSpPr>
          <p:nvPr/>
        </p:nvSpPr>
        <p:spPr bwMode="auto">
          <a:xfrm>
            <a:off x="228600" y="3886200"/>
            <a:ext cx="86868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9520" name="Text Box 16"/>
          <p:cNvSpPr txBox="1">
            <a:spLocks noChangeArrowheads="1"/>
          </p:cNvSpPr>
          <p:nvPr/>
        </p:nvSpPr>
        <p:spPr bwMode="auto">
          <a:xfrm>
            <a:off x="1355725" y="21336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49521" name="Text Box 17"/>
          <p:cNvSpPr txBox="1">
            <a:spLocks noChangeArrowheads="1"/>
          </p:cNvSpPr>
          <p:nvPr/>
        </p:nvSpPr>
        <p:spPr bwMode="auto">
          <a:xfrm>
            <a:off x="1319213" y="21986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ος</a:t>
            </a:r>
            <a:endParaRPr lang="en-US" sz="1400" b="1" i="1">
              <a:latin typeface="Lucida Grande" charset="0"/>
            </a:endParaRPr>
          </a:p>
        </p:txBody>
      </p:sp>
      <p:sp>
        <p:nvSpPr>
          <p:cNvPr id="149522" name="Text Box 18"/>
          <p:cNvSpPr txBox="1">
            <a:spLocks noChangeArrowheads="1"/>
          </p:cNvSpPr>
          <p:nvPr/>
        </p:nvSpPr>
        <p:spPr bwMode="auto">
          <a:xfrm>
            <a:off x="1298575" y="25082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ου</a:t>
            </a:r>
          </a:p>
        </p:txBody>
      </p:sp>
      <p:sp>
        <p:nvSpPr>
          <p:cNvPr id="149523" name="Text Box 19"/>
          <p:cNvSpPr txBox="1">
            <a:spLocks noChangeArrowheads="1"/>
          </p:cNvSpPr>
          <p:nvPr/>
        </p:nvSpPr>
        <p:spPr bwMode="auto">
          <a:xfrm>
            <a:off x="1298575" y="28273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49524" name="Text Box 20"/>
          <p:cNvSpPr txBox="1">
            <a:spLocks noChangeArrowheads="1"/>
          </p:cNvSpPr>
          <p:nvPr/>
        </p:nvSpPr>
        <p:spPr bwMode="auto">
          <a:xfrm>
            <a:off x="1298575" y="3136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49525" name="Text Box 21"/>
          <p:cNvSpPr txBox="1">
            <a:spLocks noChangeArrowheads="1"/>
          </p:cNvSpPr>
          <p:nvPr/>
        </p:nvSpPr>
        <p:spPr bwMode="auto">
          <a:xfrm>
            <a:off x="1298575" y="343693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</a:t>
            </a: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49526" name="Text Box 22"/>
          <p:cNvSpPr txBox="1">
            <a:spLocks noChangeArrowheads="1"/>
          </p:cNvSpPr>
          <p:nvPr/>
        </p:nvSpPr>
        <p:spPr bwMode="auto">
          <a:xfrm>
            <a:off x="1298575" y="4503738"/>
            <a:ext cx="6096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</a:p>
          <a:p>
            <a:pPr>
              <a:spcBef>
                <a:spcPct val="50000"/>
              </a:spcBef>
            </a:pP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49527" name="Text Box 23"/>
          <p:cNvSpPr txBox="1">
            <a:spLocks noChangeArrowheads="1"/>
          </p:cNvSpPr>
          <p:nvPr/>
        </p:nvSpPr>
        <p:spPr bwMode="auto">
          <a:xfrm>
            <a:off x="1303338" y="4808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49528" name="Text Box 24"/>
          <p:cNvSpPr txBox="1">
            <a:spLocks noChangeArrowheads="1"/>
          </p:cNvSpPr>
          <p:nvPr/>
        </p:nvSpPr>
        <p:spPr bwMode="auto">
          <a:xfrm>
            <a:off x="129857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49529" name="Text Box 25"/>
          <p:cNvSpPr txBox="1">
            <a:spLocks noChangeArrowheads="1"/>
          </p:cNvSpPr>
          <p:nvPr/>
        </p:nvSpPr>
        <p:spPr bwMode="auto">
          <a:xfrm>
            <a:off x="1298575" y="5403850"/>
            <a:ext cx="758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49530" name="Text Box 26"/>
          <p:cNvSpPr txBox="1">
            <a:spLocks noChangeArrowheads="1"/>
          </p:cNvSpPr>
          <p:nvPr/>
        </p:nvSpPr>
        <p:spPr bwMode="auto">
          <a:xfrm>
            <a:off x="1293813" y="57086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49531" name="Line 27"/>
          <p:cNvSpPr>
            <a:spLocks noChangeShapeType="1"/>
          </p:cNvSpPr>
          <p:nvPr/>
        </p:nvSpPr>
        <p:spPr bwMode="auto">
          <a:xfrm>
            <a:off x="2035175" y="1082675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9532" name="Text Box 28"/>
          <p:cNvSpPr txBox="1">
            <a:spLocks noChangeArrowheads="1"/>
          </p:cNvSpPr>
          <p:nvPr/>
        </p:nvSpPr>
        <p:spPr bwMode="auto">
          <a:xfrm>
            <a:off x="2105025" y="114935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Neuter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49533" name="Text Box 29"/>
          <p:cNvSpPr txBox="1">
            <a:spLocks noChangeArrowheads="1"/>
          </p:cNvSpPr>
          <p:nvPr/>
        </p:nvSpPr>
        <p:spPr bwMode="auto">
          <a:xfrm>
            <a:off x="2062163" y="1377950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ἔ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ργον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49534" name="Text Box 30"/>
          <p:cNvSpPr txBox="1">
            <a:spLocks noChangeArrowheads="1"/>
          </p:cNvSpPr>
          <p:nvPr/>
        </p:nvSpPr>
        <p:spPr bwMode="auto">
          <a:xfrm>
            <a:off x="2089150" y="220345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49535" name="Text Box 31"/>
          <p:cNvSpPr txBox="1"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49536" name="Text Box 32"/>
          <p:cNvSpPr txBox="1">
            <a:spLocks noChangeArrowheads="1"/>
          </p:cNvSpPr>
          <p:nvPr/>
        </p:nvSpPr>
        <p:spPr bwMode="auto">
          <a:xfrm>
            <a:off x="2089150" y="250348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49537" name="Text Box 33"/>
          <p:cNvSpPr txBox="1">
            <a:spLocks noChangeArrowheads="1"/>
          </p:cNvSpPr>
          <p:nvPr/>
        </p:nvSpPr>
        <p:spPr bwMode="auto">
          <a:xfrm>
            <a:off x="2089150" y="2827338"/>
            <a:ext cx="7620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49538" name="Text Box 34"/>
          <p:cNvSpPr txBox="1">
            <a:spLocks noChangeArrowheads="1"/>
          </p:cNvSpPr>
          <p:nvPr/>
        </p:nvSpPr>
        <p:spPr bwMode="auto">
          <a:xfrm>
            <a:off x="2089150" y="3146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49539" name="Text Box 35"/>
          <p:cNvSpPr txBox="1">
            <a:spLocks noChangeArrowheads="1"/>
          </p:cNvSpPr>
          <p:nvPr/>
        </p:nvSpPr>
        <p:spPr bwMode="auto">
          <a:xfrm>
            <a:off x="2089150" y="3432175"/>
            <a:ext cx="91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49540" name="Text Box 36"/>
          <p:cNvSpPr txBox="1">
            <a:spLocks noChangeArrowheads="1"/>
          </p:cNvSpPr>
          <p:nvPr/>
        </p:nvSpPr>
        <p:spPr bwMode="auto">
          <a:xfrm>
            <a:off x="2070100" y="44942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49541" name="Text Box 37"/>
          <p:cNvSpPr txBox="1">
            <a:spLocks noChangeArrowheads="1"/>
          </p:cNvSpPr>
          <p:nvPr/>
        </p:nvSpPr>
        <p:spPr bwMode="auto">
          <a:xfrm>
            <a:off x="2079625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49542" name="Text Box 38"/>
          <p:cNvSpPr txBox="1">
            <a:spLocks noChangeArrowheads="1"/>
          </p:cNvSpPr>
          <p:nvPr/>
        </p:nvSpPr>
        <p:spPr bwMode="auto">
          <a:xfrm>
            <a:off x="207962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49543" name="Text Box 39"/>
          <p:cNvSpPr txBox="1">
            <a:spLocks noChangeArrowheads="1"/>
          </p:cNvSpPr>
          <p:nvPr/>
        </p:nvSpPr>
        <p:spPr bwMode="auto">
          <a:xfrm>
            <a:off x="2074863" y="5413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49544" name="Text Box 40"/>
          <p:cNvSpPr txBox="1">
            <a:spLocks noChangeArrowheads="1"/>
          </p:cNvSpPr>
          <p:nvPr/>
        </p:nvSpPr>
        <p:spPr bwMode="auto">
          <a:xfrm>
            <a:off x="2074863" y="5718175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49545" name="Line 41"/>
          <p:cNvSpPr>
            <a:spLocks noChangeShapeType="1"/>
          </p:cNvSpPr>
          <p:nvPr/>
        </p:nvSpPr>
        <p:spPr bwMode="auto">
          <a:xfrm>
            <a:off x="1857375" y="265271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9546" name="Line 42"/>
          <p:cNvSpPr>
            <a:spLocks noChangeShapeType="1"/>
          </p:cNvSpPr>
          <p:nvPr/>
        </p:nvSpPr>
        <p:spPr bwMode="auto">
          <a:xfrm>
            <a:off x="1866900" y="298926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9547" name="Line 43"/>
          <p:cNvSpPr>
            <a:spLocks noChangeShapeType="1"/>
          </p:cNvSpPr>
          <p:nvPr/>
        </p:nvSpPr>
        <p:spPr bwMode="auto">
          <a:xfrm>
            <a:off x="1866900" y="33020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9548" name="Line 44"/>
          <p:cNvSpPr>
            <a:spLocks noChangeShapeType="1"/>
          </p:cNvSpPr>
          <p:nvPr/>
        </p:nvSpPr>
        <p:spPr bwMode="auto">
          <a:xfrm>
            <a:off x="1847850" y="4960938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9549" name="Line 45"/>
          <p:cNvSpPr>
            <a:spLocks noChangeShapeType="1"/>
          </p:cNvSpPr>
          <p:nvPr/>
        </p:nvSpPr>
        <p:spPr bwMode="auto">
          <a:xfrm>
            <a:off x="1847850" y="52705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9550" name="Line 46"/>
          <p:cNvSpPr>
            <a:spLocks noChangeShapeType="1"/>
          </p:cNvSpPr>
          <p:nvPr/>
        </p:nvSpPr>
        <p:spPr bwMode="auto">
          <a:xfrm flipH="1">
            <a:off x="2543175" y="2362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9552" name="Line 48"/>
          <p:cNvSpPr>
            <a:spLocks noChangeShapeType="1"/>
          </p:cNvSpPr>
          <p:nvPr/>
        </p:nvSpPr>
        <p:spPr bwMode="auto">
          <a:xfrm flipH="1">
            <a:off x="2543175" y="3581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9553" name="Line 49"/>
          <p:cNvSpPr>
            <a:spLocks noChangeShapeType="1"/>
          </p:cNvSpPr>
          <p:nvPr/>
        </p:nvSpPr>
        <p:spPr bwMode="auto">
          <a:xfrm>
            <a:off x="2776538" y="2362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9554" name="Line 50"/>
          <p:cNvSpPr>
            <a:spLocks noChangeShapeType="1"/>
          </p:cNvSpPr>
          <p:nvPr/>
        </p:nvSpPr>
        <p:spPr bwMode="auto">
          <a:xfrm flipH="1">
            <a:off x="2452688" y="4648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9555" name="Line 51"/>
          <p:cNvSpPr>
            <a:spLocks noChangeShapeType="1"/>
          </p:cNvSpPr>
          <p:nvPr/>
        </p:nvSpPr>
        <p:spPr bwMode="auto">
          <a:xfrm flipH="1">
            <a:off x="2443163" y="5564188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9556" name="Line 52"/>
          <p:cNvSpPr>
            <a:spLocks noChangeShapeType="1"/>
          </p:cNvSpPr>
          <p:nvPr/>
        </p:nvSpPr>
        <p:spPr bwMode="auto">
          <a:xfrm flipH="1">
            <a:off x="2452688" y="5867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9557" name="Line 53"/>
          <p:cNvSpPr>
            <a:spLocks noChangeShapeType="1"/>
          </p:cNvSpPr>
          <p:nvPr/>
        </p:nvSpPr>
        <p:spPr bwMode="auto">
          <a:xfrm>
            <a:off x="268605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9558" name="Line 54"/>
          <p:cNvSpPr>
            <a:spLocks noChangeShapeType="1"/>
          </p:cNvSpPr>
          <p:nvPr/>
        </p:nvSpPr>
        <p:spPr bwMode="auto">
          <a:xfrm>
            <a:off x="2843213" y="493713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9559" name="Text Box 55"/>
          <p:cNvSpPr txBox="1">
            <a:spLocks noChangeArrowheads="1"/>
          </p:cNvSpPr>
          <p:nvPr/>
        </p:nvSpPr>
        <p:spPr bwMode="auto">
          <a:xfrm>
            <a:off x="3886200" y="546100"/>
            <a:ext cx="1371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1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st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α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</a:p>
        </p:txBody>
      </p:sp>
      <p:sp>
        <p:nvSpPr>
          <p:cNvPr id="149560" name="Text Box 56"/>
          <p:cNvSpPr txBox="1">
            <a:spLocks noChangeArrowheads="1"/>
          </p:cNvSpPr>
          <p:nvPr/>
        </p:nvSpPr>
        <p:spPr bwMode="auto">
          <a:xfrm>
            <a:off x="2833688" y="1147763"/>
            <a:ext cx="7604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49561" name="Text Box 57"/>
          <p:cNvSpPr txBox="1">
            <a:spLocks noChangeArrowheads="1"/>
          </p:cNvSpPr>
          <p:nvPr/>
        </p:nvSpPr>
        <p:spPr bwMode="auto">
          <a:xfrm>
            <a:off x="2847975" y="13763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γά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η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 sz="1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149562" name="Text Box 58"/>
          <p:cNvSpPr txBox="1">
            <a:spLocks noChangeArrowheads="1"/>
          </p:cNvSpPr>
          <p:nvPr/>
        </p:nvSpPr>
        <p:spPr bwMode="auto">
          <a:xfrm>
            <a:off x="2935288" y="2189163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49563" name="Text Box 59"/>
          <p:cNvSpPr txBox="1">
            <a:spLocks noChangeArrowheads="1"/>
          </p:cNvSpPr>
          <p:nvPr/>
        </p:nvSpPr>
        <p:spPr bwMode="auto">
          <a:xfrm>
            <a:off x="2927350" y="2501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49564" name="Text Box 60"/>
          <p:cNvSpPr txBox="1">
            <a:spLocks noChangeArrowheads="1"/>
          </p:cNvSpPr>
          <p:nvPr/>
        </p:nvSpPr>
        <p:spPr bwMode="auto">
          <a:xfrm>
            <a:off x="2927350" y="2824163"/>
            <a:ext cx="838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rgbClr val="FFFFFF"/>
                </a:solidFill>
                <a:latin typeface="Lucida Grande" charset="0"/>
                <a:cs typeface="Lucida Grande" charset="0"/>
              </a:rPr>
              <a:t>ῃ</a:t>
            </a:r>
            <a:endParaRPr lang="es-ES" sz="1400">
              <a:solidFill>
                <a:srgbClr val="FFFFFF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49565" name="Text Box 61"/>
          <p:cNvSpPr txBox="1">
            <a:spLocks noChangeArrowheads="1"/>
          </p:cNvSpPr>
          <p:nvPr/>
        </p:nvSpPr>
        <p:spPr bwMode="auto">
          <a:xfrm>
            <a:off x="2927350" y="314960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ην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49566" name="Text Box 62"/>
          <p:cNvSpPr txBox="1">
            <a:spLocks noChangeArrowheads="1"/>
          </p:cNvSpPr>
          <p:nvPr/>
        </p:nvSpPr>
        <p:spPr bwMode="auto">
          <a:xfrm>
            <a:off x="2927350" y="3429000"/>
            <a:ext cx="6858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49567" name="Line 63"/>
          <p:cNvSpPr>
            <a:spLocks noChangeShapeType="1"/>
          </p:cNvSpPr>
          <p:nvPr/>
        </p:nvSpPr>
        <p:spPr bwMode="auto">
          <a:xfrm flipH="1">
            <a:off x="2533650" y="3303588"/>
            <a:ext cx="24606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49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6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600" b="1">
                <a:solidFill>
                  <a:schemeClr val="bg1"/>
                </a:solidFill>
                <a:latin typeface="Palatino Linotype" charset="0"/>
              </a:rPr>
              <a:t>GREEK NOUN DECLENSIONS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33124" name="Line 4"/>
          <p:cNvSpPr>
            <a:spLocks noChangeShapeType="1"/>
          </p:cNvSpPr>
          <p:nvPr/>
        </p:nvSpPr>
        <p:spPr bwMode="auto">
          <a:xfrm>
            <a:off x="28575" y="485775"/>
            <a:ext cx="90217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1219200" y="566738"/>
            <a:ext cx="1676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nd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1109663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33127" name="Text Box 7"/>
          <p:cNvSpPr txBox="1">
            <a:spLocks noChangeArrowheads="1"/>
          </p:cNvSpPr>
          <p:nvPr/>
        </p:nvSpPr>
        <p:spPr bwMode="auto">
          <a:xfrm>
            <a:off x="1225550" y="11525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3128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     Examples:</a:t>
            </a:r>
            <a:r>
              <a:rPr lang="en-US" sz="1000">
                <a:solidFill>
                  <a:schemeClr val="bg1"/>
                </a:solidFill>
              </a:rPr>
              <a:t>	   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λόγος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3129" name="Line 9"/>
          <p:cNvSpPr>
            <a:spLocks noChangeShapeType="1"/>
          </p:cNvSpPr>
          <p:nvPr/>
        </p:nvSpPr>
        <p:spPr bwMode="auto">
          <a:xfrm>
            <a:off x="1219200" y="485775"/>
            <a:ext cx="0" cy="630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3130" name="Line 10"/>
          <p:cNvSpPr>
            <a:spLocks noChangeShapeType="1"/>
          </p:cNvSpPr>
          <p:nvPr/>
        </p:nvSpPr>
        <p:spPr bwMode="auto">
          <a:xfrm>
            <a:off x="1219200" y="1066800"/>
            <a:ext cx="784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3131" name="Line 11"/>
          <p:cNvSpPr>
            <a:spLocks noChangeShapeType="1"/>
          </p:cNvSpPr>
          <p:nvPr/>
        </p:nvSpPr>
        <p:spPr bwMode="auto">
          <a:xfrm>
            <a:off x="1219200" y="1600200"/>
            <a:ext cx="78565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3132" name="Line 12"/>
          <p:cNvSpPr>
            <a:spLocks noChangeShapeType="1"/>
          </p:cNvSpPr>
          <p:nvPr/>
        </p:nvSpPr>
        <p:spPr bwMode="auto">
          <a:xfrm>
            <a:off x="1204913" y="1343025"/>
            <a:ext cx="787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3133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33134" name="Text Box 14"/>
          <p:cNvSpPr txBox="1">
            <a:spLocks noChangeArrowheads="1"/>
          </p:cNvSpPr>
          <p:nvPr/>
        </p:nvSpPr>
        <p:spPr bwMode="auto">
          <a:xfrm>
            <a:off x="-76200" y="1828800"/>
            <a:ext cx="12954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3135" name="Line 15"/>
          <p:cNvSpPr>
            <a:spLocks noChangeShapeType="1"/>
          </p:cNvSpPr>
          <p:nvPr/>
        </p:nvSpPr>
        <p:spPr bwMode="auto">
          <a:xfrm>
            <a:off x="228600" y="3886200"/>
            <a:ext cx="86868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3136" name="Text Box 16"/>
          <p:cNvSpPr txBox="1">
            <a:spLocks noChangeArrowheads="1"/>
          </p:cNvSpPr>
          <p:nvPr/>
        </p:nvSpPr>
        <p:spPr bwMode="auto">
          <a:xfrm>
            <a:off x="1355725" y="21336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33137" name="Text Box 17"/>
          <p:cNvSpPr txBox="1">
            <a:spLocks noChangeArrowheads="1"/>
          </p:cNvSpPr>
          <p:nvPr/>
        </p:nvSpPr>
        <p:spPr bwMode="auto">
          <a:xfrm>
            <a:off x="1319213" y="21986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ος</a:t>
            </a:r>
            <a:endParaRPr lang="en-US" sz="1400" b="1" i="1">
              <a:latin typeface="Lucida Grande" charset="0"/>
            </a:endParaRPr>
          </a:p>
        </p:txBody>
      </p:sp>
      <p:sp>
        <p:nvSpPr>
          <p:cNvPr id="133138" name="Text Box 18"/>
          <p:cNvSpPr txBox="1">
            <a:spLocks noChangeArrowheads="1"/>
          </p:cNvSpPr>
          <p:nvPr/>
        </p:nvSpPr>
        <p:spPr bwMode="auto">
          <a:xfrm>
            <a:off x="1298575" y="25082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ου</a:t>
            </a:r>
          </a:p>
        </p:txBody>
      </p:sp>
      <p:sp>
        <p:nvSpPr>
          <p:cNvPr id="133139" name="Text Box 19"/>
          <p:cNvSpPr txBox="1">
            <a:spLocks noChangeArrowheads="1"/>
          </p:cNvSpPr>
          <p:nvPr/>
        </p:nvSpPr>
        <p:spPr bwMode="auto">
          <a:xfrm>
            <a:off x="1298575" y="28273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3140" name="Text Box 20"/>
          <p:cNvSpPr txBox="1">
            <a:spLocks noChangeArrowheads="1"/>
          </p:cNvSpPr>
          <p:nvPr/>
        </p:nvSpPr>
        <p:spPr bwMode="auto">
          <a:xfrm>
            <a:off x="1298575" y="3136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3141" name="Text Box 21"/>
          <p:cNvSpPr txBox="1">
            <a:spLocks noChangeArrowheads="1"/>
          </p:cNvSpPr>
          <p:nvPr/>
        </p:nvSpPr>
        <p:spPr bwMode="auto">
          <a:xfrm>
            <a:off x="1298575" y="343693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</a:t>
            </a: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3142" name="Text Box 22"/>
          <p:cNvSpPr txBox="1">
            <a:spLocks noChangeArrowheads="1"/>
          </p:cNvSpPr>
          <p:nvPr/>
        </p:nvSpPr>
        <p:spPr bwMode="auto">
          <a:xfrm>
            <a:off x="1298575" y="4503738"/>
            <a:ext cx="6096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</a:p>
          <a:p>
            <a:pPr>
              <a:spcBef>
                <a:spcPct val="50000"/>
              </a:spcBef>
            </a:pP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3143" name="Text Box 23"/>
          <p:cNvSpPr txBox="1">
            <a:spLocks noChangeArrowheads="1"/>
          </p:cNvSpPr>
          <p:nvPr/>
        </p:nvSpPr>
        <p:spPr bwMode="auto">
          <a:xfrm>
            <a:off x="1303338" y="4808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3144" name="Text Box 24"/>
          <p:cNvSpPr txBox="1">
            <a:spLocks noChangeArrowheads="1"/>
          </p:cNvSpPr>
          <p:nvPr/>
        </p:nvSpPr>
        <p:spPr bwMode="auto">
          <a:xfrm>
            <a:off x="129857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3145" name="Text Box 25"/>
          <p:cNvSpPr txBox="1">
            <a:spLocks noChangeArrowheads="1"/>
          </p:cNvSpPr>
          <p:nvPr/>
        </p:nvSpPr>
        <p:spPr bwMode="auto">
          <a:xfrm>
            <a:off x="1298575" y="5403850"/>
            <a:ext cx="758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3146" name="Text Box 26"/>
          <p:cNvSpPr txBox="1">
            <a:spLocks noChangeArrowheads="1"/>
          </p:cNvSpPr>
          <p:nvPr/>
        </p:nvSpPr>
        <p:spPr bwMode="auto">
          <a:xfrm>
            <a:off x="1293813" y="57086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3147" name="Line 27"/>
          <p:cNvSpPr>
            <a:spLocks noChangeShapeType="1"/>
          </p:cNvSpPr>
          <p:nvPr/>
        </p:nvSpPr>
        <p:spPr bwMode="auto">
          <a:xfrm>
            <a:off x="2035175" y="1082675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3148" name="Text Box 28"/>
          <p:cNvSpPr txBox="1">
            <a:spLocks noChangeArrowheads="1"/>
          </p:cNvSpPr>
          <p:nvPr/>
        </p:nvSpPr>
        <p:spPr bwMode="auto">
          <a:xfrm>
            <a:off x="2105025" y="114935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Neuter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3149" name="Text Box 29"/>
          <p:cNvSpPr txBox="1">
            <a:spLocks noChangeArrowheads="1"/>
          </p:cNvSpPr>
          <p:nvPr/>
        </p:nvSpPr>
        <p:spPr bwMode="auto">
          <a:xfrm>
            <a:off x="2062163" y="1377950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ἔ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ργον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3150" name="Text Box 30"/>
          <p:cNvSpPr txBox="1">
            <a:spLocks noChangeArrowheads="1"/>
          </p:cNvSpPr>
          <p:nvPr/>
        </p:nvSpPr>
        <p:spPr bwMode="auto">
          <a:xfrm>
            <a:off x="2089150" y="220345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3151" name="Text Box 31"/>
          <p:cNvSpPr txBox="1"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33152" name="Text Box 32"/>
          <p:cNvSpPr txBox="1">
            <a:spLocks noChangeArrowheads="1"/>
          </p:cNvSpPr>
          <p:nvPr/>
        </p:nvSpPr>
        <p:spPr bwMode="auto">
          <a:xfrm>
            <a:off x="2089150" y="250348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3153" name="Text Box 33"/>
          <p:cNvSpPr txBox="1">
            <a:spLocks noChangeArrowheads="1"/>
          </p:cNvSpPr>
          <p:nvPr/>
        </p:nvSpPr>
        <p:spPr bwMode="auto">
          <a:xfrm>
            <a:off x="2089150" y="2827338"/>
            <a:ext cx="7620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3154" name="Text Box 34"/>
          <p:cNvSpPr txBox="1">
            <a:spLocks noChangeArrowheads="1"/>
          </p:cNvSpPr>
          <p:nvPr/>
        </p:nvSpPr>
        <p:spPr bwMode="auto">
          <a:xfrm>
            <a:off x="2089150" y="3146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3155" name="Text Box 35"/>
          <p:cNvSpPr txBox="1">
            <a:spLocks noChangeArrowheads="1"/>
          </p:cNvSpPr>
          <p:nvPr/>
        </p:nvSpPr>
        <p:spPr bwMode="auto">
          <a:xfrm>
            <a:off x="2089150" y="3432175"/>
            <a:ext cx="91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3156" name="Text Box 36"/>
          <p:cNvSpPr txBox="1">
            <a:spLocks noChangeArrowheads="1"/>
          </p:cNvSpPr>
          <p:nvPr/>
        </p:nvSpPr>
        <p:spPr bwMode="auto">
          <a:xfrm>
            <a:off x="2070100" y="44942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3157" name="Text Box 37"/>
          <p:cNvSpPr txBox="1">
            <a:spLocks noChangeArrowheads="1"/>
          </p:cNvSpPr>
          <p:nvPr/>
        </p:nvSpPr>
        <p:spPr bwMode="auto">
          <a:xfrm>
            <a:off x="2079625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3158" name="Text Box 38"/>
          <p:cNvSpPr txBox="1">
            <a:spLocks noChangeArrowheads="1"/>
          </p:cNvSpPr>
          <p:nvPr/>
        </p:nvSpPr>
        <p:spPr bwMode="auto">
          <a:xfrm>
            <a:off x="207962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3159" name="Text Box 39"/>
          <p:cNvSpPr txBox="1">
            <a:spLocks noChangeArrowheads="1"/>
          </p:cNvSpPr>
          <p:nvPr/>
        </p:nvSpPr>
        <p:spPr bwMode="auto">
          <a:xfrm>
            <a:off x="2074863" y="5413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3160" name="Text Box 40"/>
          <p:cNvSpPr txBox="1">
            <a:spLocks noChangeArrowheads="1"/>
          </p:cNvSpPr>
          <p:nvPr/>
        </p:nvSpPr>
        <p:spPr bwMode="auto">
          <a:xfrm>
            <a:off x="2074863" y="5718175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3161" name="Line 41"/>
          <p:cNvSpPr>
            <a:spLocks noChangeShapeType="1"/>
          </p:cNvSpPr>
          <p:nvPr/>
        </p:nvSpPr>
        <p:spPr bwMode="auto">
          <a:xfrm>
            <a:off x="1857375" y="265271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3162" name="Line 42"/>
          <p:cNvSpPr>
            <a:spLocks noChangeShapeType="1"/>
          </p:cNvSpPr>
          <p:nvPr/>
        </p:nvSpPr>
        <p:spPr bwMode="auto">
          <a:xfrm>
            <a:off x="1866900" y="298926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3163" name="Line 43"/>
          <p:cNvSpPr>
            <a:spLocks noChangeShapeType="1"/>
          </p:cNvSpPr>
          <p:nvPr/>
        </p:nvSpPr>
        <p:spPr bwMode="auto">
          <a:xfrm>
            <a:off x="1866900" y="33020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3164" name="Line 44"/>
          <p:cNvSpPr>
            <a:spLocks noChangeShapeType="1"/>
          </p:cNvSpPr>
          <p:nvPr/>
        </p:nvSpPr>
        <p:spPr bwMode="auto">
          <a:xfrm>
            <a:off x="1847850" y="4960938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3165" name="Line 45"/>
          <p:cNvSpPr>
            <a:spLocks noChangeShapeType="1"/>
          </p:cNvSpPr>
          <p:nvPr/>
        </p:nvSpPr>
        <p:spPr bwMode="auto">
          <a:xfrm>
            <a:off x="1847850" y="52705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3166" name="Line 46"/>
          <p:cNvSpPr>
            <a:spLocks noChangeShapeType="1"/>
          </p:cNvSpPr>
          <p:nvPr/>
        </p:nvSpPr>
        <p:spPr bwMode="auto">
          <a:xfrm flipH="1">
            <a:off x="2543175" y="2362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3168" name="Line 48"/>
          <p:cNvSpPr>
            <a:spLocks noChangeShapeType="1"/>
          </p:cNvSpPr>
          <p:nvPr/>
        </p:nvSpPr>
        <p:spPr bwMode="auto">
          <a:xfrm flipH="1">
            <a:off x="2543175" y="3581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3169" name="Line 49"/>
          <p:cNvSpPr>
            <a:spLocks noChangeShapeType="1"/>
          </p:cNvSpPr>
          <p:nvPr/>
        </p:nvSpPr>
        <p:spPr bwMode="auto">
          <a:xfrm>
            <a:off x="2776538" y="2362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3170" name="Line 50"/>
          <p:cNvSpPr>
            <a:spLocks noChangeShapeType="1"/>
          </p:cNvSpPr>
          <p:nvPr/>
        </p:nvSpPr>
        <p:spPr bwMode="auto">
          <a:xfrm flipH="1">
            <a:off x="2452688" y="4648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3171" name="Line 51"/>
          <p:cNvSpPr>
            <a:spLocks noChangeShapeType="1"/>
          </p:cNvSpPr>
          <p:nvPr/>
        </p:nvSpPr>
        <p:spPr bwMode="auto">
          <a:xfrm flipH="1">
            <a:off x="2443163" y="5564188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3172" name="Line 52"/>
          <p:cNvSpPr>
            <a:spLocks noChangeShapeType="1"/>
          </p:cNvSpPr>
          <p:nvPr/>
        </p:nvSpPr>
        <p:spPr bwMode="auto">
          <a:xfrm flipH="1">
            <a:off x="2452688" y="5867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3173" name="Line 53"/>
          <p:cNvSpPr>
            <a:spLocks noChangeShapeType="1"/>
          </p:cNvSpPr>
          <p:nvPr/>
        </p:nvSpPr>
        <p:spPr bwMode="auto">
          <a:xfrm>
            <a:off x="268605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3174" name="Line 54"/>
          <p:cNvSpPr>
            <a:spLocks noChangeShapeType="1"/>
          </p:cNvSpPr>
          <p:nvPr/>
        </p:nvSpPr>
        <p:spPr bwMode="auto">
          <a:xfrm>
            <a:off x="2843213" y="493713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3175" name="Text Box 55"/>
          <p:cNvSpPr txBox="1">
            <a:spLocks noChangeArrowheads="1"/>
          </p:cNvSpPr>
          <p:nvPr/>
        </p:nvSpPr>
        <p:spPr bwMode="auto">
          <a:xfrm>
            <a:off x="3886200" y="546100"/>
            <a:ext cx="1371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1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st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α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</a:p>
        </p:txBody>
      </p:sp>
      <p:sp>
        <p:nvSpPr>
          <p:cNvPr id="133176" name="Text Box 56"/>
          <p:cNvSpPr txBox="1">
            <a:spLocks noChangeArrowheads="1"/>
          </p:cNvSpPr>
          <p:nvPr/>
        </p:nvSpPr>
        <p:spPr bwMode="auto">
          <a:xfrm>
            <a:off x="2833688" y="1147763"/>
            <a:ext cx="7604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3177" name="Text Box 57"/>
          <p:cNvSpPr txBox="1">
            <a:spLocks noChangeArrowheads="1"/>
          </p:cNvSpPr>
          <p:nvPr/>
        </p:nvSpPr>
        <p:spPr bwMode="auto">
          <a:xfrm>
            <a:off x="2847975" y="13763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γά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η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 sz="1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133178" name="Text Box 58"/>
          <p:cNvSpPr txBox="1">
            <a:spLocks noChangeArrowheads="1"/>
          </p:cNvSpPr>
          <p:nvPr/>
        </p:nvSpPr>
        <p:spPr bwMode="auto">
          <a:xfrm>
            <a:off x="2935288" y="2189163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3179" name="Text Box 59"/>
          <p:cNvSpPr txBox="1">
            <a:spLocks noChangeArrowheads="1"/>
          </p:cNvSpPr>
          <p:nvPr/>
        </p:nvSpPr>
        <p:spPr bwMode="auto">
          <a:xfrm>
            <a:off x="2927350" y="2501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3180" name="Text Box 60"/>
          <p:cNvSpPr txBox="1">
            <a:spLocks noChangeArrowheads="1"/>
          </p:cNvSpPr>
          <p:nvPr/>
        </p:nvSpPr>
        <p:spPr bwMode="auto">
          <a:xfrm>
            <a:off x="2927350" y="2824163"/>
            <a:ext cx="838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rgbClr val="FFFFFF"/>
                </a:solidFill>
                <a:latin typeface="Lucida Grande" charset="0"/>
                <a:cs typeface="Lucida Grande" charset="0"/>
              </a:rPr>
              <a:t>ῃ</a:t>
            </a:r>
            <a:endParaRPr lang="es-ES" sz="1400">
              <a:solidFill>
                <a:srgbClr val="FFFFFF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3181" name="Text Box 61"/>
          <p:cNvSpPr txBox="1">
            <a:spLocks noChangeArrowheads="1"/>
          </p:cNvSpPr>
          <p:nvPr/>
        </p:nvSpPr>
        <p:spPr bwMode="auto">
          <a:xfrm>
            <a:off x="2927350" y="314960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ην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3182" name="Text Box 62"/>
          <p:cNvSpPr txBox="1">
            <a:spLocks noChangeArrowheads="1"/>
          </p:cNvSpPr>
          <p:nvPr/>
        </p:nvSpPr>
        <p:spPr bwMode="auto">
          <a:xfrm>
            <a:off x="2927350" y="3429000"/>
            <a:ext cx="6858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3183" name="Text Box 63"/>
          <p:cNvSpPr txBox="1">
            <a:spLocks noChangeArrowheads="1"/>
          </p:cNvSpPr>
          <p:nvPr/>
        </p:nvSpPr>
        <p:spPr bwMode="auto">
          <a:xfrm>
            <a:off x="2940050" y="44958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33187" name="Line 67"/>
          <p:cNvSpPr>
            <a:spLocks noChangeShapeType="1"/>
          </p:cNvSpPr>
          <p:nvPr/>
        </p:nvSpPr>
        <p:spPr bwMode="auto">
          <a:xfrm flipH="1">
            <a:off x="2533650" y="3303588"/>
            <a:ext cx="24606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3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600" b="1">
                <a:solidFill>
                  <a:schemeClr val="bg1"/>
                </a:solidFill>
                <a:latin typeface="Palatino Linotype" charset="0"/>
              </a:rPr>
              <a:t>GREEK NOUN DECLENSIONS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35172" name="Line 4"/>
          <p:cNvSpPr>
            <a:spLocks noChangeShapeType="1"/>
          </p:cNvSpPr>
          <p:nvPr/>
        </p:nvSpPr>
        <p:spPr bwMode="auto">
          <a:xfrm>
            <a:off x="28575" y="485775"/>
            <a:ext cx="90217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1219200" y="566738"/>
            <a:ext cx="1676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nd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1109663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1225550" y="11525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5176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     Examples:</a:t>
            </a:r>
            <a:r>
              <a:rPr lang="en-US" sz="1000">
                <a:solidFill>
                  <a:schemeClr val="bg1"/>
                </a:solidFill>
              </a:rPr>
              <a:t>	   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λόγος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5177" name="Line 9"/>
          <p:cNvSpPr>
            <a:spLocks noChangeShapeType="1"/>
          </p:cNvSpPr>
          <p:nvPr/>
        </p:nvSpPr>
        <p:spPr bwMode="auto">
          <a:xfrm>
            <a:off x="1219200" y="485775"/>
            <a:ext cx="0" cy="630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5178" name="Line 10"/>
          <p:cNvSpPr>
            <a:spLocks noChangeShapeType="1"/>
          </p:cNvSpPr>
          <p:nvPr/>
        </p:nvSpPr>
        <p:spPr bwMode="auto">
          <a:xfrm>
            <a:off x="1219200" y="1066800"/>
            <a:ext cx="784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5179" name="Line 11"/>
          <p:cNvSpPr>
            <a:spLocks noChangeShapeType="1"/>
          </p:cNvSpPr>
          <p:nvPr/>
        </p:nvSpPr>
        <p:spPr bwMode="auto">
          <a:xfrm>
            <a:off x="1219200" y="1600200"/>
            <a:ext cx="78565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5180" name="Line 12"/>
          <p:cNvSpPr>
            <a:spLocks noChangeShapeType="1"/>
          </p:cNvSpPr>
          <p:nvPr/>
        </p:nvSpPr>
        <p:spPr bwMode="auto">
          <a:xfrm>
            <a:off x="1204913" y="1343025"/>
            <a:ext cx="787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5181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35182" name="Text Box 14"/>
          <p:cNvSpPr txBox="1">
            <a:spLocks noChangeArrowheads="1"/>
          </p:cNvSpPr>
          <p:nvPr/>
        </p:nvSpPr>
        <p:spPr bwMode="auto">
          <a:xfrm>
            <a:off x="-76200" y="1828800"/>
            <a:ext cx="12954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5183" name="Line 15"/>
          <p:cNvSpPr>
            <a:spLocks noChangeShapeType="1"/>
          </p:cNvSpPr>
          <p:nvPr/>
        </p:nvSpPr>
        <p:spPr bwMode="auto">
          <a:xfrm>
            <a:off x="228600" y="3886200"/>
            <a:ext cx="86868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5184" name="Text Box 16"/>
          <p:cNvSpPr txBox="1">
            <a:spLocks noChangeArrowheads="1"/>
          </p:cNvSpPr>
          <p:nvPr/>
        </p:nvSpPr>
        <p:spPr bwMode="auto">
          <a:xfrm>
            <a:off x="1355725" y="21336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35185" name="Text Box 17"/>
          <p:cNvSpPr txBox="1">
            <a:spLocks noChangeArrowheads="1"/>
          </p:cNvSpPr>
          <p:nvPr/>
        </p:nvSpPr>
        <p:spPr bwMode="auto">
          <a:xfrm>
            <a:off x="1319213" y="21986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ος</a:t>
            </a:r>
            <a:endParaRPr lang="en-US" sz="1400" b="1" i="1">
              <a:latin typeface="Lucida Grande" charset="0"/>
            </a:endParaRPr>
          </a:p>
        </p:txBody>
      </p:sp>
      <p:sp>
        <p:nvSpPr>
          <p:cNvPr id="135186" name="Text Box 18"/>
          <p:cNvSpPr txBox="1">
            <a:spLocks noChangeArrowheads="1"/>
          </p:cNvSpPr>
          <p:nvPr/>
        </p:nvSpPr>
        <p:spPr bwMode="auto">
          <a:xfrm>
            <a:off x="1298575" y="25082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ου</a:t>
            </a:r>
          </a:p>
        </p:txBody>
      </p:sp>
      <p:sp>
        <p:nvSpPr>
          <p:cNvPr id="135187" name="Text Box 19"/>
          <p:cNvSpPr txBox="1">
            <a:spLocks noChangeArrowheads="1"/>
          </p:cNvSpPr>
          <p:nvPr/>
        </p:nvSpPr>
        <p:spPr bwMode="auto">
          <a:xfrm>
            <a:off x="1298575" y="28273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5188" name="Text Box 20"/>
          <p:cNvSpPr txBox="1">
            <a:spLocks noChangeArrowheads="1"/>
          </p:cNvSpPr>
          <p:nvPr/>
        </p:nvSpPr>
        <p:spPr bwMode="auto">
          <a:xfrm>
            <a:off x="1298575" y="3136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5189" name="Text Box 21"/>
          <p:cNvSpPr txBox="1">
            <a:spLocks noChangeArrowheads="1"/>
          </p:cNvSpPr>
          <p:nvPr/>
        </p:nvSpPr>
        <p:spPr bwMode="auto">
          <a:xfrm>
            <a:off x="1298575" y="343693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</a:t>
            </a: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5190" name="Text Box 22"/>
          <p:cNvSpPr txBox="1">
            <a:spLocks noChangeArrowheads="1"/>
          </p:cNvSpPr>
          <p:nvPr/>
        </p:nvSpPr>
        <p:spPr bwMode="auto">
          <a:xfrm>
            <a:off x="1298575" y="4503738"/>
            <a:ext cx="6096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</a:p>
          <a:p>
            <a:pPr>
              <a:spcBef>
                <a:spcPct val="50000"/>
              </a:spcBef>
            </a:pP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5191" name="Text Box 23"/>
          <p:cNvSpPr txBox="1">
            <a:spLocks noChangeArrowheads="1"/>
          </p:cNvSpPr>
          <p:nvPr/>
        </p:nvSpPr>
        <p:spPr bwMode="auto">
          <a:xfrm>
            <a:off x="1303338" y="4808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5192" name="Text Box 24"/>
          <p:cNvSpPr txBox="1">
            <a:spLocks noChangeArrowheads="1"/>
          </p:cNvSpPr>
          <p:nvPr/>
        </p:nvSpPr>
        <p:spPr bwMode="auto">
          <a:xfrm>
            <a:off x="129857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5193" name="Text Box 25"/>
          <p:cNvSpPr txBox="1">
            <a:spLocks noChangeArrowheads="1"/>
          </p:cNvSpPr>
          <p:nvPr/>
        </p:nvSpPr>
        <p:spPr bwMode="auto">
          <a:xfrm>
            <a:off x="1298575" y="5403850"/>
            <a:ext cx="758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5194" name="Text Box 26"/>
          <p:cNvSpPr txBox="1">
            <a:spLocks noChangeArrowheads="1"/>
          </p:cNvSpPr>
          <p:nvPr/>
        </p:nvSpPr>
        <p:spPr bwMode="auto">
          <a:xfrm>
            <a:off x="1293813" y="57086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5195" name="Line 27"/>
          <p:cNvSpPr>
            <a:spLocks noChangeShapeType="1"/>
          </p:cNvSpPr>
          <p:nvPr/>
        </p:nvSpPr>
        <p:spPr bwMode="auto">
          <a:xfrm>
            <a:off x="2035175" y="1082675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5196" name="Text Box 28"/>
          <p:cNvSpPr txBox="1">
            <a:spLocks noChangeArrowheads="1"/>
          </p:cNvSpPr>
          <p:nvPr/>
        </p:nvSpPr>
        <p:spPr bwMode="auto">
          <a:xfrm>
            <a:off x="2105025" y="114935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Neuter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5197" name="Text Box 29"/>
          <p:cNvSpPr txBox="1">
            <a:spLocks noChangeArrowheads="1"/>
          </p:cNvSpPr>
          <p:nvPr/>
        </p:nvSpPr>
        <p:spPr bwMode="auto">
          <a:xfrm>
            <a:off x="2062163" y="137795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ἔ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ργον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5198" name="Text Box 30"/>
          <p:cNvSpPr txBox="1">
            <a:spLocks noChangeArrowheads="1"/>
          </p:cNvSpPr>
          <p:nvPr/>
        </p:nvSpPr>
        <p:spPr bwMode="auto">
          <a:xfrm>
            <a:off x="2089150" y="220345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5199" name="Text Box 31"/>
          <p:cNvSpPr txBox="1"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35200" name="Text Box 32"/>
          <p:cNvSpPr txBox="1">
            <a:spLocks noChangeArrowheads="1"/>
          </p:cNvSpPr>
          <p:nvPr/>
        </p:nvSpPr>
        <p:spPr bwMode="auto">
          <a:xfrm>
            <a:off x="2089150" y="250348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5201" name="Text Box 33"/>
          <p:cNvSpPr txBox="1">
            <a:spLocks noChangeArrowheads="1"/>
          </p:cNvSpPr>
          <p:nvPr/>
        </p:nvSpPr>
        <p:spPr bwMode="auto">
          <a:xfrm>
            <a:off x="2089150" y="2827338"/>
            <a:ext cx="7620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5202" name="Text Box 34"/>
          <p:cNvSpPr txBox="1">
            <a:spLocks noChangeArrowheads="1"/>
          </p:cNvSpPr>
          <p:nvPr/>
        </p:nvSpPr>
        <p:spPr bwMode="auto">
          <a:xfrm>
            <a:off x="2089150" y="3146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5203" name="Text Box 35"/>
          <p:cNvSpPr txBox="1">
            <a:spLocks noChangeArrowheads="1"/>
          </p:cNvSpPr>
          <p:nvPr/>
        </p:nvSpPr>
        <p:spPr bwMode="auto">
          <a:xfrm>
            <a:off x="2089150" y="3432175"/>
            <a:ext cx="91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5204" name="Text Box 36"/>
          <p:cNvSpPr txBox="1">
            <a:spLocks noChangeArrowheads="1"/>
          </p:cNvSpPr>
          <p:nvPr/>
        </p:nvSpPr>
        <p:spPr bwMode="auto">
          <a:xfrm>
            <a:off x="2070100" y="44942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5205" name="Text Box 37"/>
          <p:cNvSpPr txBox="1">
            <a:spLocks noChangeArrowheads="1"/>
          </p:cNvSpPr>
          <p:nvPr/>
        </p:nvSpPr>
        <p:spPr bwMode="auto">
          <a:xfrm>
            <a:off x="2079625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5206" name="Text Box 38"/>
          <p:cNvSpPr txBox="1">
            <a:spLocks noChangeArrowheads="1"/>
          </p:cNvSpPr>
          <p:nvPr/>
        </p:nvSpPr>
        <p:spPr bwMode="auto">
          <a:xfrm>
            <a:off x="207962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5207" name="Text Box 39"/>
          <p:cNvSpPr txBox="1">
            <a:spLocks noChangeArrowheads="1"/>
          </p:cNvSpPr>
          <p:nvPr/>
        </p:nvSpPr>
        <p:spPr bwMode="auto">
          <a:xfrm>
            <a:off x="2074863" y="5413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5208" name="Text Box 40"/>
          <p:cNvSpPr txBox="1">
            <a:spLocks noChangeArrowheads="1"/>
          </p:cNvSpPr>
          <p:nvPr/>
        </p:nvSpPr>
        <p:spPr bwMode="auto">
          <a:xfrm>
            <a:off x="2074863" y="5718175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5209" name="Line 41"/>
          <p:cNvSpPr>
            <a:spLocks noChangeShapeType="1"/>
          </p:cNvSpPr>
          <p:nvPr/>
        </p:nvSpPr>
        <p:spPr bwMode="auto">
          <a:xfrm>
            <a:off x="1857375" y="265271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5210" name="Line 42"/>
          <p:cNvSpPr>
            <a:spLocks noChangeShapeType="1"/>
          </p:cNvSpPr>
          <p:nvPr/>
        </p:nvSpPr>
        <p:spPr bwMode="auto">
          <a:xfrm>
            <a:off x="1866900" y="298926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5211" name="Line 43"/>
          <p:cNvSpPr>
            <a:spLocks noChangeShapeType="1"/>
          </p:cNvSpPr>
          <p:nvPr/>
        </p:nvSpPr>
        <p:spPr bwMode="auto">
          <a:xfrm>
            <a:off x="1866900" y="33020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5212" name="Line 44"/>
          <p:cNvSpPr>
            <a:spLocks noChangeShapeType="1"/>
          </p:cNvSpPr>
          <p:nvPr/>
        </p:nvSpPr>
        <p:spPr bwMode="auto">
          <a:xfrm>
            <a:off x="1847850" y="4960938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5213" name="Line 45"/>
          <p:cNvSpPr>
            <a:spLocks noChangeShapeType="1"/>
          </p:cNvSpPr>
          <p:nvPr/>
        </p:nvSpPr>
        <p:spPr bwMode="auto">
          <a:xfrm>
            <a:off x="1847850" y="52705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5214" name="Line 46"/>
          <p:cNvSpPr>
            <a:spLocks noChangeShapeType="1"/>
          </p:cNvSpPr>
          <p:nvPr/>
        </p:nvSpPr>
        <p:spPr bwMode="auto">
          <a:xfrm flipH="1">
            <a:off x="2543175" y="2362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5216" name="Line 48"/>
          <p:cNvSpPr>
            <a:spLocks noChangeShapeType="1"/>
          </p:cNvSpPr>
          <p:nvPr/>
        </p:nvSpPr>
        <p:spPr bwMode="auto">
          <a:xfrm flipH="1">
            <a:off x="2543175" y="3581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5217" name="Line 49"/>
          <p:cNvSpPr>
            <a:spLocks noChangeShapeType="1"/>
          </p:cNvSpPr>
          <p:nvPr/>
        </p:nvSpPr>
        <p:spPr bwMode="auto">
          <a:xfrm>
            <a:off x="2776538" y="2362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5218" name="Line 50"/>
          <p:cNvSpPr>
            <a:spLocks noChangeShapeType="1"/>
          </p:cNvSpPr>
          <p:nvPr/>
        </p:nvSpPr>
        <p:spPr bwMode="auto">
          <a:xfrm flipH="1">
            <a:off x="2452688" y="4648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5219" name="Line 51"/>
          <p:cNvSpPr>
            <a:spLocks noChangeShapeType="1"/>
          </p:cNvSpPr>
          <p:nvPr/>
        </p:nvSpPr>
        <p:spPr bwMode="auto">
          <a:xfrm flipH="1">
            <a:off x="2443163" y="5564188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5220" name="Line 52"/>
          <p:cNvSpPr>
            <a:spLocks noChangeShapeType="1"/>
          </p:cNvSpPr>
          <p:nvPr/>
        </p:nvSpPr>
        <p:spPr bwMode="auto">
          <a:xfrm flipH="1">
            <a:off x="2452688" y="5867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5221" name="Line 53"/>
          <p:cNvSpPr>
            <a:spLocks noChangeShapeType="1"/>
          </p:cNvSpPr>
          <p:nvPr/>
        </p:nvSpPr>
        <p:spPr bwMode="auto">
          <a:xfrm>
            <a:off x="268605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5222" name="Line 54"/>
          <p:cNvSpPr>
            <a:spLocks noChangeShapeType="1"/>
          </p:cNvSpPr>
          <p:nvPr/>
        </p:nvSpPr>
        <p:spPr bwMode="auto">
          <a:xfrm>
            <a:off x="2843213" y="493713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5223" name="Text Box 55"/>
          <p:cNvSpPr txBox="1">
            <a:spLocks noChangeArrowheads="1"/>
          </p:cNvSpPr>
          <p:nvPr/>
        </p:nvSpPr>
        <p:spPr bwMode="auto">
          <a:xfrm>
            <a:off x="3886200" y="546100"/>
            <a:ext cx="1371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1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st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α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</a:p>
        </p:txBody>
      </p:sp>
      <p:sp>
        <p:nvSpPr>
          <p:cNvPr id="135224" name="Text Box 56"/>
          <p:cNvSpPr txBox="1">
            <a:spLocks noChangeArrowheads="1"/>
          </p:cNvSpPr>
          <p:nvPr/>
        </p:nvSpPr>
        <p:spPr bwMode="auto">
          <a:xfrm>
            <a:off x="2833688" y="1147763"/>
            <a:ext cx="7604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5225" name="Text Box 57"/>
          <p:cNvSpPr txBox="1">
            <a:spLocks noChangeArrowheads="1"/>
          </p:cNvSpPr>
          <p:nvPr/>
        </p:nvSpPr>
        <p:spPr bwMode="auto">
          <a:xfrm>
            <a:off x="2847975" y="13763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γά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η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 sz="1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135226" name="Text Box 58"/>
          <p:cNvSpPr txBox="1">
            <a:spLocks noChangeArrowheads="1"/>
          </p:cNvSpPr>
          <p:nvPr/>
        </p:nvSpPr>
        <p:spPr bwMode="auto">
          <a:xfrm>
            <a:off x="2935288" y="2189163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5227" name="Text Box 59"/>
          <p:cNvSpPr txBox="1">
            <a:spLocks noChangeArrowheads="1"/>
          </p:cNvSpPr>
          <p:nvPr/>
        </p:nvSpPr>
        <p:spPr bwMode="auto">
          <a:xfrm>
            <a:off x="2927350" y="2501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5228" name="Text Box 60"/>
          <p:cNvSpPr txBox="1">
            <a:spLocks noChangeArrowheads="1"/>
          </p:cNvSpPr>
          <p:nvPr/>
        </p:nvSpPr>
        <p:spPr bwMode="auto">
          <a:xfrm>
            <a:off x="2927350" y="2824163"/>
            <a:ext cx="838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rgbClr val="FFFFFF"/>
                </a:solidFill>
                <a:latin typeface="Lucida Grande" charset="0"/>
                <a:cs typeface="Lucida Grande" charset="0"/>
              </a:rPr>
              <a:t>ῃ</a:t>
            </a:r>
            <a:endParaRPr lang="es-ES" sz="1400">
              <a:solidFill>
                <a:srgbClr val="FFFFFF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5229" name="Text Box 61"/>
          <p:cNvSpPr txBox="1">
            <a:spLocks noChangeArrowheads="1"/>
          </p:cNvSpPr>
          <p:nvPr/>
        </p:nvSpPr>
        <p:spPr bwMode="auto">
          <a:xfrm>
            <a:off x="2927350" y="314960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ην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5230" name="Text Box 62"/>
          <p:cNvSpPr txBox="1">
            <a:spLocks noChangeArrowheads="1"/>
          </p:cNvSpPr>
          <p:nvPr/>
        </p:nvSpPr>
        <p:spPr bwMode="auto">
          <a:xfrm>
            <a:off x="2927350" y="3429000"/>
            <a:ext cx="6858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5231" name="Text Box 63"/>
          <p:cNvSpPr txBox="1">
            <a:spLocks noChangeArrowheads="1"/>
          </p:cNvSpPr>
          <p:nvPr/>
        </p:nvSpPr>
        <p:spPr bwMode="auto">
          <a:xfrm>
            <a:off x="2940050" y="44958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35232" name="Text Box 64"/>
          <p:cNvSpPr txBox="1">
            <a:spLocks noChangeArrowheads="1"/>
          </p:cNvSpPr>
          <p:nvPr/>
        </p:nvSpPr>
        <p:spPr bwMode="auto">
          <a:xfrm>
            <a:off x="2940050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5235" name="Line 67"/>
          <p:cNvSpPr>
            <a:spLocks noChangeShapeType="1"/>
          </p:cNvSpPr>
          <p:nvPr/>
        </p:nvSpPr>
        <p:spPr bwMode="auto">
          <a:xfrm flipH="1">
            <a:off x="2533650" y="3303588"/>
            <a:ext cx="24606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3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2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600" b="1">
                <a:solidFill>
                  <a:schemeClr val="bg1"/>
                </a:solidFill>
                <a:latin typeface="Palatino Linotype" charset="0"/>
              </a:rPr>
              <a:t>GREEK NOUN DECLENSIONS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37220" name="Line 4"/>
          <p:cNvSpPr>
            <a:spLocks noChangeShapeType="1"/>
          </p:cNvSpPr>
          <p:nvPr/>
        </p:nvSpPr>
        <p:spPr bwMode="auto">
          <a:xfrm>
            <a:off x="28575" y="485775"/>
            <a:ext cx="90217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1219200" y="566738"/>
            <a:ext cx="1676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nd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1109663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37223" name="Text Box 7"/>
          <p:cNvSpPr txBox="1">
            <a:spLocks noChangeArrowheads="1"/>
          </p:cNvSpPr>
          <p:nvPr/>
        </p:nvSpPr>
        <p:spPr bwMode="auto">
          <a:xfrm>
            <a:off x="1225550" y="11525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     Examples:</a:t>
            </a:r>
            <a:r>
              <a:rPr lang="en-US" sz="1000">
                <a:solidFill>
                  <a:schemeClr val="bg1"/>
                </a:solidFill>
              </a:rPr>
              <a:t>	   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λόγος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7225" name="Line 9"/>
          <p:cNvSpPr>
            <a:spLocks noChangeShapeType="1"/>
          </p:cNvSpPr>
          <p:nvPr/>
        </p:nvSpPr>
        <p:spPr bwMode="auto">
          <a:xfrm>
            <a:off x="1219200" y="485775"/>
            <a:ext cx="0" cy="630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7226" name="Line 10"/>
          <p:cNvSpPr>
            <a:spLocks noChangeShapeType="1"/>
          </p:cNvSpPr>
          <p:nvPr/>
        </p:nvSpPr>
        <p:spPr bwMode="auto">
          <a:xfrm>
            <a:off x="1219200" y="1066800"/>
            <a:ext cx="784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7227" name="Line 11"/>
          <p:cNvSpPr>
            <a:spLocks noChangeShapeType="1"/>
          </p:cNvSpPr>
          <p:nvPr/>
        </p:nvSpPr>
        <p:spPr bwMode="auto">
          <a:xfrm>
            <a:off x="1219200" y="1600200"/>
            <a:ext cx="78565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7228" name="Line 12"/>
          <p:cNvSpPr>
            <a:spLocks noChangeShapeType="1"/>
          </p:cNvSpPr>
          <p:nvPr/>
        </p:nvSpPr>
        <p:spPr bwMode="auto">
          <a:xfrm>
            <a:off x="1204913" y="1343025"/>
            <a:ext cx="787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7229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37230" name="Text Box 14"/>
          <p:cNvSpPr txBox="1">
            <a:spLocks noChangeArrowheads="1"/>
          </p:cNvSpPr>
          <p:nvPr/>
        </p:nvSpPr>
        <p:spPr bwMode="auto">
          <a:xfrm>
            <a:off x="-76200" y="1828800"/>
            <a:ext cx="12954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7231" name="Line 15"/>
          <p:cNvSpPr>
            <a:spLocks noChangeShapeType="1"/>
          </p:cNvSpPr>
          <p:nvPr/>
        </p:nvSpPr>
        <p:spPr bwMode="auto">
          <a:xfrm>
            <a:off x="228600" y="3886200"/>
            <a:ext cx="86868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7232" name="Text Box 16"/>
          <p:cNvSpPr txBox="1">
            <a:spLocks noChangeArrowheads="1"/>
          </p:cNvSpPr>
          <p:nvPr/>
        </p:nvSpPr>
        <p:spPr bwMode="auto">
          <a:xfrm>
            <a:off x="1355725" y="21336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37233" name="Text Box 17"/>
          <p:cNvSpPr txBox="1">
            <a:spLocks noChangeArrowheads="1"/>
          </p:cNvSpPr>
          <p:nvPr/>
        </p:nvSpPr>
        <p:spPr bwMode="auto">
          <a:xfrm>
            <a:off x="1319213" y="21986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ος</a:t>
            </a:r>
            <a:endParaRPr lang="en-US" sz="1400" b="1" i="1">
              <a:latin typeface="Lucida Grande" charset="0"/>
            </a:endParaRPr>
          </a:p>
        </p:txBody>
      </p:sp>
      <p:sp>
        <p:nvSpPr>
          <p:cNvPr id="137234" name="Text Box 18"/>
          <p:cNvSpPr txBox="1">
            <a:spLocks noChangeArrowheads="1"/>
          </p:cNvSpPr>
          <p:nvPr/>
        </p:nvSpPr>
        <p:spPr bwMode="auto">
          <a:xfrm>
            <a:off x="1298575" y="25082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ου</a:t>
            </a:r>
          </a:p>
        </p:txBody>
      </p:sp>
      <p:sp>
        <p:nvSpPr>
          <p:cNvPr id="137235" name="Text Box 19"/>
          <p:cNvSpPr txBox="1">
            <a:spLocks noChangeArrowheads="1"/>
          </p:cNvSpPr>
          <p:nvPr/>
        </p:nvSpPr>
        <p:spPr bwMode="auto">
          <a:xfrm>
            <a:off x="1298575" y="28273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7236" name="Text Box 20"/>
          <p:cNvSpPr txBox="1">
            <a:spLocks noChangeArrowheads="1"/>
          </p:cNvSpPr>
          <p:nvPr/>
        </p:nvSpPr>
        <p:spPr bwMode="auto">
          <a:xfrm>
            <a:off x="1298575" y="3136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7237" name="Text Box 21"/>
          <p:cNvSpPr txBox="1">
            <a:spLocks noChangeArrowheads="1"/>
          </p:cNvSpPr>
          <p:nvPr/>
        </p:nvSpPr>
        <p:spPr bwMode="auto">
          <a:xfrm>
            <a:off x="1298575" y="343693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</a:t>
            </a: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7238" name="Text Box 22"/>
          <p:cNvSpPr txBox="1">
            <a:spLocks noChangeArrowheads="1"/>
          </p:cNvSpPr>
          <p:nvPr/>
        </p:nvSpPr>
        <p:spPr bwMode="auto">
          <a:xfrm>
            <a:off x="1298575" y="4503738"/>
            <a:ext cx="6096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</a:p>
          <a:p>
            <a:pPr>
              <a:spcBef>
                <a:spcPct val="50000"/>
              </a:spcBef>
            </a:pP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7239" name="Text Box 23"/>
          <p:cNvSpPr txBox="1">
            <a:spLocks noChangeArrowheads="1"/>
          </p:cNvSpPr>
          <p:nvPr/>
        </p:nvSpPr>
        <p:spPr bwMode="auto">
          <a:xfrm>
            <a:off x="1303338" y="4808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7240" name="Text Box 24"/>
          <p:cNvSpPr txBox="1">
            <a:spLocks noChangeArrowheads="1"/>
          </p:cNvSpPr>
          <p:nvPr/>
        </p:nvSpPr>
        <p:spPr bwMode="auto">
          <a:xfrm>
            <a:off x="129857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7241" name="Text Box 25"/>
          <p:cNvSpPr txBox="1">
            <a:spLocks noChangeArrowheads="1"/>
          </p:cNvSpPr>
          <p:nvPr/>
        </p:nvSpPr>
        <p:spPr bwMode="auto">
          <a:xfrm>
            <a:off x="1298575" y="5403850"/>
            <a:ext cx="758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7242" name="Text Box 26"/>
          <p:cNvSpPr txBox="1">
            <a:spLocks noChangeArrowheads="1"/>
          </p:cNvSpPr>
          <p:nvPr/>
        </p:nvSpPr>
        <p:spPr bwMode="auto">
          <a:xfrm>
            <a:off x="1293813" y="57086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7243" name="Line 27"/>
          <p:cNvSpPr>
            <a:spLocks noChangeShapeType="1"/>
          </p:cNvSpPr>
          <p:nvPr/>
        </p:nvSpPr>
        <p:spPr bwMode="auto">
          <a:xfrm>
            <a:off x="2035175" y="1082675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7244" name="Text Box 28"/>
          <p:cNvSpPr txBox="1">
            <a:spLocks noChangeArrowheads="1"/>
          </p:cNvSpPr>
          <p:nvPr/>
        </p:nvSpPr>
        <p:spPr bwMode="auto">
          <a:xfrm>
            <a:off x="2105025" y="114935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Neuter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7245" name="Text Box 29"/>
          <p:cNvSpPr txBox="1">
            <a:spLocks noChangeArrowheads="1"/>
          </p:cNvSpPr>
          <p:nvPr/>
        </p:nvSpPr>
        <p:spPr bwMode="auto">
          <a:xfrm>
            <a:off x="2062163" y="1377950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ἔ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ργον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7246" name="Text Box 30"/>
          <p:cNvSpPr txBox="1">
            <a:spLocks noChangeArrowheads="1"/>
          </p:cNvSpPr>
          <p:nvPr/>
        </p:nvSpPr>
        <p:spPr bwMode="auto">
          <a:xfrm>
            <a:off x="2089150" y="220345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7247" name="Text Box 31"/>
          <p:cNvSpPr txBox="1"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37248" name="Text Box 32"/>
          <p:cNvSpPr txBox="1">
            <a:spLocks noChangeArrowheads="1"/>
          </p:cNvSpPr>
          <p:nvPr/>
        </p:nvSpPr>
        <p:spPr bwMode="auto">
          <a:xfrm>
            <a:off x="2089150" y="250348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7249" name="Text Box 33"/>
          <p:cNvSpPr txBox="1">
            <a:spLocks noChangeArrowheads="1"/>
          </p:cNvSpPr>
          <p:nvPr/>
        </p:nvSpPr>
        <p:spPr bwMode="auto">
          <a:xfrm>
            <a:off x="2089150" y="2827338"/>
            <a:ext cx="7620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7250" name="Text Box 34"/>
          <p:cNvSpPr txBox="1">
            <a:spLocks noChangeArrowheads="1"/>
          </p:cNvSpPr>
          <p:nvPr/>
        </p:nvSpPr>
        <p:spPr bwMode="auto">
          <a:xfrm>
            <a:off x="2089150" y="3146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7251" name="Text Box 35"/>
          <p:cNvSpPr txBox="1">
            <a:spLocks noChangeArrowheads="1"/>
          </p:cNvSpPr>
          <p:nvPr/>
        </p:nvSpPr>
        <p:spPr bwMode="auto">
          <a:xfrm>
            <a:off x="2089150" y="3432175"/>
            <a:ext cx="91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7252" name="Text Box 36"/>
          <p:cNvSpPr txBox="1">
            <a:spLocks noChangeArrowheads="1"/>
          </p:cNvSpPr>
          <p:nvPr/>
        </p:nvSpPr>
        <p:spPr bwMode="auto">
          <a:xfrm>
            <a:off x="2070100" y="44942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7253" name="Text Box 37"/>
          <p:cNvSpPr txBox="1">
            <a:spLocks noChangeArrowheads="1"/>
          </p:cNvSpPr>
          <p:nvPr/>
        </p:nvSpPr>
        <p:spPr bwMode="auto">
          <a:xfrm>
            <a:off x="2079625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7254" name="Text Box 38"/>
          <p:cNvSpPr txBox="1">
            <a:spLocks noChangeArrowheads="1"/>
          </p:cNvSpPr>
          <p:nvPr/>
        </p:nvSpPr>
        <p:spPr bwMode="auto">
          <a:xfrm>
            <a:off x="207962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7255" name="Text Box 39"/>
          <p:cNvSpPr txBox="1">
            <a:spLocks noChangeArrowheads="1"/>
          </p:cNvSpPr>
          <p:nvPr/>
        </p:nvSpPr>
        <p:spPr bwMode="auto">
          <a:xfrm>
            <a:off x="2074863" y="5413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7256" name="Text Box 40"/>
          <p:cNvSpPr txBox="1">
            <a:spLocks noChangeArrowheads="1"/>
          </p:cNvSpPr>
          <p:nvPr/>
        </p:nvSpPr>
        <p:spPr bwMode="auto">
          <a:xfrm>
            <a:off x="2074863" y="5718175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7257" name="Line 41"/>
          <p:cNvSpPr>
            <a:spLocks noChangeShapeType="1"/>
          </p:cNvSpPr>
          <p:nvPr/>
        </p:nvSpPr>
        <p:spPr bwMode="auto">
          <a:xfrm>
            <a:off x="1857375" y="265271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7258" name="Line 42"/>
          <p:cNvSpPr>
            <a:spLocks noChangeShapeType="1"/>
          </p:cNvSpPr>
          <p:nvPr/>
        </p:nvSpPr>
        <p:spPr bwMode="auto">
          <a:xfrm>
            <a:off x="1866900" y="298926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7259" name="Line 43"/>
          <p:cNvSpPr>
            <a:spLocks noChangeShapeType="1"/>
          </p:cNvSpPr>
          <p:nvPr/>
        </p:nvSpPr>
        <p:spPr bwMode="auto">
          <a:xfrm>
            <a:off x="1866900" y="33020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7260" name="Line 44"/>
          <p:cNvSpPr>
            <a:spLocks noChangeShapeType="1"/>
          </p:cNvSpPr>
          <p:nvPr/>
        </p:nvSpPr>
        <p:spPr bwMode="auto">
          <a:xfrm>
            <a:off x="1847850" y="4960938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7261" name="Line 45"/>
          <p:cNvSpPr>
            <a:spLocks noChangeShapeType="1"/>
          </p:cNvSpPr>
          <p:nvPr/>
        </p:nvSpPr>
        <p:spPr bwMode="auto">
          <a:xfrm>
            <a:off x="1847850" y="52705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7262" name="Line 46"/>
          <p:cNvSpPr>
            <a:spLocks noChangeShapeType="1"/>
          </p:cNvSpPr>
          <p:nvPr/>
        </p:nvSpPr>
        <p:spPr bwMode="auto">
          <a:xfrm flipH="1">
            <a:off x="2543175" y="2362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7264" name="Line 48"/>
          <p:cNvSpPr>
            <a:spLocks noChangeShapeType="1"/>
          </p:cNvSpPr>
          <p:nvPr/>
        </p:nvSpPr>
        <p:spPr bwMode="auto">
          <a:xfrm flipH="1">
            <a:off x="2543175" y="3581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7265" name="Line 49"/>
          <p:cNvSpPr>
            <a:spLocks noChangeShapeType="1"/>
          </p:cNvSpPr>
          <p:nvPr/>
        </p:nvSpPr>
        <p:spPr bwMode="auto">
          <a:xfrm>
            <a:off x="2776538" y="2362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7266" name="Line 50"/>
          <p:cNvSpPr>
            <a:spLocks noChangeShapeType="1"/>
          </p:cNvSpPr>
          <p:nvPr/>
        </p:nvSpPr>
        <p:spPr bwMode="auto">
          <a:xfrm flipH="1">
            <a:off x="2452688" y="4648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7267" name="Line 51"/>
          <p:cNvSpPr>
            <a:spLocks noChangeShapeType="1"/>
          </p:cNvSpPr>
          <p:nvPr/>
        </p:nvSpPr>
        <p:spPr bwMode="auto">
          <a:xfrm flipH="1">
            <a:off x="2443163" y="5564188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7268" name="Line 52"/>
          <p:cNvSpPr>
            <a:spLocks noChangeShapeType="1"/>
          </p:cNvSpPr>
          <p:nvPr/>
        </p:nvSpPr>
        <p:spPr bwMode="auto">
          <a:xfrm flipH="1">
            <a:off x="2452688" y="5867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7269" name="Line 53"/>
          <p:cNvSpPr>
            <a:spLocks noChangeShapeType="1"/>
          </p:cNvSpPr>
          <p:nvPr/>
        </p:nvSpPr>
        <p:spPr bwMode="auto">
          <a:xfrm>
            <a:off x="268605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7270" name="Line 54"/>
          <p:cNvSpPr>
            <a:spLocks noChangeShapeType="1"/>
          </p:cNvSpPr>
          <p:nvPr/>
        </p:nvSpPr>
        <p:spPr bwMode="auto">
          <a:xfrm>
            <a:off x="2843213" y="493713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7271" name="Text Box 55"/>
          <p:cNvSpPr txBox="1">
            <a:spLocks noChangeArrowheads="1"/>
          </p:cNvSpPr>
          <p:nvPr/>
        </p:nvSpPr>
        <p:spPr bwMode="auto">
          <a:xfrm>
            <a:off x="3886200" y="546100"/>
            <a:ext cx="1371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1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st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α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</a:p>
        </p:txBody>
      </p:sp>
      <p:sp>
        <p:nvSpPr>
          <p:cNvPr id="137272" name="Text Box 56"/>
          <p:cNvSpPr txBox="1">
            <a:spLocks noChangeArrowheads="1"/>
          </p:cNvSpPr>
          <p:nvPr/>
        </p:nvSpPr>
        <p:spPr bwMode="auto">
          <a:xfrm>
            <a:off x="2833688" y="1147763"/>
            <a:ext cx="7604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7273" name="Text Box 57"/>
          <p:cNvSpPr txBox="1">
            <a:spLocks noChangeArrowheads="1"/>
          </p:cNvSpPr>
          <p:nvPr/>
        </p:nvSpPr>
        <p:spPr bwMode="auto">
          <a:xfrm>
            <a:off x="2847975" y="13763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γά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η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 sz="1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137274" name="Text Box 58"/>
          <p:cNvSpPr txBox="1">
            <a:spLocks noChangeArrowheads="1"/>
          </p:cNvSpPr>
          <p:nvPr/>
        </p:nvSpPr>
        <p:spPr bwMode="auto">
          <a:xfrm>
            <a:off x="2935288" y="2189163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7275" name="Text Box 59"/>
          <p:cNvSpPr txBox="1">
            <a:spLocks noChangeArrowheads="1"/>
          </p:cNvSpPr>
          <p:nvPr/>
        </p:nvSpPr>
        <p:spPr bwMode="auto">
          <a:xfrm>
            <a:off x="2927350" y="2501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7276" name="Text Box 60"/>
          <p:cNvSpPr txBox="1">
            <a:spLocks noChangeArrowheads="1"/>
          </p:cNvSpPr>
          <p:nvPr/>
        </p:nvSpPr>
        <p:spPr bwMode="auto">
          <a:xfrm>
            <a:off x="2927350" y="2824163"/>
            <a:ext cx="838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rgbClr val="FFFFFF"/>
                </a:solidFill>
                <a:latin typeface="Lucida Grande" charset="0"/>
                <a:cs typeface="Lucida Grande" charset="0"/>
              </a:rPr>
              <a:t>ῃ</a:t>
            </a:r>
            <a:endParaRPr lang="es-ES" sz="1400">
              <a:solidFill>
                <a:srgbClr val="FFFFFF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7277" name="Text Box 61"/>
          <p:cNvSpPr txBox="1">
            <a:spLocks noChangeArrowheads="1"/>
          </p:cNvSpPr>
          <p:nvPr/>
        </p:nvSpPr>
        <p:spPr bwMode="auto">
          <a:xfrm>
            <a:off x="2927350" y="314960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ην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7278" name="Text Box 62"/>
          <p:cNvSpPr txBox="1">
            <a:spLocks noChangeArrowheads="1"/>
          </p:cNvSpPr>
          <p:nvPr/>
        </p:nvSpPr>
        <p:spPr bwMode="auto">
          <a:xfrm>
            <a:off x="2927350" y="3429000"/>
            <a:ext cx="6858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7279" name="Text Box 63"/>
          <p:cNvSpPr txBox="1">
            <a:spLocks noChangeArrowheads="1"/>
          </p:cNvSpPr>
          <p:nvPr/>
        </p:nvSpPr>
        <p:spPr bwMode="auto">
          <a:xfrm>
            <a:off x="2940050" y="44958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37280" name="Text Box 64"/>
          <p:cNvSpPr txBox="1">
            <a:spLocks noChangeArrowheads="1"/>
          </p:cNvSpPr>
          <p:nvPr/>
        </p:nvSpPr>
        <p:spPr bwMode="auto">
          <a:xfrm>
            <a:off x="2940050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7281" name="Text Box 65"/>
          <p:cNvSpPr txBox="1">
            <a:spLocks noChangeArrowheads="1"/>
          </p:cNvSpPr>
          <p:nvPr/>
        </p:nvSpPr>
        <p:spPr bwMode="auto">
          <a:xfrm>
            <a:off x="2940050" y="51181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37283" name="Line 67"/>
          <p:cNvSpPr>
            <a:spLocks noChangeShapeType="1"/>
          </p:cNvSpPr>
          <p:nvPr/>
        </p:nvSpPr>
        <p:spPr bwMode="auto">
          <a:xfrm flipH="1">
            <a:off x="2533650" y="3303588"/>
            <a:ext cx="24606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3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8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600" b="1">
                <a:solidFill>
                  <a:schemeClr val="bg1"/>
                </a:solidFill>
                <a:latin typeface="Palatino Linotype" charset="0"/>
              </a:rPr>
              <a:t>GREEK NOUN DECLENSIONS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39268" name="Line 4"/>
          <p:cNvSpPr>
            <a:spLocks noChangeShapeType="1"/>
          </p:cNvSpPr>
          <p:nvPr/>
        </p:nvSpPr>
        <p:spPr bwMode="auto">
          <a:xfrm>
            <a:off x="28575" y="485775"/>
            <a:ext cx="90217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1219200" y="566738"/>
            <a:ext cx="1676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nd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1109663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39271" name="Text Box 7"/>
          <p:cNvSpPr txBox="1">
            <a:spLocks noChangeArrowheads="1"/>
          </p:cNvSpPr>
          <p:nvPr/>
        </p:nvSpPr>
        <p:spPr bwMode="auto">
          <a:xfrm>
            <a:off x="1225550" y="11525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9272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     Examples:</a:t>
            </a:r>
            <a:r>
              <a:rPr lang="en-US" sz="1000">
                <a:solidFill>
                  <a:schemeClr val="bg1"/>
                </a:solidFill>
              </a:rPr>
              <a:t>	   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λόγος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9273" name="Line 9"/>
          <p:cNvSpPr>
            <a:spLocks noChangeShapeType="1"/>
          </p:cNvSpPr>
          <p:nvPr/>
        </p:nvSpPr>
        <p:spPr bwMode="auto">
          <a:xfrm>
            <a:off x="1219200" y="485775"/>
            <a:ext cx="0" cy="630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9274" name="Line 10"/>
          <p:cNvSpPr>
            <a:spLocks noChangeShapeType="1"/>
          </p:cNvSpPr>
          <p:nvPr/>
        </p:nvSpPr>
        <p:spPr bwMode="auto">
          <a:xfrm>
            <a:off x="1219200" y="1066800"/>
            <a:ext cx="784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9275" name="Line 11"/>
          <p:cNvSpPr>
            <a:spLocks noChangeShapeType="1"/>
          </p:cNvSpPr>
          <p:nvPr/>
        </p:nvSpPr>
        <p:spPr bwMode="auto">
          <a:xfrm>
            <a:off x="1219200" y="1600200"/>
            <a:ext cx="78565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9276" name="Line 12"/>
          <p:cNvSpPr>
            <a:spLocks noChangeShapeType="1"/>
          </p:cNvSpPr>
          <p:nvPr/>
        </p:nvSpPr>
        <p:spPr bwMode="auto">
          <a:xfrm>
            <a:off x="1204913" y="1343025"/>
            <a:ext cx="787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9277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39278" name="Text Box 14"/>
          <p:cNvSpPr txBox="1">
            <a:spLocks noChangeArrowheads="1"/>
          </p:cNvSpPr>
          <p:nvPr/>
        </p:nvSpPr>
        <p:spPr bwMode="auto">
          <a:xfrm>
            <a:off x="-76200" y="1828800"/>
            <a:ext cx="12954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9279" name="Line 15"/>
          <p:cNvSpPr>
            <a:spLocks noChangeShapeType="1"/>
          </p:cNvSpPr>
          <p:nvPr/>
        </p:nvSpPr>
        <p:spPr bwMode="auto">
          <a:xfrm>
            <a:off x="228600" y="3886200"/>
            <a:ext cx="86868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9280" name="Text Box 16"/>
          <p:cNvSpPr txBox="1">
            <a:spLocks noChangeArrowheads="1"/>
          </p:cNvSpPr>
          <p:nvPr/>
        </p:nvSpPr>
        <p:spPr bwMode="auto">
          <a:xfrm>
            <a:off x="1355725" y="21336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39281" name="Text Box 17"/>
          <p:cNvSpPr txBox="1">
            <a:spLocks noChangeArrowheads="1"/>
          </p:cNvSpPr>
          <p:nvPr/>
        </p:nvSpPr>
        <p:spPr bwMode="auto">
          <a:xfrm>
            <a:off x="1319213" y="21986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ος</a:t>
            </a:r>
            <a:endParaRPr lang="en-US" sz="1400" b="1" i="1">
              <a:latin typeface="Lucida Grande" charset="0"/>
            </a:endParaRPr>
          </a:p>
        </p:txBody>
      </p:sp>
      <p:sp>
        <p:nvSpPr>
          <p:cNvPr id="139282" name="Text Box 18"/>
          <p:cNvSpPr txBox="1">
            <a:spLocks noChangeArrowheads="1"/>
          </p:cNvSpPr>
          <p:nvPr/>
        </p:nvSpPr>
        <p:spPr bwMode="auto">
          <a:xfrm>
            <a:off x="1298575" y="25082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ου</a:t>
            </a:r>
          </a:p>
        </p:txBody>
      </p:sp>
      <p:sp>
        <p:nvSpPr>
          <p:cNvPr id="139283" name="Text Box 19"/>
          <p:cNvSpPr txBox="1">
            <a:spLocks noChangeArrowheads="1"/>
          </p:cNvSpPr>
          <p:nvPr/>
        </p:nvSpPr>
        <p:spPr bwMode="auto">
          <a:xfrm>
            <a:off x="1298575" y="28273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9284" name="Text Box 20"/>
          <p:cNvSpPr txBox="1">
            <a:spLocks noChangeArrowheads="1"/>
          </p:cNvSpPr>
          <p:nvPr/>
        </p:nvSpPr>
        <p:spPr bwMode="auto">
          <a:xfrm>
            <a:off x="1298575" y="3136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9285" name="Text Box 21"/>
          <p:cNvSpPr txBox="1">
            <a:spLocks noChangeArrowheads="1"/>
          </p:cNvSpPr>
          <p:nvPr/>
        </p:nvSpPr>
        <p:spPr bwMode="auto">
          <a:xfrm>
            <a:off x="1298575" y="343693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</a:t>
            </a: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9286" name="Text Box 22"/>
          <p:cNvSpPr txBox="1">
            <a:spLocks noChangeArrowheads="1"/>
          </p:cNvSpPr>
          <p:nvPr/>
        </p:nvSpPr>
        <p:spPr bwMode="auto">
          <a:xfrm>
            <a:off x="1298575" y="4503738"/>
            <a:ext cx="6096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</a:p>
          <a:p>
            <a:pPr>
              <a:spcBef>
                <a:spcPct val="50000"/>
              </a:spcBef>
            </a:pP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9287" name="Text Box 23"/>
          <p:cNvSpPr txBox="1">
            <a:spLocks noChangeArrowheads="1"/>
          </p:cNvSpPr>
          <p:nvPr/>
        </p:nvSpPr>
        <p:spPr bwMode="auto">
          <a:xfrm>
            <a:off x="1303338" y="4808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9288" name="Text Box 24"/>
          <p:cNvSpPr txBox="1">
            <a:spLocks noChangeArrowheads="1"/>
          </p:cNvSpPr>
          <p:nvPr/>
        </p:nvSpPr>
        <p:spPr bwMode="auto">
          <a:xfrm>
            <a:off x="129857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9289" name="Text Box 25"/>
          <p:cNvSpPr txBox="1">
            <a:spLocks noChangeArrowheads="1"/>
          </p:cNvSpPr>
          <p:nvPr/>
        </p:nvSpPr>
        <p:spPr bwMode="auto">
          <a:xfrm>
            <a:off x="1298575" y="5403850"/>
            <a:ext cx="758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9290" name="Text Box 26"/>
          <p:cNvSpPr txBox="1">
            <a:spLocks noChangeArrowheads="1"/>
          </p:cNvSpPr>
          <p:nvPr/>
        </p:nvSpPr>
        <p:spPr bwMode="auto">
          <a:xfrm>
            <a:off x="1293813" y="57086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9291" name="Line 27"/>
          <p:cNvSpPr>
            <a:spLocks noChangeShapeType="1"/>
          </p:cNvSpPr>
          <p:nvPr/>
        </p:nvSpPr>
        <p:spPr bwMode="auto">
          <a:xfrm>
            <a:off x="2035175" y="1082675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9292" name="Text Box 28"/>
          <p:cNvSpPr txBox="1">
            <a:spLocks noChangeArrowheads="1"/>
          </p:cNvSpPr>
          <p:nvPr/>
        </p:nvSpPr>
        <p:spPr bwMode="auto">
          <a:xfrm>
            <a:off x="2105025" y="114935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Neuter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9293" name="Text Box 29"/>
          <p:cNvSpPr txBox="1">
            <a:spLocks noChangeArrowheads="1"/>
          </p:cNvSpPr>
          <p:nvPr/>
        </p:nvSpPr>
        <p:spPr bwMode="auto">
          <a:xfrm>
            <a:off x="2062163" y="137795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ἔ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ργον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9294" name="Text Box 30"/>
          <p:cNvSpPr txBox="1">
            <a:spLocks noChangeArrowheads="1"/>
          </p:cNvSpPr>
          <p:nvPr/>
        </p:nvSpPr>
        <p:spPr bwMode="auto">
          <a:xfrm>
            <a:off x="2089150" y="220345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9295" name="Text Box 31"/>
          <p:cNvSpPr txBox="1"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39296" name="Text Box 32"/>
          <p:cNvSpPr txBox="1">
            <a:spLocks noChangeArrowheads="1"/>
          </p:cNvSpPr>
          <p:nvPr/>
        </p:nvSpPr>
        <p:spPr bwMode="auto">
          <a:xfrm>
            <a:off x="2089150" y="250348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9297" name="Text Box 33"/>
          <p:cNvSpPr txBox="1">
            <a:spLocks noChangeArrowheads="1"/>
          </p:cNvSpPr>
          <p:nvPr/>
        </p:nvSpPr>
        <p:spPr bwMode="auto">
          <a:xfrm>
            <a:off x="2089150" y="2827338"/>
            <a:ext cx="7620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9298" name="Text Box 34"/>
          <p:cNvSpPr txBox="1">
            <a:spLocks noChangeArrowheads="1"/>
          </p:cNvSpPr>
          <p:nvPr/>
        </p:nvSpPr>
        <p:spPr bwMode="auto">
          <a:xfrm>
            <a:off x="2089150" y="3146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9299" name="Text Box 35"/>
          <p:cNvSpPr txBox="1">
            <a:spLocks noChangeArrowheads="1"/>
          </p:cNvSpPr>
          <p:nvPr/>
        </p:nvSpPr>
        <p:spPr bwMode="auto">
          <a:xfrm>
            <a:off x="2089150" y="3432175"/>
            <a:ext cx="91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9300" name="Text Box 36"/>
          <p:cNvSpPr txBox="1">
            <a:spLocks noChangeArrowheads="1"/>
          </p:cNvSpPr>
          <p:nvPr/>
        </p:nvSpPr>
        <p:spPr bwMode="auto">
          <a:xfrm>
            <a:off x="2070100" y="44942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9301" name="Text Box 37"/>
          <p:cNvSpPr txBox="1">
            <a:spLocks noChangeArrowheads="1"/>
          </p:cNvSpPr>
          <p:nvPr/>
        </p:nvSpPr>
        <p:spPr bwMode="auto">
          <a:xfrm>
            <a:off x="2079625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9302" name="Text Box 38"/>
          <p:cNvSpPr txBox="1">
            <a:spLocks noChangeArrowheads="1"/>
          </p:cNvSpPr>
          <p:nvPr/>
        </p:nvSpPr>
        <p:spPr bwMode="auto">
          <a:xfrm>
            <a:off x="207962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9303" name="Text Box 39"/>
          <p:cNvSpPr txBox="1">
            <a:spLocks noChangeArrowheads="1"/>
          </p:cNvSpPr>
          <p:nvPr/>
        </p:nvSpPr>
        <p:spPr bwMode="auto">
          <a:xfrm>
            <a:off x="2074863" y="5413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9304" name="Text Box 40"/>
          <p:cNvSpPr txBox="1">
            <a:spLocks noChangeArrowheads="1"/>
          </p:cNvSpPr>
          <p:nvPr/>
        </p:nvSpPr>
        <p:spPr bwMode="auto">
          <a:xfrm>
            <a:off x="2074863" y="5718175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9305" name="Line 41"/>
          <p:cNvSpPr>
            <a:spLocks noChangeShapeType="1"/>
          </p:cNvSpPr>
          <p:nvPr/>
        </p:nvSpPr>
        <p:spPr bwMode="auto">
          <a:xfrm>
            <a:off x="1857375" y="265271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9306" name="Line 42"/>
          <p:cNvSpPr>
            <a:spLocks noChangeShapeType="1"/>
          </p:cNvSpPr>
          <p:nvPr/>
        </p:nvSpPr>
        <p:spPr bwMode="auto">
          <a:xfrm>
            <a:off x="1866900" y="298926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9307" name="Line 43"/>
          <p:cNvSpPr>
            <a:spLocks noChangeShapeType="1"/>
          </p:cNvSpPr>
          <p:nvPr/>
        </p:nvSpPr>
        <p:spPr bwMode="auto">
          <a:xfrm>
            <a:off x="1866900" y="33020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9308" name="Line 44"/>
          <p:cNvSpPr>
            <a:spLocks noChangeShapeType="1"/>
          </p:cNvSpPr>
          <p:nvPr/>
        </p:nvSpPr>
        <p:spPr bwMode="auto">
          <a:xfrm>
            <a:off x="1847850" y="4960938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9309" name="Line 45"/>
          <p:cNvSpPr>
            <a:spLocks noChangeShapeType="1"/>
          </p:cNvSpPr>
          <p:nvPr/>
        </p:nvSpPr>
        <p:spPr bwMode="auto">
          <a:xfrm>
            <a:off x="1847850" y="52705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9310" name="Line 46"/>
          <p:cNvSpPr>
            <a:spLocks noChangeShapeType="1"/>
          </p:cNvSpPr>
          <p:nvPr/>
        </p:nvSpPr>
        <p:spPr bwMode="auto">
          <a:xfrm flipH="1">
            <a:off x="2543175" y="2362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9312" name="Line 48"/>
          <p:cNvSpPr>
            <a:spLocks noChangeShapeType="1"/>
          </p:cNvSpPr>
          <p:nvPr/>
        </p:nvSpPr>
        <p:spPr bwMode="auto">
          <a:xfrm flipH="1">
            <a:off x="2543175" y="3581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9313" name="Line 49"/>
          <p:cNvSpPr>
            <a:spLocks noChangeShapeType="1"/>
          </p:cNvSpPr>
          <p:nvPr/>
        </p:nvSpPr>
        <p:spPr bwMode="auto">
          <a:xfrm>
            <a:off x="2776538" y="2362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9314" name="Line 50"/>
          <p:cNvSpPr>
            <a:spLocks noChangeShapeType="1"/>
          </p:cNvSpPr>
          <p:nvPr/>
        </p:nvSpPr>
        <p:spPr bwMode="auto">
          <a:xfrm flipH="1">
            <a:off x="2452688" y="4648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9315" name="Line 51"/>
          <p:cNvSpPr>
            <a:spLocks noChangeShapeType="1"/>
          </p:cNvSpPr>
          <p:nvPr/>
        </p:nvSpPr>
        <p:spPr bwMode="auto">
          <a:xfrm flipH="1">
            <a:off x="2443163" y="5564188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9316" name="Line 52"/>
          <p:cNvSpPr>
            <a:spLocks noChangeShapeType="1"/>
          </p:cNvSpPr>
          <p:nvPr/>
        </p:nvSpPr>
        <p:spPr bwMode="auto">
          <a:xfrm flipH="1">
            <a:off x="2452688" y="5867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9317" name="Line 53"/>
          <p:cNvSpPr>
            <a:spLocks noChangeShapeType="1"/>
          </p:cNvSpPr>
          <p:nvPr/>
        </p:nvSpPr>
        <p:spPr bwMode="auto">
          <a:xfrm>
            <a:off x="268605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9318" name="Line 54"/>
          <p:cNvSpPr>
            <a:spLocks noChangeShapeType="1"/>
          </p:cNvSpPr>
          <p:nvPr/>
        </p:nvSpPr>
        <p:spPr bwMode="auto">
          <a:xfrm>
            <a:off x="2843213" y="493713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9319" name="Text Box 55"/>
          <p:cNvSpPr txBox="1">
            <a:spLocks noChangeArrowheads="1"/>
          </p:cNvSpPr>
          <p:nvPr/>
        </p:nvSpPr>
        <p:spPr bwMode="auto">
          <a:xfrm>
            <a:off x="3886200" y="546100"/>
            <a:ext cx="1371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1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st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α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</a:p>
        </p:txBody>
      </p:sp>
      <p:sp>
        <p:nvSpPr>
          <p:cNvPr id="139320" name="Text Box 56"/>
          <p:cNvSpPr txBox="1">
            <a:spLocks noChangeArrowheads="1"/>
          </p:cNvSpPr>
          <p:nvPr/>
        </p:nvSpPr>
        <p:spPr bwMode="auto">
          <a:xfrm>
            <a:off x="2833688" y="1147763"/>
            <a:ext cx="7604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39321" name="Text Box 57"/>
          <p:cNvSpPr txBox="1">
            <a:spLocks noChangeArrowheads="1"/>
          </p:cNvSpPr>
          <p:nvPr/>
        </p:nvSpPr>
        <p:spPr bwMode="auto">
          <a:xfrm>
            <a:off x="2847975" y="13763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γά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η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 sz="1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139322" name="Text Box 58"/>
          <p:cNvSpPr txBox="1">
            <a:spLocks noChangeArrowheads="1"/>
          </p:cNvSpPr>
          <p:nvPr/>
        </p:nvSpPr>
        <p:spPr bwMode="auto">
          <a:xfrm>
            <a:off x="2935288" y="2189163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39323" name="Text Box 59"/>
          <p:cNvSpPr txBox="1">
            <a:spLocks noChangeArrowheads="1"/>
          </p:cNvSpPr>
          <p:nvPr/>
        </p:nvSpPr>
        <p:spPr bwMode="auto">
          <a:xfrm>
            <a:off x="2927350" y="2501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9324" name="Text Box 60"/>
          <p:cNvSpPr txBox="1">
            <a:spLocks noChangeArrowheads="1"/>
          </p:cNvSpPr>
          <p:nvPr/>
        </p:nvSpPr>
        <p:spPr bwMode="auto">
          <a:xfrm>
            <a:off x="2927350" y="2824163"/>
            <a:ext cx="838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rgbClr val="FFFFFF"/>
                </a:solidFill>
                <a:latin typeface="Lucida Grande" charset="0"/>
                <a:cs typeface="Lucida Grande" charset="0"/>
              </a:rPr>
              <a:t>ῃ</a:t>
            </a:r>
            <a:endParaRPr lang="es-ES" sz="1400">
              <a:solidFill>
                <a:srgbClr val="FFFFFF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9325" name="Text Box 61"/>
          <p:cNvSpPr txBox="1">
            <a:spLocks noChangeArrowheads="1"/>
          </p:cNvSpPr>
          <p:nvPr/>
        </p:nvSpPr>
        <p:spPr bwMode="auto">
          <a:xfrm>
            <a:off x="2927350" y="314960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ην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9326" name="Text Box 62"/>
          <p:cNvSpPr txBox="1">
            <a:spLocks noChangeArrowheads="1"/>
          </p:cNvSpPr>
          <p:nvPr/>
        </p:nvSpPr>
        <p:spPr bwMode="auto">
          <a:xfrm>
            <a:off x="2927350" y="3429000"/>
            <a:ext cx="6858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9327" name="Text Box 63"/>
          <p:cNvSpPr txBox="1">
            <a:spLocks noChangeArrowheads="1"/>
          </p:cNvSpPr>
          <p:nvPr/>
        </p:nvSpPr>
        <p:spPr bwMode="auto">
          <a:xfrm>
            <a:off x="2940050" y="44958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39328" name="Text Box 64"/>
          <p:cNvSpPr txBox="1">
            <a:spLocks noChangeArrowheads="1"/>
          </p:cNvSpPr>
          <p:nvPr/>
        </p:nvSpPr>
        <p:spPr bwMode="auto">
          <a:xfrm>
            <a:off x="2940050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39329" name="Text Box 65"/>
          <p:cNvSpPr txBox="1">
            <a:spLocks noChangeArrowheads="1"/>
          </p:cNvSpPr>
          <p:nvPr/>
        </p:nvSpPr>
        <p:spPr bwMode="auto">
          <a:xfrm>
            <a:off x="2940050" y="51181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39330" name="Text Box 66"/>
          <p:cNvSpPr txBox="1">
            <a:spLocks noChangeArrowheads="1"/>
          </p:cNvSpPr>
          <p:nvPr/>
        </p:nvSpPr>
        <p:spPr bwMode="auto">
          <a:xfrm>
            <a:off x="2940050" y="54229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39331" name="Line 67"/>
          <p:cNvSpPr>
            <a:spLocks noChangeShapeType="1"/>
          </p:cNvSpPr>
          <p:nvPr/>
        </p:nvSpPr>
        <p:spPr bwMode="auto">
          <a:xfrm flipH="1">
            <a:off x="2533650" y="3303588"/>
            <a:ext cx="24606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3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3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s-ES_tradnl" sz="2800" dirty="0"/>
              <a:t>Hay tres declinaciones: </a:t>
            </a:r>
          </a:p>
          <a:p>
            <a:pPr marL="990600" lvl="1" indent="-533400">
              <a:buFontTx/>
              <a:buAutoNum type="arabicPeriod"/>
            </a:pPr>
            <a:r>
              <a:rPr lang="es-ES_tradnl" sz="2400" dirty="0"/>
              <a:t>Primera: </a:t>
            </a:r>
            <a:r>
              <a:rPr lang="es-ES_tradnl" sz="2400" dirty="0">
                <a:latin typeface="Symbol" charset="0"/>
                <a:sym typeface="Symbol" charset="0"/>
              </a:rPr>
              <a:t></a:t>
            </a:r>
            <a:r>
              <a:rPr lang="es-ES_tradnl" sz="2400" dirty="0"/>
              <a:t>, mayor</a:t>
            </a:r>
            <a:r>
              <a:rPr lang="es-ES_tradnl" altLang="ja-JP" sz="2400" dirty="0"/>
              <a:t>ía femenina, algunos masculinos</a:t>
            </a:r>
            <a:endParaRPr lang="es-ES_tradnl" sz="2400" dirty="0"/>
          </a:p>
          <a:p>
            <a:pPr marL="990600" lvl="1" indent="-533400">
              <a:buFontTx/>
              <a:buAutoNum type="arabicPeriod"/>
            </a:pPr>
            <a:r>
              <a:rPr lang="es-ES_tradnl" sz="2400" dirty="0"/>
              <a:t>Segunda: </a:t>
            </a:r>
            <a:r>
              <a:rPr lang="es-ES_tradnl" sz="2400" dirty="0">
                <a:latin typeface="Symbol" charset="0"/>
                <a:sym typeface="Symbol" charset="0"/>
              </a:rPr>
              <a:t></a:t>
            </a:r>
            <a:r>
              <a:rPr lang="es-ES_tradnl" sz="2400" dirty="0"/>
              <a:t>, mayor</a:t>
            </a:r>
            <a:r>
              <a:rPr lang="es-ES_tradnl" altLang="ja-JP" sz="2400" dirty="0"/>
              <a:t>ía masculina o neutra, algunos femeninos</a:t>
            </a:r>
            <a:endParaRPr lang="es-ES_tradnl" sz="2400" dirty="0"/>
          </a:p>
          <a:p>
            <a:pPr marL="990600" lvl="1" indent="-533400">
              <a:buFontTx/>
              <a:buAutoNum type="arabicPeriod"/>
            </a:pPr>
            <a:r>
              <a:rPr lang="es-ES_tradnl" sz="2400" dirty="0"/>
              <a:t>Tercera: consonantes, </a:t>
            </a:r>
            <a:r>
              <a:rPr lang="es-ES_tradnl" sz="2400" dirty="0">
                <a:latin typeface="Symbol" charset="0"/>
                <a:sym typeface="Symbol" charset="0"/>
              </a:rPr>
              <a:t></a:t>
            </a:r>
            <a:r>
              <a:rPr lang="es-ES_tradnl" sz="2400" dirty="0"/>
              <a:t>, tres g</a:t>
            </a:r>
            <a:r>
              <a:rPr lang="es-ES_tradnl" altLang="ja-JP" sz="2400" dirty="0"/>
              <a:t>éneros</a:t>
            </a:r>
            <a:endParaRPr lang="es-ES_tradnl" sz="2400" dirty="0"/>
          </a:p>
          <a:p>
            <a:pPr marL="609600" indent="-609600" algn="ctr">
              <a:buFontTx/>
              <a:buNone/>
            </a:pPr>
            <a:endParaRPr lang="es-ES_tradnl" sz="2800" dirty="0"/>
          </a:p>
          <a:p>
            <a:pPr marL="609600" indent="-609600">
              <a:buFontTx/>
              <a:buNone/>
            </a:pPr>
            <a:r>
              <a:rPr lang="es-ES_tradnl" sz="2800" dirty="0"/>
              <a:t>En los l</a:t>
            </a:r>
            <a:r>
              <a:rPr lang="es-ES_tradnl" altLang="ja-JP" sz="2800" dirty="0"/>
              <a:t>éxicos mayores, se incluye la forma nominativa, la terminación </a:t>
            </a:r>
            <a:r>
              <a:rPr lang="es-ES_tradnl" altLang="ja-JP" sz="2800" dirty="0" err="1"/>
              <a:t>genitiva</a:t>
            </a:r>
            <a:r>
              <a:rPr lang="es-ES_tradnl" altLang="ja-JP" sz="2800" dirty="0"/>
              <a:t> y el artículo definido.  El artículo (si hay) ayuda mucho a declinar los sustantivos.</a:t>
            </a:r>
            <a:endParaRPr lang="es-ES_tradnl" sz="2800" dirty="0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s-ES_tradnl"/>
              <a:t>Las declinaciones</a:t>
            </a:r>
          </a:p>
        </p:txBody>
      </p:sp>
    </p:spTree>
    <p:extLst>
      <p:ext uri="{BB962C8B-B14F-4D97-AF65-F5344CB8AC3E}">
        <p14:creationId xmlns:p14="http://schemas.microsoft.com/office/powerpoint/2010/main" val="2245295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600" b="1">
                <a:solidFill>
                  <a:schemeClr val="bg1"/>
                </a:solidFill>
                <a:latin typeface="Palatino Linotype" charset="0"/>
              </a:rPr>
              <a:t>GREEK NOUN DECLENSIONS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09572" name="Line 4"/>
          <p:cNvSpPr>
            <a:spLocks noChangeShapeType="1"/>
          </p:cNvSpPr>
          <p:nvPr/>
        </p:nvSpPr>
        <p:spPr bwMode="auto">
          <a:xfrm>
            <a:off x="28575" y="485775"/>
            <a:ext cx="90217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1219200" y="566738"/>
            <a:ext cx="1676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nd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1109663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1225550" y="11525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09576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     Examples:</a:t>
            </a:r>
            <a:r>
              <a:rPr lang="en-US" sz="1000">
                <a:solidFill>
                  <a:schemeClr val="bg1"/>
                </a:solidFill>
              </a:rPr>
              <a:t>	   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λόγος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09577" name="Line 9"/>
          <p:cNvSpPr>
            <a:spLocks noChangeShapeType="1"/>
          </p:cNvSpPr>
          <p:nvPr/>
        </p:nvSpPr>
        <p:spPr bwMode="auto">
          <a:xfrm>
            <a:off x="1219200" y="485775"/>
            <a:ext cx="0" cy="630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9578" name="Line 10"/>
          <p:cNvSpPr>
            <a:spLocks noChangeShapeType="1"/>
          </p:cNvSpPr>
          <p:nvPr/>
        </p:nvSpPr>
        <p:spPr bwMode="auto">
          <a:xfrm>
            <a:off x="1219200" y="1066800"/>
            <a:ext cx="784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9579" name="Line 11"/>
          <p:cNvSpPr>
            <a:spLocks noChangeShapeType="1"/>
          </p:cNvSpPr>
          <p:nvPr/>
        </p:nvSpPr>
        <p:spPr bwMode="auto">
          <a:xfrm>
            <a:off x="1219200" y="1600200"/>
            <a:ext cx="78565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9580" name="Line 12"/>
          <p:cNvSpPr>
            <a:spLocks noChangeShapeType="1"/>
          </p:cNvSpPr>
          <p:nvPr/>
        </p:nvSpPr>
        <p:spPr bwMode="auto">
          <a:xfrm>
            <a:off x="1204913" y="1343025"/>
            <a:ext cx="787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9581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09582" name="Text Box 14"/>
          <p:cNvSpPr txBox="1">
            <a:spLocks noChangeArrowheads="1"/>
          </p:cNvSpPr>
          <p:nvPr/>
        </p:nvSpPr>
        <p:spPr bwMode="auto">
          <a:xfrm>
            <a:off x="-76200" y="1828800"/>
            <a:ext cx="12954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9583" name="Line 15"/>
          <p:cNvSpPr>
            <a:spLocks noChangeShapeType="1"/>
          </p:cNvSpPr>
          <p:nvPr/>
        </p:nvSpPr>
        <p:spPr bwMode="auto">
          <a:xfrm>
            <a:off x="228600" y="3886200"/>
            <a:ext cx="86868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9584" name="Text Box 16"/>
          <p:cNvSpPr txBox="1">
            <a:spLocks noChangeArrowheads="1"/>
          </p:cNvSpPr>
          <p:nvPr/>
        </p:nvSpPr>
        <p:spPr bwMode="auto">
          <a:xfrm>
            <a:off x="1355725" y="21336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09585" name="Text Box 17"/>
          <p:cNvSpPr txBox="1">
            <a:spLocks noChangeArrowheads="1"/>
          </p:cNvSpPr>
          <p:nvPr/>
        </p:nvSpPr>
        <p:spPr bwMode="auto">
          <a:xfrm>
            <a:off x="1319213" y="21986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ος</a:t>
            </a:r>
            <a:endParaRPr lang="en-US" sz="1400" b="1" i="1">
              <a:latin typeface="Lucida Grande" charset="0"/>
            </a:endParaRPr>
          </a:p>
        </p:txBody>
      </p:sp>
      <p:sp>
        <p:nvSpPr>
          <p:cNvPr id="109586" name="Text Box 18"/>
          <p:cNvSpPr txBox="1">
            <a:spLocks noChangeArrowheads="1"/>
          </p:cNvSpPr>
          <p:nvPr/>
        </p:nvSpPr>
        <p:spPr bwMode="auto">
          <a:xfrm>
            <a:off x="1298575" y="25082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ου</a:t>
            </a:r>
          </a:p>
        </p:txBody>
      </p:sp>
      <p:sp>
        <p:nvSpPr>
          <p:cNvPr id="109587" name="Text Box 19"/>
          <p:cNvSpPr txBox="1">
            <a:spLocks noChangeArrowheads="1"/>
          </p:cNvSpPr>
          <p:nvPr/>
        </p:nvSpPr>
        <p:spPr bwMode="auto">
          <a:xfrm>
            <a:off x="1298575" y="28273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09588" name="Text Box 20"/>
          <p:cNvSpPr txBox="1">
            <a:spLocks noChangeArrowheads="1"/>
          </p:cNvSpPr>
          <p:nvPr/>
        </p:nvSpPr>
        <p:spPr bwMode="auto">
          <a:xfrm>
            <a:off x="1298575" y="3136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09589" name="Text Box 21"/>
          <p:cNvSpPr txBox="1">
            <a:spLocks noChangeArrowheads="1"/>
          </p:cNvSpPr>
          <p:nvPr/>
        </p:nvSpPr>
        <p:spPr bwMode="auto">
          <a:xfrm>
            <a:off x="1298575" y="343693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</a:t>
            </a: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09590" name="Text Box 22"/>
          <p:cNvSpPr txBox="1">
            <a:spLocks noChangeArrowheads="1"/>
          </p:cNvSpPr>
          <p:nvPr/>
        </p:nvSpPr>
        <p:spPr bwMode="auto">
          <a:xfrm>
            <a:off x="1298575" y="4503738"/>
            <a:ext cx="6096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</a:p>
          <a:p>
            <a:pPr>
              <a:spcBef>
                <a:spcPct val="50000"/>
              </a:spcBef>
            </a:pP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09591" name="Text Box 23"/>
          <p:cNvSpPr txBox="1">
            <a:spLocks noChangeArrowheads="1"/>
          </p:cNvSpPr>
          <p:nvPr/>
        </p:nvSpPr>
        <p:spPr bwMode="auto">
          <a:xfrm>
            <a:off x="1303338" y="4808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09592" name="Text Box 24"/>
          <p:cNvSpPr txBox="1">
            <a:spLocks noChangeArrowheads="1"/>
          </p:cNvSpPr>
          <p:nvPr/>
        </p:nvSpPr>
        <p:spPr bwMode="auto">
          <a:xfrm>
            <a:off x="129857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09593" name="Text Box 25"/>
          <p:cNvSpPr txBox="1">
            <a:spLocks noChangeArrowheads="1"/>
          </p:cNvSpPr>
          <p:nvPr/>
        </p:nvSpPr>
        <p:spPr bwMode="auto">
          <a:xfrm>
            <a:off x="1298575" y="5403850"/>
            <a:ext cx="758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09594" name="Text Box 26"/>
          <p:cNvSpPr txBox="1">
            <a:spLocks noChangeArrowheads="1"/>
          </p:cNvSpPr>
          <p:nvPr/>
        </p:nvSpPr>
        <p:spPr bwMode="auto">
          <a:xfrm>
            <a:off x="1293813" y="57086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09595" name="Line 27"/>
          <p:cNvSpPr>
            <a:spLocks noChangeShapeType="1"/>
          </p:cNvSpPr>
          <p:nvPr/>
        </p:nvSpPr>
        <p:spPr bwMode="auto">
          <a:xfrm>
            <a:off x="2035175" y="1082675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9596" name="Text Box 28"/>
          <p:cNvSpPr txBox="1">
            <a:spLocks noChangeArrowheads="1"/>
          </p:cNvSpPr>
          <p:nvPr/>
        </p:nvSpPr>
        <p:spPr bwMode="auto">
          <a:xfrm>
            <a:off x="2105025" y="114935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Neuter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09597" name="Text Box 29"/>
          <p:cNvSpPr txBox="1">
            <a:spLocks noChangeArrowheads="1"/>
          </p:cNvSpPr>
          <p:nvPr/>
        </p:nvSpPr>
        <p:spPr bwMode="auto">
          <a:xfrm>
            <a:off x="2062163" y="137795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ἔ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ργον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09598" name="Text Box 30"/>
          <p:cNvSpPr txBox="1">
            <a:spLocks noChangeArrowheads="1"/>
          </p:cNvSpPr>
          <p:nvPr/>
        </p:nvSpPr>
        <p:spPr bwMode="auto">
          <a:xfrm>
            <a:off x="2089150" y="220345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09599" name="Text Box 31"/>
          <p:cNvSpPr txBox="1"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09600" name="Text Box 32"/>
          <p:cNvSpPr txBox="1">
            <a:spLocks noChangeArrowheads="1"/>
          </p:cNvSpPr>
          <p:nvPr/>
        </p:nvSpPr>
        <p:spPr bwMode="auto">
          <a:xfrm>
            <a:off x="2089150" y="250348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09601" name="Text Box 33"/>
          <p:cNvSpPr txBox="1">
            <a:spLocks noChangeArrowheads="1"/>
          </p:cNvSpPr>
          <p:nvPr/>
        </p:nvSpPr>
        <p:spPr bwMode="auto">
          <a:xfrm>
            <a:off x="2089150" y="2827338"/>
            <a:ext cx="7620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09602" name="Text Box 34"/>
          <p:cNvSpPr txBox="1">
            <a:spLocks noChangeArrowheads="1"/>
          </p:cNvSpPr>
          <p:nvPr/>
        </p:nvSpPr>
        <p:spPr bwMode="auto">
          <a:xfrm>
            <a:off x="2089150" y="3146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09603" name="Text Box 35"/>
          <p:cNvSpPr txBox="1">
            <a:spLocks noChangeArrowheads="1"/>
          </p:cNvSpPr>
          <p:nvPr/>
        </p:nvSpPr>
        <p:spPr bwMode="auto">
          <a:xfrm>
            <a:off x="2089150" y="3432175"/>
            <a:ext cx="91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09604" name="Text Box 36"/>
          <p:cNvSpPr txBox="1">
            <a:spLocks noChangeArrowheads="1"/>
          </p:cNvSpPr>
          <p:nvPr/>
        </p:nvSpPr>
        <p:spPr bwMode="auto">
          <a:xfrm>
            <a:off x="2070100" y="44942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09605" name="Text Box 37"/>
          <p:cNvSpPr txBox="1">
            <a:spLocks noChangeArrowheads="1"/>
          </p:cNvSpPr>
          <p:nvPr/>
        </p:nvSpPr>
        <p:spPr bwMode="auto">
          <a:xfrm>
            <a:off x="2079625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09606" name="Text Box 38"/>
          <p:cNvSpPr txBox="1">
            <a:spLocks noChangeArrowheads="1"/>
          </p:cNvSpPr>
          <p:nvPr/>
        </p:nvSpPr>
        <p:spPr bwMode="auto">
          <a:xfrm>
            <a:off x="207962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09607" name="Text Box 39"/>
          <p:cNvSpPr txBox="1">
            <a:spLocks noChangeArrowheads="1"/>
          </p:cNvSpPr>
          <p:nvPr/>
        </p:nvSpPr>
        <p:spPr bwMode="auto">
          <a:xfrm>
            <a:off x="2074863" y="5413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09608" name="Text Box 40"/>
          <p:cNvSpPr txBox="1">
            <a:spLocks noChangeArrowheads="1"/>
          </p:cNvSpPr>
          <p:nvPr/>
        </p:nvSpPr>
        <p:spPr bwMode="auto">
          <a:xfrm>
            <a:off x="2074863" y="5718175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09609" name="Line 41"/>
          <p:cNvSpPr>
            <a:spLocks noChangeShapeType="1"/>
          </p:cNvSpPr>
          <p:nvPr/>
        </p:nvSpPr>
        <p:spPr bwMode="auto">
          <a:xfrm>
            <a:off x="1857375" y="265271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9610" name="Line 42"/>
          <p:cNvSpPr>
            <a:spLocks noChangeShapeType="1"/>
          </p:cNvSpPr>
          <p:nvPr/>
        </p:nvSpPr>
        <p:spPr bwMode="auto">
          <a:xfrm>
            <a:off x="1866900" y="298926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9611" name="Line 43"/>
          <p:cNvSpPr>
            <a:spLocks noChangeShapeType="1"/>
          </p:cNvSpPr>
          <p:nvPr/>
        </p:nvSpPr>
        <p:spPr bwMode="auto">
          <a:xfrm>
            <a:off x="1866900" y="33020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9612" name="Line 44"/>
          <p:cNvSpPr>
            <a:spLocks noChangeShapeType="1"/>
          </p:cNvSpPr>
          <p:nvPr/>
        </p:nvSpPr>
        <p:spPr bwMode="auto">
          <a:xfrm>
            <a:off x="1847850" y="4960938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9613" name="Line 45"/>
          <p:cNvSpPr>
            <a:spLocks noChangeShapeType="1"/>
          </p:cNvSpPr>
          <p:nvPr/>
        </p:nvSpPr>
        <p:spPr bwMode="auto">
          <a:xfrm>
            <a:off x="1847850" y="52705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9614" name="Line 46"/>
          <p:cNvSpPr>
            <a:spLocks noChangeShapeType="1"/>
          </p:cNvSpPr>
          <p:nvPr/>
        </p:nvSpPr>
        <p:spPr bwMode="auto">
          <a:xfrm flipH="1">
            <a:off x="2543175" y="2362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9616" name="Line 48"/>
          <p:cNvSpPr>
            <a:spLocks noChangeShapeType="1"/>
          </p:cNvSpPr>
          <p:nvPr/>
        </p:nvSpPr>
        <p:spPr bwMode="auto">
          <a:xfrm flipH="1">
            <a:off x="2543175" y="3581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9617" name="Line 49"/>
          <p:cNvSpPr>
            <a:spLocks noChangeShapeType="1"/>
          </p:cNvSpPr>
          <p:nvPr/>
        </p:nvSpPr>
        <p:spPr bwMode="auto">
          <a:xfrm>
            <a:off x="2776538" y="2362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9618" name="Line 50"/>
          <p:cNvSpPr>
            <a:spLocks noChangeShapeType="1"/>
          </p:cNvSpPr>
          <p:nvPr/>
        </p:nvSpPr>
        <p:spPr bwMode="auto">
          <a:xfrm flipH="1">
            <a:off x="2452688" y="4648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9619" name="Line 51"/>
          <p:cNvSpPr>
            <a:spLocks noChangeShapeType="1"/>
          </p:cNvSpPr>
          <p:nvPr/>
        </p:nvSpPr>
        <p:spPr bwMode="auto">
          <a:xfrm flipH="1">
            <a:off x="2443163" y="5564188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9620" name="Line 52"/>
          <p:cNvSpPr>
            <a:spLocks noChangeShapeType="1"/>
          </p:cNvSpPr>
          <p:nvPr/>
        </p:nvSpPr>
        <p:spPr bwMode="auto">
          <a:xfrm flipH="1">
            <a:off x="2452688" y="5867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9621" name="Line 53"/>
          <p:cNvSpPr>
            <a:spLocks noChangeShapeType="1"/>
          </p:cNvSpPr>
          <p:nvPr/>
        </p:nvSpPr>
        <p:spPr bwMode="auto">
          <a:xfrm>
            <a:off x="268605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9622" name="Line 54"/>
          <p:cNvSpPr>
            <a:spLocks noChangeShapeType="1"/>
          </p:cNvSpPr>
          <p:nvPr/>
        </p:nvSpPr>
        <p:spPr bwMode="auto">
          <a:xfrm>
            <a:off x="2843213" y="493713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9623" name="Text Box 55"/>
          <p:cNvSpPr txBox="1">
            <a:spLocks noChangeArrowheads="1"/>
          </p:cNvSpPr>
          <p:nvPr/>
        </p:nvSpPr>
        <p:spPr bwMode="auto">
          <a:xfrm>
            <a:off x="3886200" y="546100"/>
            <a:ext cx="1371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1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st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α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</a:p>
        </p:txBody>
      </p:sp>
      <p:sp>
        <p:nvSpPr>
          <p:cNvPr id="109624" name="Text Box 56"/>
          <p:cNvSpPr txBox="1">
            <a:spLocks noChangeArrowheads="1"/>
          </p:cNvSpPr>
          <p:nvPr/>
        </p:nvSpPr>
        <p:spPr bwMode="auto">
          <a:xfrm>
            <a:off x="2833688" y="1147763"/>
            <a:ext cx="7604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09625" name="Text Box 57"/>
          <p:cNvSpPr txBox="1">
            <a:spLocks noChangeArrowheads="1"/>
          </p:cNvSpPr>
          <p:nvPr/>
        </p:nvSpPr>
        <p:spPr bwMode="auto">
          <a:xfrm>
            <a:off x="2847975" y="13763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γά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η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 sz="1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109626" name="Text Box 58"/>
          <p:cNvSpPr txBox="1">
            <a:spLocks noChangeArrowheads="1"/>
          </p:cNvSpPr>
          <p:nvPr/>
        </p:nvSpPr>
        <p:spPr bwMode="auto">
          <a:xfrm>
            <a:off x="2935288" y="2189163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09627" name="Text Box 59"/>
          <p:cNvSpPr txBox="1">
            <a:spLocks noChangeArrowheads="1"/>
          </p:cNvSpPr>
          <p:nvPr/>
        </p:nvSpPr>
        <p:spPr bwMode="auto">
          <a:xfrm>
            <a:off x="2927350" y="2501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09628" name="Text Box 60"/>
          <p:cNvSpPr txBox="1">
            <a:spLocks noChangeArrowheads="1"/>
          </p:cNvSpPr>
          <p:nvPr/>
        </p:nvSpPr>
        <p:spPr bwMode="auto">
          <a:xfrm>
            <a:off x="2927350" y="2824163"/>
            <a:ext cx="838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rgbClr val="FFFFFF"/>
                </a:solidFill>
                <a:latin typeface="Lucida Grande" charset="0"/>
                <a:cs typeface="Lucida Grande" charset="0"/>
              </a:rPr>
              <a:t>ῃ</a:t>
            </a:r>
            <a:endParaRPr lang="es-ES" sz="1400">
              <a:solidFill>
                <a:srgbClr val="FFFFFF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09629" name="Text Box 61"/>
          <p:cNvSpPr txBox="1">
            <a:spLocks noChangeArrowheads="1"/>
          </p:cNvSpPr>
          <p:nvPr/>
        </p:nvSpPr>
        <p:spPr bwMode="auto">
          <a:xfrm>
            <a:off x="2927350" y="314960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ην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09630" name="Text Box 62"/>
          <p:cNvSpPr txBox="1">
            <a:spLocks noChangeArrowheads="1"/>
          </p:cNvSpPr>
          <p:nvPr/>
        </p:nvSpPr>
        <p:spPr bwMode="auto">
          <a:xfrm>
            <a:off x="2927350" y="3429000"/>
            <a:ext cx="6858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09631" name="Text Box 63"/>
          <p:cNvSpPr txBox="1">
            <a:spLocks noChangeArrowheads="1"/>
          </p:cNvSpPr>
          <p:nvPr/>
        </p:nvSpPr>
        <p:spPr bwMode="auto">
          <a:xfrm>
            <a:off x="2940050" y="44958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09632" name="Text Box 64"/>
          <p:cNvSpPr txBox="1">
            <a:spLocks noChangeArrowheads="1"/>
          </p:cNvSpPr>
          <p:nvPr/>
        </p:nvSpPr>
        <p:spPr bwMode="auto">
          <a:xfrm>
            <a:off x="2940050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09633" name="Text Box 65"/>
          <p:cNvSpPr txBox="1">
            <a:spLocks noChangeArrowheads="1"/>
          </p:cNvSpPr>
          <p:nvPr/>
        </p:nvSpPr>
        <p:spPr bwMode="auto">
          <a:xfrm>
            <a:off x="2940050" y="51181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09634" name="Text Box 66"/>
          <p:cNvSpPr txBox="1">
            <a:spLocks noChangeArrowheads="1"/>
          </p:cNvSpPr>
          <p:nvPr/>
        </p:nvSpPr>
        <p:spPr bwMode="auto">
          <a:xfrm>
            <a:off x="2940050" y="54229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09635" name="Text Box 67"/>
          <p:cNvSpPr txBox="1">
            <a:spLocks noChangeArrowheads="1"/>
          </p:cNvSpPr>
          <p:nvPr/>
        </p:nvSpPr>
        <p:spPr bwMode="auto">
          <a:xfrm>
            <a:off x="2940050" y="57277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09637" name="Line 69"/>
          <p:cNvSpPr>
            <a:spLocks noChangeShapeType="1"/>
          </p:cNvSpPr>
          <p:nvPr/>
        </p:nvSpPr>
        <p:spPr bwMode="auto">
          <a:xfrm>
            <a:off x="3559175" y="1079500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9638" name="Line 70"/>
          <p:cNvSpPr>
            <a:spLocks noChangeShapeType="1"/>
          </p:cNvSpPr>
          <p:nvPr/>
        </p:nvSpPr>
        <p:spPr bwMode="auto">
          <a:xfrm>
            <a:off x="2801938" y="3300413"/>
            <a:ext cx="217487" cy="3175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9639" name="Line 71"/>
          <p:cNvSpPr>
            <a:spLocks noChangeShapeType="1"/>
          </p:cNvSpPr>
          <p:nvPr/>
        </p:nvSpPr>
        <p:spPr bwMode="auto">
          <a:xfrm flipV="1">
            <a:off x="2570163" y="2979738"/>
            <a:ext cx="442912" cy="4762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9640" name="Line 72"/>
          <p:cNvSpPr>
            <a:spLocks noChangeShapeType="1"/>
          </p:cNvSpPr>
          <p:nvPr/>
        </p:nvSpPr>
        <p:spPr bwMode="auto">
          <a:xfrm>
            <a:off x="2620963" y="4965700"/>
            <a:ext cx="3762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9641" name="Line 73"/>
          <p:cNvSpPr>
            <a:spLocks noChangeShapeType="1"/>
          </p:cNvSpPr>
          <p:nvPr/>
        </p:nvSpPr>
        <p:spPr bwMode="auto">
          <a:xfrm>
            <a:off x="2595563" y="5270500"/>
            <a:ext cx="401637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9642" name="Line 74"/>
          <p:cNvSpPr>
            <a:spLocks noChangeShapeType="1"/>
          </p:cNvSpPr>
          <p:nvPr/>
        </p:nvSpPr>
        <p:spPr bwMode="auto">
          <a:xfrm flipH="1">
            <a:off x="2533650" y="3303588"/>
            <a:ext cx="24606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0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10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37" grpId="0" animBg="1"/>
      <p:bldP spid="109638" grpId="0" animBg="1"/>
      <p:bldP spid="109639" grpId="0" animBg="1"/>
      <p:bldP spid="109640" grpId="0" animBg="1"/>
      <p:bldP spid="109641" grpId="0" animBg="1"/>
      <p:bldP spid="10964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600" b="1">
                <a:solidFill>
                  <a:schemeClr val="bg1"/>
                </a:solidFill>
                <a:latin typeface="Palatino Linotype" charset="0"/>
              </a:rPr>
              <a:t>GREEK NOUN DECLENSIONS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22884" name="Line 4"/>
          <p:cNvSpPr>
            <a:spLocks noChangeShapeType="1"/>
          </p:cNvSpPr>
          <p:nvPr/>
        </p:nvSpPr>
        <p:spPr bwMode="auto">
          <a:xfrm>
            <a:off x="28575" y="485775"/>
            <a:ext cx="90217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1219200" y="566738"/>
            <a:ext cx="1676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nd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1109663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1225550" y="11525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22888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     Examples:</a:t>
            </a:r>
            <a:r>
              <a:rPr lang="en-US" sz="1000">
                <a:solidFill>
                  <a:schemeClr val="bg1"/>
                </a:solidFill>
              </a:rPr>
              <a:t>	   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λόγος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22889" name="Line 9"/>
          <p:cNvSpPr>
            <a:spLocks noChangeShapeType="1"/>
          </p:cNvSpPr>
          <p:nvPr/>
        </p:nvSpPr>
        <p:spPr bwMode="auto">
          <a:xfrm>
            <a:off x="1219200" y="485775"/>
            <a:ext cx="0" cy="630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2890" name="Line 10"/>
          <p:cNvSpPr>
            <a:spLocks noChangeShapeType="1"/>
          </p:cNvSpPr>
          <p:nvPr/>
        </p:nvSpPr>
        <p:spPr bwMode="auto">
          <a:xfrm>
            <a:off x="1219200" y="1066800"/>
            <a:ext cx="784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2891" name="Line 11"/>
          <p:cNvSpPr>
            <a:spLocks noChangeShapeType="1"/>
          </p:cNvSpPr>
          <p:nvPr/>
        </p:nvSpPr>
        <p:spPr bwMode="auto">
          <a:xfrm>
            <a:off x="1219200" y="1600200"/>
            <a:ext cx="78565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2892" name="Line 12"/>
          <p:cNvSpPr>
            <a:spLocks noChangeShapeType="1"/>
          </p:cNvSpPr>
          <p:nvPr/>
        </p:nvSpPr>
        <p:spPr bwMode="auto">
          <a:xfrm>
            <a:off x="1204913" y="1343025"/>
            <a:ext cx="787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2893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22894" name="Text Box 14"/>
          <p:cNvSpPr txBox="1">
            <a:spLocks noChangeArrowheads="1"/>
          </p:cNvSpPr>
          <p:nvPr/>
        </p:nvSpPr>
        <p:spPr bwMode="auto">
          <a:xfrm>
            <a:off x="-76200" y="1828800"/>
            <a:ext cx="12954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2895" name="Line 15"/>
          <p:cNvSpPr>
            <a:spLocks noChangeShapeType="1"/>
          </p:cNvSpPr>
          <p:nvPr/>
        </p:nvSpPr>
        <p:spPr bwMode="auto">
          <a:xfrm>
            <a:off x="228600" y="3886200"/>
            <a:ext cx="86868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2896" name="Text Box 16"/>
          <p:cNvSpPr txBox="1">
            <a:spLocks noChangeArrowheads="1"/>
          </p:cNvSpPr>
          <p:nvPr/>
        </p:nvSpPr>
        <p:spPr bwMode="auto">
          <a:xfrm>
            <a:off x="1355725" y="21336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22897" name="Text Box 17"/>
          <p:cNvSpPr txBox="1">
            <a:spLocks noChangeArrowheads="1"/>
          </p:cNvSpPr>
          <p:nvPr/>
        </p:nvSpPr>
        <p:spPr bwMode="auto">
          <a:xfrm>
            <a:off x="1319213" y="21986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ος</a:t>
            </a:r>
            <a:endParaRPr lang="en-US" sz="1400" b="1" i="1">
              <a:latin typeface="Lucida Grande" charset="0"/>
            </a:endParaRPr>
          </a:p>
        </p:txBody>
      </p:sp>
      <p:sp>
        <p:nvSpPr>
          <p:cNvPr id="122898" name="Text Box 18"/>
          <p:cNvSpPr txBox="1">
            <a:spLocks noChangeArrowheads="1"/>
          </p:cNvSpPr>
          <p:nvPr/>
        </p:nvSpPr>
        <p:spPr bwMode="auto">
          <a:xfrm>
            <a:off x="1298575" y="25082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ου</a:t>
            </a:r>
          </a:p>
        </p:txBody>
      </p:sp>
      <p:sp>
        <p:nvSpPr>
          <p:cNvPr id="122899" name="Text Box 19"/>
          <p:cNvSpPr txBox="1">
            <a:spLocks noChangeArrowheads="1"/>
          </p:cNvSpPr>
          <p:nvPr/>
        </p:nvSpPr>
        <p:spPr bwMode="auto">
          <a:xfrm>
            <a:off x="1298575" y="28273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22900" name="Text Box 20"/>
          <p:cNvSpPr txBox="1">
            <a:spLocks noChangeArrowheads="1"/>
          </p:cNvSpPr>
          <p:nvPr/>
        </p:nvSpPr>
        <p:spPr bwMode="auto">
          <a:xfrm>
            <a:off x="1298575" y="3136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22901" name="Text Box 21"/>
          <p:cNvSpPr txBox="1">
            <a:spLocks noChangeArrowheads="1"/>
          </p:cNvSpPr>
          <p:nvPr/>
        </p:nvSpPr>
        <p:spPr bwMode="auto">
          <a:xfrm>
            <a:off x="1298575" y="343693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</a:t>
            </a: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22902" name="Text Box 22"/>
          <p:cNvSpPr txBox="1">
            <a:spLocks noChangeArrowheads="1"/>
          </p:cNvSpPr>
          <p:nvPr/>
        </p:nvSpPr>
        <p:spPr bwMode="auto">
          <a:xfrm>
            <a:off x="1298575" y="4503738"/>
            <a:ext cx="6096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</a:p>
          <a:p>
            <a:pPr>
              <a:spcBef>
                <a:spcPct val="50000"/>
              </a:spcBef>
            </a:pP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22903" name="Text Box 23"/>
          <p:cNvSpPr txBox="1">
            <a:spLocks noChangeArrowheads="1"/>
          </p:cNvSpPr>
          <p:nvPr/>
        </p:nvSpPr>
        <p:spPr bwMode="auto">
          <a:xfrm>
            <a:off x="1303338" y="4808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22904" name="Text Box 24"/>
          <p:cNvSpPr txBox="1">
            <a:spLocks noChangeArrowheads="1"/>
          </p:cNvSpPr>
          <p:nvPr/>
        </p:nvSpPr>
        <p:spPr bwMode="auto">
          <a:xfrm>
            <a:off x="129857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22905" name="Text Box 25"/>
          <p:cNvSpPr txBox="1">
            <a:spLocks noChangeArrowheads="1"/>
          </p:cNvSpPr>
          <p:nvPr/>
        </p:nvSpPr>
        <p:spPr bwMode="auto">
          <a:xfrm>
            <a:off x="1298575" y="5403850"/>
            <a:ext cx="758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22906" name="Text Box 26"/>
          <p:cNvSpPr txBox="1">
            <a:spLocks noChangeArrowheads="1"/>
          </p:cNvSpPr>
          <p:nvPr/>
        </p:nvSpPr>
        <p:spPr bwMode="auto">
          <a:xfrm>
            <a:off x="1293813" y="57086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22907" name="Line 27"/>
          <p:cNvSpPr>
            <a:spLocks noChangeShapeType="1"/>
          </p:cNvSpPr>
          <p:nvPr/>
        </p:nvSpPr>
        <p:spPr bwMode="auto">
          <a:xfrm>
            <a:off x="2035175" y="1082675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2908" name="Text Box 28"/>
          <p:cNvSpPr txBox="1">
            <a:spLocks noChangeArrowheads="1"/>
          </p:cNvSpPr>
          <p:nvPr/>
        </p:nvSpPr>
        <p:spPr bwMode="auto">
          <a:xfrm>
            <a:off x="2105025" y="114935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Neuter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22909" name="Text Box 29"/>
          <p:cNvSpPr txBox="1">
            <a:spLocks noChangeArrowheads="1"/>
          </p:cNvSpPr>
          <p:nvPr/>
        </p:nvSpPr>
        <p:spPr bwMode="auto">
          <a:xfrm>
            <a:off x="2062163" y="137795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ἔ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ργον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22910" name="Text Box 30"/>
          <p:cNvSpPr txBox="1">
            <a:spLocks noChangeArrowheads="1"/>
          </p:cNvSpPr>
          <p:nvPr/>
        </p:nvSpPr>
        <p:spPr bwMode="auto">
          <a:xfrm>
            <a:off x="2089150" y="220345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22911" name="Text Box 31"/>
          <p:cNvSpPr txBox="1"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22912" name="Text Box 32"/>
          <p:cNvSpPr txBox="1">
            <a:spLocks noChangeArrowheads="1"/>
          </p:cNvSpPr>
          <p:nvPr/>
        </p:nvSpPr>
        <p:spPr bwMode="auto">
          <a:xfrm>
            <a:off x="2089150" y="250348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22913" name="Text Box 33"/>
          <p:cNvSpPr txBox="1">
            <a:spLocks noChangeArrowheads="1"/>
          </p:cNvSpPr>
          <p:nvPr/>
        </p:nvSpPr>
        <p:spPr bwMode="auto">
          <a:xfrm>
            <a:off x="2089150" y="2827338"/>
            <a:ext cx="7620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22914" name="Text Box 34"/>
          <p:cNvSpPr txBox="1">
            <a:spLocks noChangeArrowheads="1"/>
          </p:cNvSpPr>
          <p:nvPr/>
        </p:nvSpPr>
        <p:spPr bwMode="auto">
          <a:xfrm>
            <a:off x="2089150" y="3146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22915" name="Text Box 35"/>
          <p:cNvSpPr txBox="1">
            <a:spLocks noChangeArrowheads="1"/>
          </p:cNvSpPr>
          <p:nvPr/>
        </p:nvSpPr>
        <p:spPr bwMode="auto">
          <a:xfrm>
            <a:off x="2089150" y="3432175"/>
            <a:ext cx="91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22916" name="Text Box 36"/>
          <p:cNvSpPr txBox="1">
            <a:spLocks noChangeArrowheads="1"/>
          </p:cNvSpPr>
          <p:nvPr/>
        </p:nvSpPr>
        <p:spPr bwMode="auto">
          <a:xfrm>
            <a:off x="2070100" y="44942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22917" name="Text Box 37"/>
          <p:cNvSpPr txBox="1">
            <a:spLocks noChangeArrowheads="1"/>
          </p:cNvSpPr>
          <p:nvPr/>
        </p:nvSpPr>
        <p:spPr bwMode="auto">
          <a:xfrm>
            <a:off x="2079625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22918" name="Text Box 38"/>
          <p:cNvSpPr txBox="1">
            <a:spLocks noChangeArrowheads="1"/>
          </p:cNvSpPr>
          <p:nvPr/>
        </p:nvSpPr>
        <p:spPr bwMode="auto">
          <a:xfrm>
            <a:off x="207962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22919" name="Text Box 39"/>
          <p:cNvSpPr txBox="1">
            <a:spLocks noChangeArrowheads="1"/>
          </p:cNvSpPr>
          <p:nvPr/>
        </p:nvSpPr>
        <p:spPr bwMode="auto">
          <a:xfrm>
            <a:off x="2074863" y="5413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22920" name="Text Box 40"/>
          <p:cNvSpPr txBox="1">
            <a:spLocks noChangeArrowheads="1"/>
          </p:cNvSpPr>
          <p:nvPr/>
        </p:nvSpPr>
        <p:spPr bwMode="auto">
          <a:xfrm>
            <a:off x="2074863" y="5718175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22921" name="Line 41"/>
          <p:cNvSpPr>
            <a:spLocks noChangeShapeType="1"/>
          </p:cNvSpPr>
          <p:nvPr/>
        </p:nvSpPr>
        <p:spPr bwMode="auto">
          <a:xfrm>
            <a:off x="1857375" y="265271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2922" name="Line 42"/>
          <p:cNvSpPr>
            <a:spLocks noChangeShapeType="1"/>
          </p:cNvSpPr>
          <p:nvPr/>
        </p:nvSpPr>
        <p:spPr bwMode="auto">
          <a:xfrm>
            <a:off x="1866900" y="298926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2923" name="Line 43"/>
          <p:cNvSpPr>
            <a:spLocks noChangeShapeType="1"/>
          </p:cNvSpPr>
          <p:nvPr/>
        </p:nvSpPr>
        <p:spPr bwMode="auto">
          <a:xfrm>
            <a:off x="1866900" y="33020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2924" name="Line 44"/>
          <p:cNvSpPr>
            <a:spLocks noChangeShapeType="1"/>
          </p:cNvSpPr>
          <p:nvPr/>
        </p:nvSpPr>
        <p:spPr bwMode="auto">
          <a:xfrm>
            <a:off x="1847850" y="4960938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2925" name="Line 45"/>
          <p:cNvSpPr>
            <a:spLocks noChangeShapeType="1"/>
          </p:cNvSpPr>
          <p:nvPr/>
        </p:nvSpPr>
        <p:spPr bwMode="auto">
          <a:xfrm>
            <a:off x="1847850" y="52705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2926" name="Line 46"/>
          <p:cNvSpPr>
            <a:spLocks noChangeShapeType="1"/>
          </p:cNvSpPr>
          <p:nvPr/>
        </p:nvSpPr>
        <p:spPr bwMode="auto">
          <a:xfrm flipH="1">
            <a:off x="2543175" y="2362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2928" name="Line 48"/>
          <p:cNvSpPr>
            <a:spLocks noChangeShapeType="1"/>
          </p:cNvSpPr>
          <p:nvPr/>
        </p:nvSpPr>
        <p:spPr bwMode="auto">
          <a:xfrm flipH="1">
            <a:off x="2543175" y="3581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2929" name="Line 49"/>
          <p:cNvSpPr>
            <a:spLocks noChangeShapeType="1"/>
          </p:cNvSpPr>
          <p:nvPr/>
        </p:nvSpPr>
        <p:spPr bwMode="auto">
          <a:xfrm>
            <a:off x="2776538" y="2362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2930" name="Line 50"/>
          <p:cNvSpPr>
            <a:spLocks noChangeShapeType="1"/>
          </p:cNvSpPr>
          <p:nvPr/>
        </p:nvSpPr>
        <p:spPr bwMode="auto">
          <a:xfrm flipH="1">
            <a:off x="2452688" y="4648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2931" name="Line 51"/>
          <p:cNvSpPr>
            <a:spLocks noChangeShapeType="1"/>
          </p:cNvSpPr>
          <p:nvPr/>
        </p:nvSpPr>
        <p:spPr bwMode="auto">
          <a:xfrm flipH="1">
            <a:off x="2443163" y="5564188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2932" name="Line 52"/>
          <p:cNvSpPr>
            <a:spLocks noChangeShapeType="1"/>
          </p:cNvSpPr>
          <p:nvPr/>
        </p:nvSpPr>
        <p:spPr bwMode="auto">
          <a:xfrm flipH="1">
            <a:off x="2452688" y="5867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2933" name="Line 53"/>
          <p:cNvSpPr>
            <a:spLocks noChangeShapeType="1"/>
          </p:cNvSpPr>
          <p:nvPr/>
        </p:nvSpPr>
        <p:spPr bwMode="auto">
          <a:xfrm>
            <a:off x="268605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2934" name="Line 54"/>
          <p:cNvSpPr>
            <a:spLocks noChangeShapeType="1"/>
          </p:cNvSpPr>
          <p:nvPr/>
        </p:nvSpPr>
        <p:spPr bwMode="auto">
          <a:xfrm>
            <a:off x="2843213" y="493713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2935" name="Text Box 55"/>
          <p:cNvSpPr txBox="1">
            <a:spLocks noChangeArrowheads="1"/>
          </p:cNvSpPr>
          <p:nvPr/>
        </p:nvSpPr>
        <p:spPr bwMode="auto">
          <a:xfrm>
            <a:off x="3886200" y="546100"/>
            <a:ext cx="1371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1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st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α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</a:p>
        </p:txBody>
      </p:sp>
      <p:sp>
        <p:nvSpPr>
          <p:cNvPr id="122936" name="Text Box 56"/>
          <p:cNvSpPr txBox="1">
            <a:spLocks noChangeArrowheads="1"/>
          </p:cNvSpPr>
          <p:nvPr/>
        </p:nvSpPr>
        <p:spPr bwMode="auto">
          <a:xfrm>
            <a:off x="2833688" y="1147763"/>
            <a:ext cx="7604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22937" name="Text Box 57"/>
          <p:cNvSpPr txBox="1">
            <a:spLocks noChangeArrowheads="1"/>
          </p:cNvSpPr>
          <p:nvPr/>
        </p:nvSpPr>
        <p:spPr bwMode="auto">
          <a:xfrm>
            <a:off x="2847975" y="13763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γά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η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 sz="1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122938" name="Text Box 58"/>
          <p:cNvSpPr txBox="1">
            <a:spLocks noChangeArrowheads="1"/>
          </p:cNvSpPr>
          <p:nvPr/>
        </p:nvSpPr>
        <p:spPr bwMode="auto">
          <a:xfrm>
            <a:off x="2935288" y="2189163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22939" name="Text Box 59"/>
          <p:cNvSpPr txBox="1">
            <a:spLocks noChangeArrowheads="1"/>
          </p:cNvSpPr>
          <p:nvPr/>
        </p:nvSpPr>
        <p:spPr bwMode="auto">
          <a:xfrm>
            <a:off x="2927350" y="2501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22940" name="Text Box 60"/>
          <p:cNvSpPr txBox="1">
            <a:spLocks noChangeArrowheads="1"/>
          </p:cNvSpPr>
          <p:nvPr/>
        </p:nvSpPr>
        <p:spPr bwMode="auto">
          <a:xfrm>
            <a:off x="2927350" y="2824163"/>
            <a:ext cx="838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rgbClr val="FFFFFF"/>
                </a:solidFill>
                <a:latin typeface="Lucida Grande" charset="0"/>
                <a:cs typeface="Lucida Grande" charset="0"/>
              </a:rPr>
              <a:t>ῃ</a:t>
            </a:r>
            <a:endParaRPr lang="es-ES" sz="1400">
              <a:solidFill>
                <a:srgbClr val="FFFFFF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22941" name="Text Box 61"/>
          <p:cNvSpPr txBox="1">
            <a:spLocks noChangeArrowheads="1"/>
          </p:cNvSpPr>
          <p:nvPr/>
        </p:nvSpPr>
        <p:spPr bwMode="auto">
          <a:xfrm>
            <a:off x="2927350" y="314960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ην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22942" name="Text Box 62"/>
          <p:cNvSpPr txBox="1">
            <a:spLocks noChangeArrowheads="1"/>
          </p:cNvSpPr>
          <p:nvPr/>
        </p:nvSpPr>
        <p:spPr bwMode="auto">
          <a:xfrm>
            <a:off x="2927350" y="3429000"/>
            <a:ext cx="6858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22943" name="Text Box 63"/>
          <p:cNvSpPr txBox="1">
            <a:spLocks noChangeArrowheads="1"/>
          </p:cNvSpPr>
          <p:nvPr/>
        </p:nvSpPr>
        <p:spPr bwMode="auto">
          <a:xfrm>
            <a:off x="2940050" y="44958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22944" name="Text Box 64"/>
          <p:cNvSpPr txBox="1">
            <a:spLocks noChangeArrowheads="1"/>
          </p:cNvSpPr>
          <p:nvPr/>
        </p:nvSpPr>
        <p:spPr bwMode="auto">
          <a:xfrm>
            <a:off x="2940050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22945" name="Text Box 65"/>
          <p:cNvSpPr txBox="1">
            <a:spLocks noChangeArrowheads="1"/>
          </p:cNvSpPr>
          <p:nvPr/>
        </p:nvSpPr>
        <p:spPr bwMode="auto">
          <a:xfrm>
            <a:off x="2940050" y="51181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22946" name="Text Box 66"/>
          <p:cNvSpPr txBox="1">
            <a:spLocks noChangeArrowheads="1"/>
          </p:cNvSpPr>
          <p:nvPr/>
        </p:nvSpPr>
        <p:spPr bwMode="auto">
          <a:xfrm>
            <a:off x="2940050" y="54229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22947" name="Text Box 67"/>
          <p:cNvSpPr txBox="1">
            <a:spLocks noChangeArrowheads="1"/>
          </p:cNvSpPr>
          <p:nvPr/>
        </p:nvSpPr>
        <p:spPr bwMode="auto">
          <a:xfrm>
            <a:off x="2940050" y="57277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22948" name="Line 68"/>
          <p:cNvSpPr>
            <a:spLocks noChangeShapeType="1"/>
          </p:cNvSpPr>
          <p:nvPr/>
        </p:nvSpPr>
        <p:spPr bwMode="auto">
          <a:xfrm>
            <a:off x="3559175" y="1079500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2950" name="Line 70"/>
          <p:cNvSpPr>
            <a:spLocks noChangeShapeType="1"/>
          </p:cNvSpPr>
          <p:nvPr/>
        </p:nvSpPr>
        <p:spPr bwMode="auto">
          <a:xfrm flipV="1">
            <a:off x="2570163" y="2979738"/>
            <a:ext cx="442912" cy="4762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2951" name="Line 71"/>
          <p:cNvSpPr>
            <a:spLocks noChangeShapeType="1"/>
          </p:cNvSpPr>
          <p:nvPr/>
        </p:nvSpPr>
        <p:spPr bwMode="auto">
          <a:xfrm>
            <a:off x="2620963" y="4965700"/>
            <a:ext cx="3762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2952" name="Line 72"/>
          <p:cNvSpPr>
            <a:spLocks noChangeShapeType="1"/>
          </p:cNvSpPr>
          <p:nvPr/>
        </p:nvSpPr>
        <p:spPr bwMode="auto">
          <a:xfrm>
            <a:off x="2595563" y="5270500"/>
            <a:ext cx="401637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2953" name="Text Box 73"/>
          <p:cNvSpPr txBox="1">
            <a:spLocks noChangeArrowheads="1"/>
          </p:cNvSpPr>
          <p:nvPr/>
        </p:nvSpPr>
        <p:spPr bwMode="auto">
          <a:xfrm>
            <a:off x="3556000" y="115570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</p:txBody>
      </p:sp>
      <p:sp>
        <p:nvSpPr>
          <p:cNvPr id="122954" name="Text Box 74"/>
          <p:cNvSpPr txBox="1">
            <a:spLocks noChangeArrowheads="1"/>
          </p:cNvSpPr>
          <p:nvPr/>
        </p:nvSpPr>
        <p:spPr bwMode="auto">
          <a:xfrm>
            <a:off x="3568700" y="1389063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καρδία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22955" name="Text Box 75"/>
          <p:cNvSpPr txBox="1">
            <a:spLocks noChangeArrowheads="1"/>
          </p:cNvSpPr>
          <p:nvPr/>
        </p:nvSpPr>
        <p:spPr bwMode="auto">
          <a:xfrm>
            <a:off x="3582988" y="2193925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22972" name="Line 92"/>
          <p:cNvSpPr>
            <a:spLocks noChangeShapeType="1"/>
          </p:cNvSpPr>
          <p:nvPr/>
        </p:nvSpPr>
        <p:spPr bwMode="auto">
          <a:xfrm>
            <a:off x="2801938" y="3300413"/>
            <a:ext cx="217487" cy="3175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2973" name="Line 93"/>
          <p:cNvSpPr>
            <a:spLocks noChangeShapeType="1"/>
          </p:cNvSpPr>
          <p:nvPr/>
        </p:nvSpPr>
        <p:spPr bwMode="auto">
          <a:xfrm flipH="1">
            <a:off x="2533650" y="3303588"/>
            <a:ext cx="24606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22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122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3" grpId="0"/>
      <p:bldP spid="122954" grpId="0"/>
      <p:bldP spid="122955" grpId="1"/>
      <p:bldP spid="122972" grpId="0" animBg="1"/>
      <p:bldP spid="12297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600" b="1">
                <a:solidFill>
                  <a:schemeClr val="bg1"/>
                </a:solidFill>
                <a:latin typeface="Palatino Linotype" charset="0"/>
              </a:rPr>
              <a:t>GREEK NOUN DECLENSIONS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57700" name="Line 4"/>
          <p:cNvSpPr>
            <a:spLocks noChangeShapeType="1"/>
          </p:cNvSpPr>
          <p:nvPr/>
        </p:nvSpPr>
        <p:spPr bwMode="auto">
          <a:xfrm>
            <a:off x="28575" y="485775"/>
            <a:ext cx="90217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1219200" y="566738"/>
            <a:ext cx="1676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nd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1109663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1225550" y="11525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     Examples:</a:t>
            </a:r>
            <a:r>
              <a:rPr lang="en-US" sz="1000">
                <a:solidFill>
                  <a:schemeClr val="bg1"/>
                </a:solidFill>
              </a:rPr>
              <a:t>	   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λόγος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7705" name="Line 9"/>
          <p:cNvSpPr>
            <a:spLocks noChangeShapeType="1"/>
          </p:cNvSpPr>
          <p:nvPr/>
        </p:nvSpPr>
        <p:spPr bwMode="auto">
          <a:xfrm>
            <a:off x="1219200" y="485775"/>
            <a:ext cx="0" cy="630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7706" name="Line 10"/>
          <p:cNvSpPr>
            <a:spLocks noChangeShapeType="1"/>
          </p:cNvSpPr>
          <p:nvPr/>
        </p:nvSpPr>
        <p:spPr bwMode="auto">
          <a:xfrm>
            <a:off x="1219200" y="1066800"/>
            <a:ext cx="784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7707" name="Line 11"/>
          <p:cNvSpPr>
            <a:spLocks noChangeShapeType="1"/>
          </p:cNvSpPr>
          <p:nvPr/>
        </p:nvSpPr>
        <p:spPr bwMode="auto">
          <a:xfrm>
            <a:off x="1219200" y="1600200"/>
            <a:ext cx="78565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7708" name="Line 12"/>
          <p:cNvSpPr>
            <a:spLocks noChangeShapeType="1"/>
          </p:cNvSpPr>
          <p:nvPr/>
        </p:nvSpPr>
        <p:spPr bwMode="auto">
          <a:xfrm>
            <a:off x="1204913" y="1343025"/>
            <a:ext cx="787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-76200" y="1828800"/>
            <a:ext cx="12954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7711" name="Line 15"/>
          <p:cNvSpPr>
            <a:spLocks noChangeShapeType="1"/>
          </p:cNvSpPr>
          <p:nvPr/>
        </p:nvSpPr>
        <p:spPr bwMode="auto">
          <a:xfrm>
            <a:off x="228600" y="3886200"/>
            <a:ext cx="86868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1355725" y="21336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1319213" y="21986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ος</a:t>
            </a:r>
            <a:endParaRPr lang="en-US" sz="1400" b="1" i="1">
              <a:latin typeface="Lucida Grande" charset="0"/>
            </a:endParaRP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1298575" y="25082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ου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1298575" y="28273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7716" name="Text Box 20"/>
          <p:cNvSpPr txBox="1">
            <a:spLocks noChangeArrowheads="1"/>
          </p:cNvSpPr>
          <p:nvPr/>
        </p:nvSpPr>
        <p:spPr bwMode="auto">
          <a:xfrm>
            <a:off x="1298575" y="3136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7717" name="Text Box 21"/>
          <p:cNvSpPr txBox="1">
            <a:spLocks noChangeArrowheads="1"/>
          </p:cNvSpPr>
          <p:nvPr/>
        </p:nvSpPr>
        <p:spPr bwMode="auto">
          <a:xfrm>
            <a:off x="1298575" y="343693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</a:t>
            </a: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57718" name="Text Box 22"/>
          <p:cNvSpPr txBox="1">
            <a:spLocks noChangeArrowheads="1"/>
          </p:cNvSpPr>
          <p:nvPr/>
        </p:nvSpPr>
        <p:spPr bwMode="auto">
          <a:xfrm>
            <a:off x="1298575" y="4503738"/>
            <a:ext cx="6096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</a:p>
          <a:p>
            <a:pPr>
              <a:spcBef>
                <a:spcPct val="50000"/>
              </a:spcBef>
            </a:pP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1303338" y="4808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129857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57721" name="Text Box 25"/>
          <p:cNvSpPr txBox="1">
            <a:spLocks noChangeArrowheads="1"/>
          </p:cNvSpPr>
          <p:nvPr/>
        </p:nvSpPr>
        <p:spPr bwMode="auto">
          <a:xfrm>
            <a:off x="1298575" y="5403850"/>
            <a:ext cx="758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57722" name="Text Box 26"/>
          <p:cNvSpPr txBox="1">
            <a:spLocks noChangeArrowheads="1"/>
          </p:cNvSpPr>
          <p:nvPr/>
        </p:nvSpPr>
        <p:spPr bwMode="auto">
          <a:xfrm>
            <a:off x="1293813" y="57086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57723" name="Line 27"/>
          <p:cNvSpPr>
            <a:spLocks noChangeShapeType="1"/>
          </p:cNvSpPr>
          <p:nvPr/>
        </p:nvSpPr>
        <p:spPr bwMode="auto">
          <a:xfrm>
            <a:off x="2035175" y="1082675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7724" name="Text Box 28"/>
          <p:cNvSpPr txBox="1">
            <a:spLocks noChangeArrowheads="1"/>
          </p:cNvSpPr>
          <p:nvPr/>
        </p:nvSpPr>
        <p:spPr bwMode="auto">
          <a:xfrm>
            <a:off x="2105025" y="114935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Neuter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7725" name="Text Box 29"/>
          <p:cNvSpPr txBox="1">
            <a:spLocks noChangeArrowheads="1"/>
          </p:cNvSpPr>
          <p:nvPr/>
        </p:nvSpPr>
        <p:spPr bwMode="auto">
          <a:xfrm>
            <a:off x="2062163" y="137795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ἔ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ργον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7726" name="Text Box 30"/>
          <p:cNvSpPr txBox="1">
            <a:spLocks noChangeArrowheads="1"/>
          </p:cNvSpPr>
          <p:nvPr/>
        </p:nvSpPr>
        <p:spPr bwMode="auto">
          <a:xfrm>
            <a:off x="2089150" y="220345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7727" name="Text Box 31"/>
          <p:cNvSpPr txBox="1"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57728" name="Text Box 32"/>
          <p:cNvSpPr txBox="1">
            <a:spLocks noChangeArrowheads="1"/>
          </p:cNvSpPr>
          <p:nvPr/>
        </p:nvSpPr>
        <p:spPr bwMode="auto">
          <a:xfrm>
            <a:off x="2089150" y="250348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7729" name="Text Box 33"/>
          <p:cNvSpPr txBox="1">
            <a:spLocks noChangeArrowheads="1"/>
          </p:cNvSpPr>
          <p:nvPr/>
        </p:nvSpPr>
        <p:spPr bwMode="auto">
          <a:xfrm>
            <a:off x="2089150" y="2827338"/>
            <a:ext cx="7620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7730" name="Text Box 34"/>
          <p:cNvSpPr txBox="1">
            <a:spLocks noChangeArrowheads="1"/>
          </p:cNvSpPr>
          <p:nvPr/>
        </p:nvSpPr>
        <p:spPr bwMode="auto">
          <a:xfrm>
            <a:off x="2089150" y="3146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7731" name="Text Box 35"/>
          <p:cNvSpPr txBox="1">
            <a:spLocks noChangeArrowheads="1"/>
          </p:cNvSpPr>
          <p:nvPr/>
        </p:nvSpPr>
        <p:spPr bwMode="auto">
          <a:xfrm>
            <a:off x="2089150" y="3432175"/>
            <a:ext cx="91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7732" name="Text Box 36"/>
          <p:cNvSpPr txBox="1">
            <a:spLocks noChangeArrowheads="1"/>
          </p:cNvSpPr>
          <p:nvPr/>
        </p:nvSpPr>
        <p:spPr bwMode="auto">
          <a:xfrm>
            <a:off x="2070100" y="44942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57733" name="Text Box 37"/>
          <p:cNvSpPr txBox="1">
            <a:spLocks noChangeArrowheads="1"/>
          </p:cNvSpPr>
          <p:nvPr/>
        </p:nvSpPr>
        <p:spPr bwMode="auto">
          <a:xfrm>
            <a:off x="2079625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7734" name="Text Box 38"/>
          <p:cNvSpPr txBox="1">
            <a:spLocks noChangeArrowheads="1"/>
          </p:cNvSpPr>
          <p:nvPr/>
        </p:nvSpPr>
        <p:spPr bwMode="auto">
          <a:xfrm>
            <a:off x="207962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7735" name="Text Box 39"/>
          <p:cNvSpPr txBox="1">
            <a:spLocks noChangeArrowheads="1"/>
          </p:cNvSpPr>
          <p:nvPr/>
        </p:nvSpPr>
        <p:spPr bwMode="auto">
          <a:xfrm>
            <a:off x="2074863" y="5413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7736" name="Text Box 40"/>
          <p:cNvSpPr txBox="1">
            <a:spLocks noChangeArrowheads="1"/>
          </p:cNvSpPr>
          <p:nvPr/>
        </p:nvSpPr>
        <p:spPr bwMode="auto">
          <a:xfrm>
            <a:off x="2074863" y="5718175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7737" name="Line 41"/>
          <p:cNvSpPr>
            <a:spLocks noChangeShapeType="1"/>
          </p:cNvSpPr>
          <p:nvPr/>
        </p:nvSpPr>
        <p:spPr bwMode="auto">
          <a:xfrm>
            <a:off x="1857375" y="265271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7738" name="Line 42"/>
          <p:cNvSpPr>
            <a:spLocks noChangeShapeType="1"/>
          </p:cNvSpPr>
          <p:nvPr/>
        </p:nvSpPr>
        <p:spPr bwMode="auto">
          <a:xfrm>
            <a:off x="1866900" y="298926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7739" name="Line 43"/>
          <p:cNvSpPr>
            <a:spLocks noChangeShapeType="1"/>
          </p:cNvSpPr>
          <p:nvPr/>
        </p:nvSpPr>
        <p:spPr bwMode="auto">
          <a:xfrm>
            <a:off x="1866900" y="33020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7740" name="Line 44"/>
          <p:cNvSpPr>
            <a:spLocks noChangeShapeType="1"/>
          </p:cNvSpPr>
          <p:nvPr/>
        </p:nvSpPr>
        <p:spPr bwMode="auto">
          <a:xfrm>
            <a:off x="1847850" y="4960938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7741" name="Line 45"/>
          <p:cNvSpPr>
            <a:spLocks noChangeShapeType="1"/>
          </p:cNvSpPr>
          <p:nvPr/>
        </p:nvSpPr>
        <p:spPr bwMode="auto">
          <a:xfrm>
            <a:off x="1847850" y="52705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7742" name="Line 46"/>
          <p:cNvSpPr>
            <a:spLocks noChangeShapeType="1"/>
          </p:cNvSpPr>
          <p:nvPr/>
        </p:nvSpPr>
        <p:spPr bwMode="auto">
          <a:xfrm flipH="1">
            <a:off x="2543175" y="2362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7744" name="Line 48"/>
          <p:cNvSpPr>
            <a:spLocks noChangeShapeType="1"/>
          </p:cNvSpPr>
          <p:nvPr/>
        </p:nvSpPr>
        <p:spPr bwMode="auto">
          <a:xfrm flipH="1">
            <a:off x="2543175" y="3581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7745" name="Line 49"/>
          <p:cNvSpPr>
            <a:spLocks noChangeShapeType="1"/>
          </p:cNvSpPr>
          <p:nvPr/>
        </p:nvSpPr>
        <p:spPr bwMode="auto">
          <a:xfrm>
            <a:off x="2776538" y="2362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7746" name="Line 50"/>
          <p:cNvSpPr>
            <a:spLocks noChangeShapeType="1"/>
          </p:cNvSpPr>
          <p:nvPr/>
        </p:nvSpPr>
        <p:spPr bwMode="auto">
          <a:xfrm flipH="1">
            <a:off x="2452688" y="4648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7747" name="Line 51"/>
          <p:cNvSpPr>
            <a:spLocks noChangeShapeType="1"/>
          </p:cNvSpPr>
          <p:nvPr/>
        </p:nvSpPr>
        <p:spPr bwMode="auto">
          <a:xfrm flipH="1">
            <a:off x="2443163" y="5564188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7748" name="Line 52"/>
          <p:cNvSpPr>
            <a:spLocks noChangeShapeType="1"/>
          </p:cNvSpPr>
          <p:nvPr/>
        </p:nvSpPr>
        <p:spPr bwMode="auto">
          <a:xfrm flipH="1">
            <a:off x="2452688" y="5867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7749" name="Line 53"/>
          <p:cNvSpPr>
            <a:spLocks noChangeShapeType="1"/>
          </p:cNvSpPr>
          <p:nvPr/>
        </p:nvSpPr>
        <p:spPr bwMode="auto">
          <a:xfrm>
            <a:off x="268605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7750" name="Line 54"/>
          <p:cNvSpPr>
            <a:spLocks noChangeShapeType="1"/>
          </p:cNvSpPr>
          <p:nvPr/>
        </p:nvSpPr>
        <p:spPr bwMode="auto">
          <a:xfrm>
            <a:off x="2843213" y="493713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7751" name="Text Box 55"/>
          <p:cNvSpPr txBox="1">
            <a:spLocks noChangeArrowheads="1"/>
          </p:cNvSpPr>
          <p:nvPr/>
        </p:nvSpPr>
        <p:spPr bwMode="auto">
          <a:xfrm>
            <a:off x="3886200" y="546100"/>
            <a:ext cx="1371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1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st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α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</a:p>
        </p:txBody>
      </p:sp>
      <p:sp>
        <p:nvSpPr>
          <p:cNvPr id="157752" name="Text Box 56"/>
          <p:cNvSpPr txBox="1">
            <a:spLocks noChangeArrowheads="1"/>
          </p:cNvSpPr>
          <p:nvPr/>
        </p:nvSpPr>
        <p:spPr bwMode="auto">
          <a:xfrm>
            <a:off x="2833688" y="1147763"/>
            <a:ext cx="7604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7753" name="Text Box 57"/>
          <p:cNvSpPr txBox="1">
            <a:spLocks noChangeArrowheads="1"/>
          </p:cNvSpPr>
          <p:nvPr/>
        </p:nvSpPr>
        <p:spPr bwMode="auto">
          <a:xfrm>
            <a:off x="2847975" y="13763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γά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η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 sz="1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157754" name="Text Box 58"/>
          <p:cNvSpPr txBox="1">
            <a:spLocks noChangeArrowheads="1"/>
          </p:cNvSpPr>
          <p:nvPr/>
        </p:nvSpPr>
        <p:spPr bwMode="auto">
          <a:xfrm>
            <a:off x="2935288" y="2189163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57755" name="Text Box 59"/>
          <p:cNvSpPr txBox="1">
            <a:spLocks noChangeArrowheads="1"/>
          </p:cNvSpPr>
          <p:nvPr/>
        </p:nvSpPr>
        <p:spPr bwMode="auto">
          <a:xfrm>
            <a:off x="2927350" y="2501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7756" name="Text Box 60"/>
          <p:cNvSpPr txBox="1">
            <a:spLocks noChangeArrowheads="1"/>
          </p:cNvSpPr>
          <p:nvPr/>
        </p:nvSpPr>
        <p:spPr bwMode="auto">
          <a:xfrm>
            <a:off x="2927350" y="2824163"/>
            <a:ext cx="838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rgbClr val="FFFFFF"/>
                </a:solidFill>
                <a:latin typeface="Lucida Grande" charset="0"/>
                <a:cs typeface="Lucida Grande" charset="0"/>
              </a:rPr>
              <a:t>ῃ</a:t>
            </a:r>
            <a:endParaRPr lang="es-ES" sz="1400">
              <a:solidFill>
                <a:srgbClr val="FFFFFF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7757" name="Text Box 61"/>
          <p:cNvSpPr txBox="1">
            <a:spLocks noChangeArrowheads="1"/>
          </p:cNvSpPr>
          <p:nvPr/>
        </p:nvSpPr>
        <p:spPr bwMode="auto">
          <a:xfrm>
            <a:off x="2927350" y="314960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ην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7758" name="Text Box 62"/>
          <p:cNvSpPr txBox="1">
            <a:spLocks noChangeArrowheads="1"/>
          </p:cNvSpPr>
          <p:nvPr/>
        </p:nvSpPr>
        <p:spPr bwMode="auto">
          <a:xfrm>
            <a:off x="2927350" y="3429000"/>
            <a:ext cx="6858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7759" name="Text Box 63"/>
          <p:cNvSpPr txBox="1">
            <a:spLocks noChangeArrowheads="1"/>
          </p:cNvSpPr>
          <p:nvPr/>
        </p:nvSpPr>
        <p:spPr bwMode="auto">
          <a:xfrm>
            <a:off x="2940050" y="44958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57760" name="Text Box 64"/>
          <p:cNvSpPr txBox="1">
            <a:spLocks noChangeArrowheads="1"/>
          </p:cNvSpPr>
          <p:nvPr/>
        </p:nvSpPr>
        <p:spPr bwMode="auto">
          <a:xfrm>
            <a:off x="2940050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7761" name="Text Box 65"/>
          <p:cNvSpPr txBox="1">
            <a:spLocks noChangeArrowheads="1"/>
          </p:cNvSpPr>
          <p:nvPr/>
        </p:nvSpPr>
        <p:spPr bwMode="auto">
          <a:xfrm>
            <a:off x="2940050" y="51181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57762" name="Text Box 66"/>
          <p:cNvSpPr txBox="1">
            <a:spLocks noChangeArrowheads="1"/>
          </p:cNvSpPr>
          <p:nvPr/>
        </p:nvSpPr>
        <p:spPr bwMode="auto">
          <a:xfrm>
            <a:off x="2940050" y="54229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7763" name="Text Box 67"/>
          <p:cNvSpPr txBox="1">
            <a:spLocks noChangeArrowheads="1"/>
          </p:cNvSpPr>
          <p:nvPr/>
        </p:nvSpPr>
        <p:spPr bwMode="auto">
          <a:xfrm>
            <a:off x="2940050" y="57277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57764" name="Line 68"/>
          <p:cNvSpPr>
            <a:spLocks noChangeShapeType="1"/>
          </p:cNvSpPr>
          <p:nvPr/>
        </p:nvSpPr>
        <p:spPr bwMode="auto">
          <a:xfrm>
            <a:off x="3559175" y="1079500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7766" name="Line 70"/>
          <p:cNvSpPr>
            <a:spLocks noChangeShapeType="1"/>
          </p:cNvSpPr>
          <p:nvPr/>
        </p:nvSpPr>
        <p:spPr bwMode="auto">
          <a:xfrm flipV="1">
            <a:off x="2570163" y="2979738"/>
            <a:ext cx="442912" cy="4762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7767" name="Line 71"/>
          <p:cNvSpPr>
            <a:spLocks noChangeShapeType="1"/>
          </p:cNvSpPr>
          <p:nvPr/>
        </p:nvSpPr>
        <p:spPr bwMode="auto">
          <a:xfrm>
            <a:off x="2620963" y="4965700"/>
            <a:ext cx="3762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7768" name="Line 72"/>
          <p:cNvSpPr>
            <a:spLocks noChangeShapeType="1"/>
          </p:cNvSpPr>
          <p:nvPr/>
        </p:nvSpPr>
        <p:spPr bwMode="auto">
          <a:xfrm>
            <a:off x="2595563" y="5270500"/>
            <a:ext cx="401637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7769" name="Text Box 73"/>
          <p:cNvSpPr txBox="1">
            <a:spLocks noChangeArrowheads="1"/>
          </p:cNvSpPr>
          <p:nvPr/>
        </p:nvSpPr>
        <p:spPr bwMode="auto">
          <a:xfrm>
            <a:off x="3556000" y="115570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</p:txBody>
      </p:sp>
      <p:sp>
        <p:nvSpPr>
          <p:cNvPr id="157770" name="Text Box 74"/>
          <p:cNvSpPr txBox="1">
            <a:spLocks noChangeArrowheads="1"/>
          </p:cNvSpPr>
          <p:nvPr/>
        </p:nvSpPr>
        <p:spPr bwMode="auto">
          <a:xfrm>
            <a:off x="3568700" y="1389063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καρδία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7771" name="Text Box 75"/>
          <p:cNvSpPr txBox="1">
            <a:spLocks noChangeArrowheads="1"/>
          </p:cNvSpPr>
          <p:nvPr/>
        </p:nvSpPr>
        <p:spPr bwMode="auto">
          <a:xfrm>
            <a:off x="3582988" y="2193925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7772" name="Text Box 76"/>
          <p:cNvSpPr txBox="1">
            <a:spLocks noChangeArrowheads="1"/>
          </p:cNvSpPr>
          <p:nvPr/>
        </p:nvSpPr>
        <p:spPr bwMode="auto">
          <a:xfrm>
            <a:off x="3570288" y="25034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7776" name="Line 80"/>
          <p:cNvSpPr>
            <a:spLocks noChangeShapeType="1"/>
          </p:cNvSpPr>
          <p:nvPr/>
        </p:nvSpPr>
        <p:spPr bwMode="auto">
          <a:xfrm>
            <a:off x="2801938" y="3300413"/>
            <a:ext cx="217487" cy="3175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7777" name="Line 81"/>
          <p:cNvSpPr>
            <a:spLocks noChangeShapeType="1"/>
          </p:cNvSpPr>
          <p:nvPr/>
        </p:nvSpPr>
        <p:spPr bwMode="auto">
          <a:xfrm flipH="1">
            <a:off x="2533650" y="3303588"/>
            <a:ext cx="24606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7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57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76" grpId="0" animBg="1"/>
      <p:bldP spid="15777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600" b="1">
                <a:solidFill>
                  <a:schemeClr val="bg1"/>
                </a:solidFill>
                <a:latin typeface="Palatino Linotype" charset="0"/>
              </a:rPr>
              <a:t>GREEK NOUN DECLENSIONS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59748" name="Line 4"/>
          <p:cNvSpPr>
            <a:spLocks noChangeShapeType="1"/>
          </p:cNvSpPr>
          <p:nvPr/>
        </p:nvSpPr>
        <p:spPr bwMode="auto">
          <a:xfrm>
            <a:off x="28575" y="485775"/>
            <a:ext cx="90217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1219200" y="566738"/>
            <a:ext cx="1676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nd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1109663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59751" name="Text Box 7"/>
          <p:cNvSpPr txBox="1">
            <a:spLocks noChangeArrowheads="1"/>
          </p:cNvSpPr>
          <p:nvPr/>
        </p:nvSpPr>
        <p:spPr bwMode="auto">
          <a:xfrm>
            <a:off x="1225550" y="11525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     Examples:</a:t>
            </a:r>
            <a:r>
              <a:rPr lang="en-US" sz="1000">
                <a:solidFill>
                  <a:schemeClr val="bg1"/>
                </a:solidFill>
              </a:rPr>
              <a:t>	   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λόγος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9753" name="Line 9"/>
          <p:cNvSpPr>
            <a:spLocks noChangeShapeType="1"/>
          </p:cNvSpPr>
          <p:nvPr/>
        </p:nvSpPr>
        <p:spPr bwMode="auto">
          <a:xfrm>
            <a:off x="1219200" y="485775"/>
            <a:ext cx="0" cy="630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9754" name="Line 10"/>
          <p:cNvSpPr>
            <a:spLocks noChangeShapeType="1"/>
          </p:cNvSpPr>
          <p:nvPr/>
        </p:nvSpPr>
        <p:spPr bwMode="auto">
          <a:xfrm>
            <a:off x="1219200" y="1066800"/>
            <a:ext cx="784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9755" name="Line 11"/>
          <p:cNvSpPr>
            <a:spLocks noChangeShapeType="1"/>
          </p:cNvSpPr>
          <p:nvPr/>
        </p:nvSpPr>
        <p:spPr bwMode="auto">
          <a:xfrm>
            <a:off x="1219200" y="1600200"/>
            <a:ext cx="78565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9756" name="Line 12"/>
          <p:cNvSpPr>
            <a:spLocks noChangeShapeType="1"/>
          </p:cNvSpPr>
          <p:nvPr/>
        </p:nvSpPr>
        <p:spPr bwMode="auto">
          <a:xfrm>
            <a:off x="1204913" y="1343025"/>
            <a:ext cx="787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9757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59758" name="Text Box 14"/>
          <p:cNvSpPr txBox="1">
            <a:spLocks noChangeArrowheads="1"/>
          </p:cNvSpPr>
          <p:nvPr/>
        </p:nvSpPr>
        <p:spPr bwMode="auto">
          <a:xfrm>
            <a:off x="-76200" y="1828800"/>
            <a:ext cx="12954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9759" name="Line 15"/>
          <p:cNvSpPr>
            <a:spLocks noChangeShapeType="1"/>
          </p:cNvSpPr>
          <p:nvPr/>
        </p:nvSpPr>
        <p:spPr bwMode="auto">
          <a:xfrm>
            <a:off x="228600" y="3886200"/>
            <a:ext cx="86868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9760" name="Text Box 16"/>
          <p:cNvSpPr txBox="1">
            <a:spLocks noChangeArrowheads="1"/>
          </p:cNvSpPr>
          <p:nvPr/>
        </p:nvSpPr>
        <p:spPr bwMode="auto">
          <a:xfrm>
            <a:off x="1355725" y="21336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59761" name="Text Box 17"/>
          <p:cNvSpPr txBox="1">
            <a:spLocks noChangeArrowheads="1"/>
          </p:cNvSpPr>
          <p:nvPr/>
        </p:nvSpPr>
        <p:spPr bwMode="auto">
          <a:xfrm>
            <a:off x="1319213" y="21986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ος</a:t>
            </a:r>
            <a:endParaRPr lang="en-US" sz="1400" b="1" i="1">
              <a:latin typeface="Lucida Grande" charset="0"/>
            </a:endParaRPr>
          </a:p>
        </p:txBody>
      </p:sp>
      <p:sp>
        <p:nvSpPr>
          <p:cNvPr id="159762" name="Text Box 18"/>
          <p:cNvSpPr txBox="1">
            <a:spLocks noChangeArrowheads="1"/>
          </p:cNvSpPr>
          <p:nvPr/>
        </p:nvSpPr>
        <p:spPr bwMode="auto">
          <a:xfrm>
            <a:off x="1298575" y="25082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ου</a:t>
            </a:r>
          </a:p>
        </p:txBody>
      </p:sp>
      <p:sp>
        <p:nvSpPr>
          <p:cNvPr id="159763" name="Text Box 19"/>
          <p:cNvSpPr txBox="1">
            <a:spLocks noChangeArrowheads="1"/>
          </p:cNvSpPr>
          <p:nvPr/>
        </p:nvSpPr>
        <p:spPr bwMode="auto">
          <a:xfrm>
            <a:off x="1298575" y="28273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9764" name="Text Box 20"/>
          <p:cNvSpPr txBox="1">
            <a:spLocks noChangeArrowheads="1"/>
          </p:cNvSpPr>
          <p:nvPr/>
        </p:nvSpPr>
        <p:spPr bwMode="auto">
          <a:xfrm>
            <a:off x="1298575" y="3136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9765" name="Text Box 21"/>
          <p:cNvSpPr txBox="1">
            <a:spLocks noChangeArrowheads="1"/>
          </p:cNvSpPr>
          <p:nvPr/>
        </p:nvSpPr>
        <p:spPr bwMode="auto">
          <a:xfrm>
            <a:off x="1298575" y="343693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</a:t>
            </a: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59766" name="Text Box 22"/>
          <p:cNvSpPr txBox="1">
            <a:spLocks noChangeArrowheads="1"/>
          </p:cNvSpPr>
          <p:nvPr/>
        </p:nvSpPr>
        <p:spPr bwMode="auto">
          <a:xfrm>
            <a:off x="1298575" y="4503738"/>
            <a:ext cx="6096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</a:p>
          <a:p>
            <a:pPr>
              <a:spcBef>
                <a:spcPct val="50000"/>
              </a:spcBef>
            </a:pP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59767" name="Text Box 23"/>
          <p:cNvSpPr txBox="1">
            <a:spLocks noChangeArrowheads="1"/>
          </p:cNvSpPr>
          <p:nvPr/>
        </p:nvSpPr>
        <p:spPr bwMode="auto">
          <a:xfrm>
            <a:off x="1303338" y="4808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9768" name="Text Box 24"/>
          <p:cNvSpPr txBox="1">
            <a:spLocks noChangeArrowheads="1"/>
          </p:cNvSpPr>
          <p:nvPr/>
        </p:nvSpPr>
        <p:spPr bwMode="auto">
          <a:xfrm>
            <a:off x="129857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59769" name="Text Box 25"/>
          <p:cNvSpPr txBox="1">
            <a:spLocks noChangeArrowheads="1"/>
          </p:cNvSpPr>
          <p:nvPr/>
        </p:nvSpPr>
        <p:spPr bwMode="auto">
          <a:xfrm>
            <a:off x="1298575" y="5403850"/>
            <a:ext cx="758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59770" name="Text Box 26"/>
          <p:cNvSpPr txBox="1">
            <a:spLocks noChangeArrowheads="1"/>
          </p:cNvSpPr>
          <p:nvPr/>
        </p:nvSpPr>
        <p:spPr bwMode="auto">
          <a:xfrm>
            <a:off x="1293813" y="57086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59771" name="Line 27"/>
          <p:cNvSpPr>
            <a:spLocks noChangeShapeType="1"/>
          </p:cNvSpPr>
          <p:nvPr/>
        </p:nvSpPr>
        <p:spPr bwMode="auto">
          <a:xfrm>
            <a:off x="2035175" y="1082675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9772" name="Text Box 28"/>
          <p:cNvSpPr txBox="1">
            <a:spLocks noChangeArrowheads="1"/>
          </p:cNvSpPr>
          <p:nvPr/>
        </p:nvSpPr>
        <p:spPr bwMode="auto">
          <a:xfrm>
            <a:off x="2105025" y="114935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Neuter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9773" name="Text Box 29"/>
          <p:cNvSpPr txBox="1">
            <a:spLocks noChangeArrowheads="1"/>
          </p:cNvSpPr>
          <p:nvPr/>
        </p:nvSpPr>
        <p:spPr bwMode="auto">
          <a:xfrm>
            <a:off x="2062163" y="137795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ἔ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ργον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9774" name="Text Box 30"/>
          <p:cNvSpPr txBox="1">
            <a:spLocks noChangeArrowheads="1"/>
          </p:cNvSpPr>
          <p:nvPr/>
        </p:nvSpPr>
        <p:spPr bwMode="auto">
          <a:xfrm>
            <a:off x="2089150" y="220345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9775" name="Text Box 31"/>
          <p:cNvSpPr txBox="1"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59776" name="Text Box 32"/>
          <p:cNvSpPr txBox="1">
            <a:spLocks noChangeArrowheads="1"/>
          </p:cNvSpPr>
          <p:nvPr/>
        </p:nvSpPr>
        <p:spPr bwMode="auto">
          <a:xfrm>
            <a:off x="2089150" y="250348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9777" name="Text Box 33"/>
          <p:cNvSpPr txBox="1">
            <a:spLocks noChangeArrowheads="1"/>
          </p:cNvSpPr>
          <p:nvPr/>
        </p:nvSpPr>
        <p:spPr bwMode="auto">
          <a:xfrm>
            <a:off x="2089150" y="2827338"/>
            <a:ext cx="7620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9778" name="Text Box 34"/>
          <p:cNvSpPr txBox="1">
            <a:spLocks noChangeArrowheads="1"/>
          </p:cNvSpPr>
          <p:nvPr/>
        </p:nvSpPr>
        <p:spPr bwMode="auto">
          <a:xfrm>
            <a:off x="2089150" y="3146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9779" name="Text Box 35"/>
          <p:cNvSpPr txBox="1">
            <a:spLocks noChangeArrowheads="1"/>
          </p:cNvSpPr>
          <p:nvPr/>
        </p:nvSpPr>
        <p:spPr bwMode="auto">
          <a:xfrm>
            <a:off x="2089150" y="3432175"/>
            <a:ext cx="91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9780" name="Text Box 36"/>
          <p:cNvSpPr txBox="1">
            <a:spLocks noChangeArrowheads="1"/>
          </p:cNvSpPr>
          <p:nvPr/>
        </p:nvSpPr>
        <p:spPr bwMode="auto">
          <a:xfrm>
            <a:off x="2070100" y="44942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59781" name="Text Box 37"/>
          <p:cNvSpPr txBox="1">
            <a:spLocks noChangeArrowheads="1"/>
          </p:cNvSpPr>
          <p:nvPr/>
        </p:nvSpPr>
        <p:spPr bwMode="auto">
          <a:xfrm>
            <a:off x="2079625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9782" name="Text Box 38"/>
          <p:cNvSpPr txBox="1">
            <a:spLocks noChangeArrowheads="1"/>
          </p:cNvSpPr>
          <p:nvPr/>
        </p:nvSpPr>
        <p:spPr bwMode="auto">
          <a:xfrm>
            <a:off x="207962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9783" name="Text Box 39"/>
          <p:cNvSpPr txBox="1">
            <a:spLocks noChangeArrowheads="1"/>
          </p:cNvSpPr>
          <p:nvPr/>
        </p:nvSpPr>
        <p:spPr bwMode="auto">
          <a:xfrm>
            <a:off x="2074863" y="5413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9784" name="Text Box 40"/>
          <p:cNvSpPr txBox="1">
            <a:spLocks noChangeArrowheads="1"/>
          </p:cNvSpPr>
          <p:nvPr/>
        </p:nvSpPr>
        <p:spPr bwMode="auto">
          <a:xfrm>
            <a:off x="2074863" y="5718175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9785" name="Line 41"/>
          <p:cNvSpPr>
            <a:spLocks noChangeShapeType="1"/>
          </p:cNvSpPr>
          <p:nvPr/>
        </p:nvSpPr>
        <p:spPr bwMode="auto">
          <a:xfrm>
            <a:off x="1857375" y="265271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9786" name="Line 42"/>
          <p:cNvSpPr>
            <a:spLocks noChangeShapeType="1"/>
          </p:cNvSpPr>
          <p:nvPr/>
        </p:nvSpPr>
        <p:spPr bwMode="auto">
          <a:xfrm>
            <a:off x="1866900" y="298926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9787" name="Line 43"/>
          <p:cNvSpPr>
            <a:spLocks noChangeShapeType="1"/>
          </p:cNvSpPr>
          <p:nvPr/>
        </p:nvSpPr>
        <p:spPr bwMode="auto">
          <a:xfrm>
            <a:off x="1866900" y="33020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9788" name="Line 44"/>
          <p:cNvSpPr>
            <a:spLocks noChangeShapeType="1"/>
          </p:cNvSpPr>
          <p:nvPr/>
        </p:nvSpPr>
        <p:spPr bwMode="auto">
          <a:xfrm>
            <a:off x="1847850" y="4960938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9789" name="Line 45"/>
          <p:cNvSpPr>
            <a:spLocks noChangeShapeType="1"/>
          </p:cNvSpPr>
          <p:nvPr/>
        </p:nvSpPr>
        <p:spPr bwMode="auto">
          <a:xfrm>
            <a:off x="1847850" y="52705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9790" name="Line 46"/>
          <p:cNvSpPr>
            <a:spLocks noChangeShapeType="1"/>
          </p:cNvSpPr>
          <p:nvPr/>
        </p:nvSpPr>
        <p:spPr bwMode="auto">
          <a:xfrm flipH="1">
            <a:off x="2543175" y="2362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9792" name="Line 48"/>
          <p:cNvSpPr>
            <a:spLocks noChangeShapeType="1"/>
          </p:cNvSpPr>
          <p:nvPr/>
        </p:nvSpPr>
        <p:spPr bwMode="auto">
          <a:xfrm flipH="1">
            <a:off x="2543175" y="3581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9793" name="Line 49"/>
          <p:cNvSpPr>
            <a:spLocks noChangeShapeType="1"/>
          </p:cNvSpPr>
          <p:nvPr/>
        </p:nvSpPr>
        <p:spPr bwMode="auto">
          <a:xfrm>
            <a:off x="2776538" y="2362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9794" name="Line 50"/>
          <p:cNvSpPr>
            <a:spLocks noChangeShapeType="1"/>
          </p:cNvSpPr>
          <p:nvPr/>
        </p:nvSpPr>
        <p:spPr bwMode="auto">
          <a:xfrm flipH="1">
            <a:off x="2452688" y="4648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9795" name="Line 51"/>
          <p:cNvSpPr>
            <a:spLocks noChangeShapeType="1"/>
          </p:cNvSpPr>
          <p:nvPr/>
        </p:nvSpPr>
        <p:spPr bwMode="auto">
          <a:xfrm flipH="1">
            <a:off x="2443163" y="5564188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9796" name="Line 52"/>
          <p:cNvSpPr>
            <a:spLocks noChangeShapeType="1"/>
          </p:cNvSpPr>
          <p:nvPr/>
        </p:nvSpPr>
        <p:spPr bwMode="auto">
          <a:xfrm flipH="1">
            <a:off x="2452688" y="5867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9797" name="Line 53"/>
          <p:cNvSpPr>
            <a:spLocks noChangeShapeType="1"/>
          </p:cNvSpPr>
          <p:nvPr/>
        </p:nvSpPr>
        <p:spPr bwMode="auto">
          <a:xfrm>
            <a:off x="268605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9798" name="Line 54"/>
          <p:cNvSpPr>
            <a:spLocks noChangeShapeType="1"/>
          </p:cNvSpPr>
          <p:nvPr/>
        </p:nvSpPr>
        <p:spPr bwMode="auto">
          <a:xfrm>
            <a:off x="2843213" y="493713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9799" name="Text Box 55"/>
          <p:cNvSpPr txBox="1">
            <a:spLocks noChangeArrowheads="1"/>
          </p:cNvSpPr>
          <p:nvPr/>
        </p:nvSpPr>
        <p:spPr bwMode="auto">
          <a:xfrm>
            <a:off x="3886200" y="546100"/>
            <a:ext cx="1371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1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st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α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</a:p>
        </p:txBody>
      </p:sp>
      <p:sp>
        <p:nvSpPr>
          <p:cNvPr id="159800" name="Text Box 56"/>
          <p:cNvSpPr txBox="1">
            <a:spLocks noChangeArrowheads="1"/>
          </p:cNvSpPr>
          <p:nvPr/>
        </p:nvSpPr>
        <p:spPr bwMode="auto">
          <a:xfrm>
            <a:off x="2833688" y="1147763"/>
            <a:ext cx="7604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9801" name="Text Box 57"/>
          <p:cNvSpPr txBox="1">
            <a:spLocks noChangeArrowheads="1"/>
          </p:cNvSpPr>
          <p:nvPr/>
        </p:nvSpPr>
        <p:spPr bwMode="auto">
          <a:xfrm>
            <a:off x="2847975" y="13763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γά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η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 sz="1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159802" name="Text Box 58"/>
          <p:cNvSpPr txBox="1">
            <a:spLocks noChangeArrowheads="1"/>
          </p:cNvSpPr>
          <p:nvPr/>
        </p:nvSpPr>
        <p:spPr bwMode="auto">
          <a:xfrm>
            <a:off x="2935288" y="2189163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59803" name="Text Box 59"/>
          <p:cNvSpPr txBox="1">
            <a:spLocks noChangeArrowheads="1"/>
          </p:cNvSpPr>
          <p:nvPr/>
        </p:nvSpPr>
        <p:spPr bwMode="auto">
          <a:xfrm>
            <a:off x="2927350" y="2501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9804" name="Text Box 60"/>
          <p:cNvSpPr txBox="1">
            <a:spLocks noChangeArrowheads="1"/>
          </p:cNvSpPr>
          <p:nvPr/>
        </p:nvSpPr>
        <p:spPr bwMode="auto">
          <a:xfrm>
            <a:off x="2927350" y="2824163"/>
            <a:ext cx="838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rgbClr val="FFFFFF"/>
                </a:solidFill>
                <a:latin typeface="Lucida Grande" charset="0"/>
                <a:cs typeface="Lucida Grande" charset="0"/>
              </a:rPr>
              <a:t>ῃ</a:t>
            </a:r>
            <a:endParaRPr lang="es-ES" sz="1400">
              <a:solidFill>
                <a:srgbClr val="FFFFFF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9805" name="Text Box 61"/>
          <p:cNvSpPr txBox="1">
            <a:spLocks noChangeArrowheads="1"/>
          </p:cNvSpPr>
          <p:nvPr/>
        </p:nvSpPr>
        <p:spPr bwMode="auto">
          <a:xfrm>
            <a:off x="2927350" y="314960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ην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9806" name="Text Box 62"/>
          <p:cNvSpPr txBox="1">
            <a:spLocks noChangeArrowheads="1"/>
          </p:cNvSpPr>
          <p:nvPr/>
        </p:nvSpPr>
        <p:spPr bwMode="auto">
          <a:xfrm>
            <a:off x="2927350" y="3429000"/>
            <a:ext cx="6858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9807" name="Text Box 63"/>
          <p:cNvSpPr txBox="1">
            <a:spLocks noChangeArrowheads="1"/>
          </p:cNvSpPr>
          <p:nvPr/>
        </p:nvSpPr>
        <p:spPr bwMode="auto">
          <a:xfrm>
            <a:off x="2940050" y="44958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59808" name="Text Box 64"/>
          <p:cNvSpPr txBox="1">
            <a:spLocks noChangeArrowheads="1"/>
          </p:cNvSpPr>
          <p:nvPr/>
        </p:nvSpPr>
        <p:spPr bwMode="auto">
          <a:xfrm>
            <a:off x="2940050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9809" name="Text Box 65"/>
          <p:cNvSpPr txBox="1">
            <a:spLocks noChangeArrowheads="1"/>
          </p:cNvSpPr>
          <p:nvPr/>
        </p:nvSpPr>
        <p:spPr bwMode="auto">
          <a:xfrm>
            <a:off x="2940050" y="51181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59810" name="Text Box 66"/>
          <p:cNvSpPr txBox="1">
            <a:spLocks noChangeArrowheads="1"/>
          </p:cNvSpPr>
          <p:nvPr/>
        </p:nvSpPr>
        <p:spPr bwMode="auto">
          <a:xfrm>
            <a:off x="2940050" y="54229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9811" name="Text Box 67"/>
          <p:cNvSpPr txBox="1">
            <a:spLocks noChangeArrowheads="1"/>
          </p:cNvSpPr>
          <p:nvPr/>
        </p:nvSpPr>
        <p:spPr bwMode="auto">
          <a:xfrm>
            <a:off x="2940050" y="57277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59812" name="Line 68"/>
          <p:cNvSpPr>
            <a:spLocks noChangeShapeType="1"/>
          </p:cNvSpPr>
          <p:nvPr/>
        </p:nvSpPr>
        <p:spPr bwMode="auto">
          <a:xfrm>
            <a:off x="3559175" y="1079500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9814" name="Line 70"/>
          <p:cNvSpPr>
            <a:spLocks noChangeShapeType="1"/>
          </p:cNvSpPr>
          <p:nvPr/>
        </p:nvSpPr>
        <p:spPr bwMode="auto">
          <a:xfrm flipV="1">
            <a:off x="2570163" y="2979738"/>
            <a:ext cx="442912" cy="4762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9815" name="Line 71"/>
          <p:cNvSpPr>
            <a:spLocks noChangeShapeType="1"/>
          </p:cNvSpPr>
          <p:nvPr/>
        </p:nvSpPr>
        <p:spPr bwMode="auto">
          <a:xfrm>
            <a:off x="2620963" y="4965700"/>
            <a:ext cx="3762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9816" name="Line 72"/>
          <p:cNvSpPr>
            <a:spLocks noChangeShapeType="1"/>
          </p:cNvSpPr>
          <p:nvPr/>
        </p:nvSpPr>
        <p:spPr bwMode="auto">
          <a:xfrm>
            <a:off x="2595563" y="5270500"/>
            <a:ext cx="401637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9817" name="Text Box 73"/>
          <p:cNvSpPr txBox="1">
            <a:spLocks noChangeArrowheads="1"/>
          </p:cNvSpPr>
          <p:nvPr/>
        </p:nvSpPr>
        <p:spPr bwMode="auto">
          <a:xfrm>
            <a:off x="3556000" y="115570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</p:txBody>
      </p:sp>
      <p:sp>
        <p:nvSpPr>
          <p:cNvPr id="159818" name="Text Box 74"/>
          <p:cNvSpPr txBox="1">
            <a:spLocks noChangeArrowheads="1"/>
          </p:cNvSpPr>
          <p:nvPr/>
        </p:nvSpPr>
        <p:spPr bwMode="auto">
          <a:xfrm>
            <a:off x="3568700" y="1389063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καρδία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9819" name="Text Box 75"/>
          <p:cNvSpPr txBox="1">
            <a:spLocks noChangeArrowheads="1"/>
          </p:cNvSpPr>
          <p:nvPr/>
        </p:nvSpPr>
        <p:spPr bwMode="auto">
          <a:xfrm>
            <a:off x="3582988" y="2193925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9820" name="Text Box 76"/>
          <p:cNvSpPr txBox="1">
            <a:spLocks noChangeArrowheads="1"/>
          </p:cNvSpPr>
          <p:nvPr/>
        </p:nvSpPr>
        <p:spPr bwMode="auto">
          <a:xfrm>
            <a:off x="3570288" y="25034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9821" name="Text Box 77"/>
          <p:cNvSpPr txBox="1">
            <a:spLocks noChangeArrowheads="1"/>
          </p:cNvSpPr>
          <p:nvPr/>
        </p:nvSpPr>
        <p:spPr bwMode="auto">
          <a:xfrm>
            <a:off x="3570288" y="2824163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9824" name="Line 80"/>
          <p:cNvSpPr>
            <a:spLocks noChangeShapeType="1"/>
          </p:cNvSpPr>
          <p:nvPr/>
        </p:nvSpPr>
        <p:spPr bwMode="auto">
          <a:xfrm>
            <a:off x="2801938" y="3300413"/>
            <a:ext cx="217487" cy="3175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9825" name="Line 81"/>
          <p:cNvSpPr>
            <a:spLocks noChangeShapeType="1"/>
          </p:cNvSpPr>
          <p:nvPr/>
        </p:nvSpPr>
        <p:spPr bwMode="auto">
          <a:xfrm flipH="1">
            <a:off x="2533650" y="3303588"/>
            <a:ext cx="24606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9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59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24" grpId="0" animBg="1"/>
      <p:bldP spid="15982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600" b="1">
                <a:solidFill>
                  <a:schemeClr val="bg1"/>
                </a:solidFill>
                <a:latin typeface="Palatino Linotype" charset="0"/>
              </a:rPr>
              <a:t>GREEK NOUN DECLENSIONS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61796" name="Line 4"/>
          <p:cNvSpPr>
            <a:spLocks noChangeShapeType="1"/>
          </p:cNvSpPr>
          <p:nvPr/>
        </p:nvSpPr>
        <p:spPr bwMode="auto">
          <a:xfrm>
            <a:off x="28575" y="485775"/>
            <a:ext cx="90217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1219200" y="566738"/>
            <a:ext cx="1676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nd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1798" name="Text Box 6"/>
          <p:cNvSpPr txBox="1">
            <a:spLocks noChangeArrowheads="1"/>
          </p:cNvSpPr>
          <p:nvPr/>
        </p:nvSpPr>
        <p:spPr bwMode="auto">
          <a:xfrm>
            <a:off x="1109663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61799" name="Text Box 7"/>
          <p:cNvSpPr txBox="1">
            <a:spLocks noChangeArrowheads="1"/>
          </p:cNvSpPr>
          <p:nvPr/>
        </p:nvSpPr>
        <p:spPr bwMode="auto">
          <a:xfrm>
            <a:off x="1225550" y="11525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1800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     Examples:</a:t>
            </a:r>
            <a:r>
              <a:rPr lang="en-US" sz="1000">
                <a:solidFill>
                  <a:schemeClr val="bg1"/>
                </a:solidFill>
              </a:rPr>
              <a:t>	   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λόγος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1801" name="Line 9"/>
          <p:cNvSpPr>
            <a:spLocks noChangeShapeType="1"/>
          </p:cNvSpPr>
          <p:nvPr/>
        </p:nvSpPr>
        <p:spPr bwMode="auto">
          <a:xfrm>
            <a:off x="1219200" y="485775"/>
            <a:ext cx="0" cy="630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1802" name="Line 10"/>
          <p:cNvSpPr>
            <a:spLocks noChangeShapeType="1"/>
          </p:cNvSpPr>
          <p:nvPr/>
        </p:nvSpPr>
        <p:spPr bwMode="auto">
          <a:xfrm>
            <a:off x="1219200" y="1066800"/>
            <a:ext cx="784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1803" name="Line 11"/>
          <p:cNvSpPr>
            <a:spLocks noChangeShapeType="1"/>
          </p:cNvSpPr>
          <p:nvPr/>
        </p:nvSpPr>
        <p:spPr bwMode="auto">
          <a:xfrm>
            <a:off x="1219200" y="1600200"/>
            <a:ext cx="78565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1804" name="Line 12"/>
          <p:cNvSpPr>
            <a:spLocks noChangeShapeType="1"/>
          </p:cNvSpPr>
          <p:nvPr/>
        </p:nvSpPr>
        <p:spPr bwMode="auto">
          <a:xfrm>
            <a:off x="1204913" y="1343025"/>
            <a:ext cx="787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1805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61806" name="Text Box 14"/>
          <p:cNvSpPr txBox="1">
            <a:spLocks noChangeArrowheads="1"/>
          </p:cNvSpPr>
          <p:nvPr/>
        </p:nvSpPr>
        <p:spPr bwMode="auto">
          <a:xfrm>
            <a:off x="-76200" y="1828800"/>
            <a:ext cx="12954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61807" name="Line 15"/>
          <p:cNvSpPr>
            <a:spLocks noChangeShapeType="1"/>
          </p:cNvSpPr>
          <p:nvPr/>
        </p:nvSpPr>
        <p:spPr bwMode="auto">
          <a:xfrm>
            <a:off x="228600" y="3886200"/>
            <a:ext cx="86868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1808" name="Text Box 16"/>
          <p:cNvSpPr txBox="1">
            <a:spLocks noChangeArrowheads="1"/>
          </p:cNvSpPr>
          <p:nvPr/>
        </p:nvSpPr>
        <p:spPr bwMode="auto">
          <a:xfrm>
            <a:off x="1355725" y="21336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61809" name="Text Box 17"/>
          <p:cNvSpPr txBox="1">
            <a:spLocks noChangeArrowheads="1"/>
          </p:cNvSpPr>
          <p:nvPr/>
        </p:nvSpPr>
        <p:spPr bwMode="auto">
          <a:xfrm>
            <a:off x="1319213" y="21986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ος</a:t>
            </a:r>
            <a:endParaRPr lang="en-US" sz="1400" b="1" i="1">
              <a:latin typeface="Lucida Grande" charset="0"/>
            </a:endParaRPr>
          </a:p>
        </p:txBody>
      </p:sp>
      <p:sp>
        <p:nvSpPr>
          <p:cNvPr id="161810" name="Text Box 18"/>
          <p:cNvSpPr txBox="1">
            <a:spLocks noChangeArrowheads="1"/>
          </p:cNvSpPr>
          <p:nvPr/>
        </p:nvSpPr>
        <p:spPr bwMode="auto">
          <a:xfrm>
            <a:off x="1298575" y="25082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ου</a:t>
            </a:r>
          </a:p>
        </p:txBody>
      </p:sp>
      <p:sp>
        <p:nvSpPr>
          <p:cNvPr id="161811" name="Text Box 19"/>
          <p:cNvSpPr txBox="1">
            <a:spLocks noChangeArrowheads="1"/>
          </p:cNvSpPr>
          <p:nvPr/>
        </p:nvSpPr>
        <p:spPr bwMode="auto">
          <a:xfrm>
            <a:off x="1298575" y="28273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1812" name="Text Box 20"/>
          <p:cNvSpPr txBox="1">
            <a:spLocks noChangeArrowheads="1"/>
          </p:cNvSpPr>
          <p:nvPr/>
        </p:nvSpPr>
        <p:spPr bwMode="auto">
          <a:xfrm>
            <a:off x="1298575" y="3136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1813" name="Text Box 21"/>
          <p:cNvSpPr txBox="1">
            <a:spLocks noChangeArrowheads="1"/>
          </p:cNvSpPr>
          <p:nvPr/>
        </p:nvSpPr>
        <p:spPr bwMode="auto">
          <a:xfrm>
            <a:off x="1298575" y="343693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</a:t>
            </a: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61814" name="Text Box 22"/>
          <p:cNvSpPr txBox="1">
            <a:spLocks noChangeArrowheads="1"/>
          </p:cNvSpPr>
          <p:nvPr/>
        </p:nvSpPr>
        <p:spPr bwMode="auto">
          <a:xfrm>
            <a:off x="1298575" y="4503738"/>
            <a:ext cx="6096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</a:p>
          <a:p>
            <a:pPr>
              <a:spcBef>
                <a:spcPct val="50000"/>
              </a:spcBef>
            </a:pP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61815" name="Text Box 23"/>
          <p:cNvSpPr txBox="1">
            <a:spLocks noChangeArrowheads="1"/>
          </p:cNvSpPr>
          <p:nvPr/>
        </p:nvSpPr>
        <p:spPr bwMode="auto">
          <a:xfrm>
            <a:off x="1303338" y="4808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1816" name="Text Box 24"/>
          <p:cNvSpPr txBox="1">
            <a:spLocks noChangeArrowheads="1"/>
          </p:cNvSpPr>
          <p:nvPr/>
        </p:nvSpPr>
        <p:spPr bwMode="auto">
          <a:xfrm>
            <a:off x="129857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61817" name="Text Box 25"/>
          <p:cNvSpPr txBox="1">
            <a:spLocks noChangeArrowheads="1"/>
          </p:cNvSpPr>
          <p:nvPr/>
        </p:nvSpPr>
        <p:spPr bwMode="auto">
          <a:xfrm>
            <a:off x="1298575" y="5403850"/>
            <a:ext cx="758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61818" name="Text Box 26"/>
          <p:cNvSpPr txBox="1">
            <a:spLocks noChangeArrowheads="1"/>
          </p:cNvSpPr>
          <p:nvPr/>
        </p:nvSpPr>
        <p:spPr bwMode="auto">
          <a:xfrm>
            <a:off x="1293813" y="57086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61819" name="Line 27"/>
          <p:cNvSpPr>
            <a:spLocks noChangeShapeType="1"/>
          </p:cNvSpPr>
          <p:nvPr/>
        </p:nvSpPr>
        <p:spPr bwMode="auto">
          <a:xfrm>
            <a:off x="2035175" y="1082675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1820" name="Text Box 28"/>
          <p:cNvSpPr txBox="1">
            <a:spLocks noChangeArrowheads="1"/>
          </p:cNvSpPr>
          <p:nvPr/>
        </p:nvSpPr>
        <p:spPr bwMode="auto">
          <a:xfrm>
            <a:off x="2105025" y="114935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Neuter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1821" name="Text Box 29"/>
          <p:cNvSpPr txBox="1">
            <a:spLocks noChangeArrowheads="1"/>
          </p:cNvSpPr>
          <p:nvPr/>
        </p:nvSpPr>
        <p:spPr bwMode="auto">
          <a:xfrm>
            <a:off x="2062163" y="137795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ἔ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ργον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1822" name="Text Box 30"/>
          <p:cNvSpPr txBox="1">
            <a:spLocks noChangeArrowheads="1"/>
          </p:cNvSpPr>
          <p:nvPr/>
        </p:nvSpPr>
        <p:spPr bwMode="auto">
          <a:xfrm>
            <a:off x="2089150" y="220345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1823" name="Text Box 31"/>
          <p:cNvSpPr txBox="1"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61824" name="Text Box 32"/>
          <p:cNvSpPr txBox="1">
            <a:spLocks noChangeArrowheads="1"/>
          </p:cNvSpPr>
          <p:nvPr/>
        </p:nvSpPr>
        <p:spPr bwMode="auto">
          <a:xfrm>
            <a:off x="2089150" y="250348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1825" name="Text Box 33"/>
          <p:cNvSpPr txBox="1">
            <a:spLocks noChangeArrowheads="1"/>
          </p:cNvSpPr>
          <p:nvPr/>
        </p:nvSpPr>
        <p:spPr bwMode="auto">
          <a:xfrm>
            <a:off x="2089150" y="2827338"/>
            <a:ext cx="7620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1826" name="Text Box 34"/>
          <p:cNvSpPr txBox="1">
            <a:spLocks noChangeArrowheads="1"/>
          </p:cNvSpPr>
          <p:nvPr/>
        </p:nvSpPr>
        <p:spPr bwMode="auto">
          <a:xfrm>
            <a:off x="2089150" y="3146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1827" name="Text Box 35"/>
          <p:cNvSpPr txBox="1">
            <a:spLocks noChangeArrowheads="1"/>
          </p:cNvSpPr>
          <p:nvPr/>
        </p:nvSpPr>
        <p:spPr bwMode="auto">
          <a:xfrm>
            <a:off x="2089150" y="3432175"/>
            <a:ext cx="91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1828" name="Text Box 36"/>
          <p:cNvSpPr txBox="1">
            <a:spLocks noChangeArrowheads="1"/>
          </p:cNvSpPr>
          <p:nvPr/>
        </p:nvSpPr>
        <p:spPr bwMode="auto">
          <a:xfrm>
            <a:off x="2070100" y="44942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61829" name="Text Box 37"/>
          <p:cNvSpPr txBox="1">
            <a:spLocks noChangeArrowheads="1"/>
          </p:cNvSpPr>
          <p:nvPr/>
        </p:nvSpPr>
        <p:spPr bwMode="auto">
          <a:xfrm>
            <a:off x="2079625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1830" name="Text Box 38"/>
          <p:cNvSpPr txBox="1">
            <a:spLocks noChangeArrowheads="1"/>
          </p:cNvSpPr>
          <p:nvPr/>
        </p:nvSpPr>
        <p:spPr bwMode="auto">
          <a:xfrm>
            <a:off x="207962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1831" name="Text Box 39"/>
          <p:cNvSpPr txBox="1">
            <a:spLocks noChangeArrowheads="1"/>
          </p:cNvSpPr>
          <p:nvPr/>
        </p:nvSpPr>
        <p:spPr bwMode="auto">
          <a:xfrm>
            <a:off x="2074863" y="5413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1832" name="Text Box 40"/>
          <p:cNvSpPr txBox="1">
            <a:spLocks noChangeArrowheads="1"/>
          </p:cNvSpPr>
          <p:nvPr/>
        </p:nvSpPr>
        <p:spPr bwMode="auto">
          <a:xfrm>
            <a:off x="2074863" y="5718175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1833" name="Line 41"/>
          <p:cNvSpPr>
            <a:spLocks noChangeShapeType="1"/>
          </p:cNvSpPr>
          <p:nvPr/>
        </p:nvSpPr>
        <p:spPr bwMode="auto">
          <a:xfrm>
            <a:off x="1857375" y="265271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1834" name="Line 42"/>
          <p:cNvSpPr>
            <a:spLocks noChangeShapeType="1"/>
          </p:cNvSpPr>
          <p:nvPr/>
        </p:nvSpPr>
        <p:spPr bwMode="auto">
          <a:xfrm>
            <a:off x="1866900" y="298926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1835" name="Line 43"/>
          <p:cNvSpPr>
            <a:spLocks noChangeShapeType="1"/>
          </p:cNvSpPr>
          <p:nvPr/>
        </p:nvSpPr>
        <p:spPr bwMode="auto">
          <a:xfrm>
            <a:off x="1866900" y="33020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1836" name="Line 44"/>
          <p:cNvSpPr>
            <a:spLocks noChangeShapeType="1"/>
          </p:cNvSpPr>
          <p:nvPr/>
        </p:nvSpPr>
        <p:spPr bwMode="auto">
          <a:xfrm>
            <a:off x="1847850" y="4960938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1837" name="Line 45"/>
          <p:cNvSpPr>
            <a:spLocks noChangeShapeType="1"/>
          </p:cNvSpPr>
          <p:nvPr/>
        </p:nvSpPr>
        <p:spPr bwMode="auto">
          <a:xfrm>
            <a:off x="1847850" y="52705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1838" name="Line 46"/>
          <p:cNvSpPr>
            <a:spLocks noChangeShapeType="1"/>
          </p:cNvSpPr>
          <p:nvPr/>
        </p:nvSpPr>
        <p:spPr bwMode="auto">
          <a:xfrm flipH="1">
            <a:off x="2543175" y="2362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1840" name="Line 48"/>
          <p:cNvSpPr>
            <a:spLocks noChangeShapeType="1"/>
          </p:cNvSpPr>
          <p:nvPr/>
        </p:nvSpPr>
        <p:spPr bwMode="auto">
          <a:xfrm flipH="1">
            <a:off x="2543175" y="3581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1841" name="Line 49"/>
          <p:cNvSpPr>
            <a:spLocks noChangeShapeType="1"/>
          </p:cNvSpPr>
          <p:nvPr/>
        </p:nvSpPr>
        <p:spPr bwMode="auto">
          <a:xfrm>
            <a:off x="2776538" y="2362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1842" name="Line 50"/>
          <p:cNvSpPr>
            <a:spLocks noChangeShapeType="1"/>
          </p:cNvSpPr>
          <p:nvPr/>
        </p:nvSpPr>
        <p:spPr bwMode="auto">
          <a:xfrm flipH="1">
            <a:off x="2452688" y="4648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1843" name="Line 51"/>
          <p:cNvSpPr>
            <a:spLocks noChangeShapeType="1"/>
          </p:cNvSpPr>
          <p:nvPr/>
        </p:nvSpPr>
        <p:spPr bwMode="auto">
          <a:xfrm flipH="1">
            <a:off x="2443163" y="5564188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1844" name="Line 52"/>
          <p:cNvSpPr>
            <a:spLocks noChangeShapeType="1"/>
          </p:cNvSpPr>
          <p:nvPr/>
        </p:nvSpPr>
        <p:spPr bwMode="auto">
          <a:xfrm flipH="1">
            <a:off x="2452688" y="5867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1845" name="Line 53"/>
          <p:cNvSpPr>
            <a:spLocks noChangeShapeType="1"/>
          </p:cNvSpPr>
          <p:nvPr/>
        </p:nvSpPr>
        <p:spPr bwMode="auto">
          <a:xfrm>
            <a:off x="268605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1846" name="Line 54"/>
          <p:cNvSpPr>
            <a:spLocks noChangeShapeType="1"/>
          </p:cNvSpPr>
          <p:nvPr/>
        </p:nvSpPr>
        <p:spPr bwMode="auto">
          <a:xfrm>
            <a:off x="2843213" y="493713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1847" name="Text Box 55"/>
          <p:cNvSpPr txBox="1">
            <a:spLocks noChangeArrowheads="1"/>
          </p:cNvSpPr>
          <p:nvPr/>
        </p:nvSpPr>
        <p:spPr bwMode="auto">
          <a:xfrm>
            <a:off x="3886200" y="546100"/>
            <a:ext cx="1371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1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st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α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</a:p>
        </p:txBody>
      </p:sp>
      <p:sp>
        <p:nvSpPr>
          <p:cNvPr id="161848" name="Text Box 56"/>
          <p:cNvSpPr txBox="1">
            <a:spLocks noChangeArrowheads="1"/>
          </p:cNvSpPr>
          <p:nvPr/>
        </p:nvSpPr>
        <p:spPr bwMode="auto">
          <a:xfrm>
            <a:off x="2833688" y="1147763"/>
            <a:ext cx="7604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1849" name="Text Box 57"/>
          <p:cNvSpPr txBox="1">
            <a:spLocks noChangeArrowheads="1"/>
          </p:cNvSpPr>
          <p:nvPr/>
        </p:nvSpPr>
        <p:spPr bwMode="auto">
          <a:xfrm>
            <a:off x="2847975" y="13763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γά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η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 sz="1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161850" name="Text Box 58"/>
          <p:cNvSpPr txBox="1">
            <a:spLocks noChangeArrowheads="1"/>
          </p:cNvSpPr>
          <p:nvPr/>
        </p:nvSpPr>
        <p:spPr bwMode="auto">
          <a:xfrm>
            <a:off x="2935288" y="2189163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61851" name="Text Box 59"/>
          <p:cNvSpPr txBox="1">
            <a:spLocks noChangeArrowheads="1"/>
          </p:cNvSpPr>
          <p:nvPr/>
        </p:nvSpPr>
        <p:spPr bwMode="auto">
          <a:xfrm>
            <a:off x="2927350" y="2501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1852" name="Text Box 60"/>
          <p:cNvSpPr txBox="1">
            <a:spLocks noChangeArrowheads="1"/>
          </p:cNvSpPr>
          <p:nvPr/>
        </p:nvSpPr>
        <p:spPr bwMode="auto">
          <a:xfrm>
            <a:off x="2927350" y="2824163"/>
            <a:ext cx="838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rgbClr val="FFFFFF"/>
                </a:solidFill>
                <a:latin typeface="Lucida Grande" charset="0"/>
                <a:cs typeface="Lucida Grande" charset="0"/>
              </a:rPr>
              <a:t>ῃ</a:t>
            </a:r>
            <a:endParaRPr lang="es-ES" sz="1400">
              <a:solidFill>
                <a:srgbClr val="FFFFFF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1853" name="Text Box 61"/>
          <p:cNvSpPr txBox="1">
            <a:spLocks noChangeArrowheads="1"/>
          </p:cNvSpPr>
          <p:nvPr/>
        </p:nvSpPr>
        <p:spPr bwMode="auto">
          <a:xfrm>
            <a:off x="2927350" y="314960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ην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1854" name="Text Box 62"/>
          <p:cNvSpPr txBox="1">
            <a:spLocks noChangeArrowheads="1"/>
          </p:cNvSpPr>
          <p:nvPr/>
        </p:nvSpPr>
        <p:spPr bwMode="auto">
          <a:xfrm>
            <a:off x="2927350" y="3429000"/>
            <a:ext cx="6858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1855" name="Text Box 63"/>
          <p:cNvSpPr txBox="1">
            <a:spLocks noChangeArrowheads="1"/>
          </p:cNvSpPr>
          <p:nvPr/>
        </p:nvSpPr>
        <p:spPr bwMode="auto">
          <a:xfrm>
            <a:off x="2940050" y="44958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61856" name="Text Box 64"/>
          <p:cNvSpPr txBox="1">
            <a:spLocks noChangeArrowheads="1"/>
          </p:cNvSpPr>
          <p:nvPr/>
        </p:nvSpPr>
        <p:spPr bwMode="auto">
          <a:xfrm>
            <a:off x="2940050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1857" name="Text Box 65"/>
          <p:cNvSpPr txBox="1">
            <a:spLocks noChangeArrowheads="1"/>
          </p:cNvSpPr>
          <p:nvPr/>
        </p:nvSpPr>
        <p:spPr bwMode="auto">
          <a:xfrm>
            <a:off x="2940050" y="51181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61858" name="Text Box 66"/>
          <p:cNvSpPr txBox="1">
            <a:spLocks noChangeArrowheads="1"/>
          </p:cNvSpPr>
          <p:nvPr/>
        </p:nvSpPr>
        <p:spPr bwMode="auto">
          <a:xfrm>
            <a:off x="2940050" y="54229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1859" name="Text Box 67"/>
          <p:cNvSpPr txBox="1">
            <a:spLocks noChangeArrowheads="1"/>
          </p:cNvSpPr>
          <p:nvPr/>
        </p:nvSpPr>
        <p:spPr bwMode="auto">
          <a:xfrm>
            <a:off x="2940050" y="57277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61860" name="Line 68"/>
          <p:cNvSpPr>
            <a:spLocks noChangeShapeType="1"/>
          </p:cNvSpPr>
          <p:nvPr/>
        </p:nvSpPr>
        <p:spPr bwMode="auto">
          <a:xfrm>
            <a:off x="3559175" y="1079500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1862" name="Line 70"/>
          <p:cNvSpPr>
            <a:spLocks noChangeShapeType="1"/>
          </p:cNvSpPr>
          <p:nvPr/>
        </p:nvSpPr>
        <p:spPr bwMode="auto">
          <a:xfrm flipV="1">
            <a:off x="2570163" y="2979738"/>
            <a:ext cx="442912" cy="4762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1863" name="Line 71"/>
          <p:cNvSpPr>
            <a:spLocks noChangeShapeType="1"/>
          </p:cNvSpPr>
          <p:nvPr/>
        </p:nvSpPr>
        <p:spPr bwMode="auto">
          <a:xfrm>
            <a:off x="2620963" y="4965700"/>
            <a:ext cx="3762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1864" name="Line 72"/>
          <p:cNvSpPr>
            <a:spLocks noChangeShapeType="1"/>
          </p:cNvSpPr>
          <p:nvPr/>
        </p:nvSpPr>
        <p:spPr bwMode="auto">
          <a:xfrm>
            <a:off x="2595563" y="5270500"/>
            <a:ext cx="401637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1865" name="Text Box 73"/>
          <p:cNvSpPr txBox="1">
            <a:spLocks noChangeArrowheads="1"/>
          </p:cNvSpPr>
          <p:nvPr/>
        </p:nvSpPr>
        <p:spPr bwMode="auto">
          <a:xfrm>
            <a:off x="3556000" y="115570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</p:txBody>
      </p:sp>
      <p:sp>
        <p:nvSpPr>
          <p:cNvPr id="161866" name="Text Box 74"/>
          <p:cNvSpPr txBox="1">
            <a:spLocks noChangeArrowheads="1"/>
          </p:cNvSpPr>
          <p:nvPr/>
        </p:nvSpPr>
        <p:spPr bwMode="auto">
          <a:xfrm>
            <a:off x="3568700" y="1389063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καρδία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1867" name="Text Box 75"/>
          <p:cNvSpPr txBox="1">
            <a:spLocks noChangeArrowheads="1"/>
          </p:cNvSpPr>
          <p:nvPr/>
        </p:nvSpPr>
        <p:spPr bwMode="auto">
          <a:xfrm>
            <a:off x="3582988" y="2193925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1868" name="Text Box 76"/>
          <p:cNvSpPr txBox="1">
            <a:spLocks noChangeArrowheads="1"/>
          </p:cNvSpPr>
          <p:nvPr/>
        </p:nvSpPr>
        <p:spPr bwMode="auto">
          <a:xfrm>
            <a:off x="3570288" y="25034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1869" name="Text Box 77"/>
          <p:cNvSpPr txBox="1">
            <a:spLocks noChangeArrowheads="1"/>
          </p:cNvSpPr>
          <p:nvPr/>
        </p:nvSpPr>
        <p:spPr bwMode="auto">
          <a:xfrm>
            <a:off x="3570288" y="2824163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1870" name="Text Box 78"/>
          <p:cNvSpPr txBox="1">
            <a:spLocks noChangeArrowheads="1"/>
          </p:cNvSpPr>
          <p:nvPr/>
        </p:nvSpPr>
        <p:spPr bwMode="auto">
          <a:xfrm>
            <a:off x="3571875" y="31496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-α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1872" name="Line 80"/>
          <p:cNvSpPr>
            <a:spLocks noChangeShapeType="1"/>
          </p:cNvSpPr>
          <p:nvPr/>
        </p:nvSpPr>
        <p:spPr bwMode="auto">
          <a:xfrm>
            <a:off x="2801938" y="3300413"/>
            <a:ext cx="217487" cy="3175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1873" name="Line 81"/>
          <p:cNvSpPr>
            <a:spLocks noChangeShapeType="1"/>
          </p:cNvSpPr>
          <p:nvPr/>
        </p:nvSpPr>
        <p:spPr bwMode="auto">
          <a:xfrm flipH="1">
            <a:off x="2533650" y="3303588"/>
            <a:ext cx="24606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1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61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72" grpId="0" animBg="1"/>
      <p:bldP spid="16187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600" b="1">
                <a:solidFill>
                  <a:schemeClr val="bg1"/>
                </a:solidFill>
                <a:latin typeface="Palatino Linotype" charset="0"/>
              </a:rPr>
              <a:t>GREEK NOUN DECLENSIONS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63844" name="Line 4"/>
          <p:cNvSpPr>
            <a:spLocks noChangeShapeType="1"/>
          </p:cNvSpPr>
          <p:nvPr/>
        </p:nvSpPr>
        <p:spPr bwMode="auto">
          <a:xfrm>
            <a:off x="28575" y="485775"/>
            <a:ext cx="90217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1219200" y="566738"/>
            <a:ext cx="1676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nd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3846" name="Text Box 6"/>
          <p:cNvSpPr txBox="1">
            <a:spLocks noChangeArrowheads="1"/>
          </p:cNvSpPr>
          <p:nvPr/>
        </p:nvSpPr>
        <p:spPr bwMode="auto">
          <a:xfrm>
            <a:off x="1109663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63847" name="Text Box 7"/>
          <p:cNvSpPr txBox="1">
            <a:spLocks noChangeArrowheads="1"/>
          </p:cNvSpPr>
          <p:nvPr/>
        </p:nvSpPr>
        <p:spPr bwMode="auto">
          <a:xfrm>
            <a:off x="1225550" y="11525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3848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     Examples:</a:t>
            </a:r>
            <a:r>
              <a:rPr lang="en-US" sz="1000">
                <a:solidFill>
                  <a:schemeClr val="bg1"/>
                </a:solidFill>
              </a:rPr>
              <a:t>	   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λόγος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3849" name="Line 9"/>
          <p:cNvSpPr>
            <a:spLocks noChangeShapeType="1"/>
          </p:cNvSpPr>
          <p:nvPr/>
        </p:nvSpPr>
        <p:spPr bwMode="auto">
          <a:xfrm>
            <a:off x="1219200" y="485775"/>
            <a:ext cx="0" cy="630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3850" name="Line 10"/>
          <p:cNvSpPr>
            <a:spLocks noChangeShapeType="1"/>
          </p:cNvSpPr>
          <p:nvPr/>
        </p:nvSpPr>
        <p:spPr bwMode="auto">
          <a:xfrm>
            <a:off x="1219200" y="1066800"/>
            <a:ext cx="784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3851" name="Line 11"/>
          <p:cNvSpPr>
            <a:spLocks noChangeShapeType="1"/>
          </p:cNvSpPr>
          <p:nvPr/>
        </p:nvSpPr>
        <p:spPr bwMode="auto">
          <a:xfrm>
            <a:off x="1219200" y="1600200"/>
            <a:ext cx="78565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3852" name="Line 12"/>
          <p:cNvSpPr>
            <a:spLocks noChangeShapeType="1"/>
          </p:cNvSpPr>
          <p:nvPr/>
        </p:nvSpPr>
        <p:spPr bwMode="auto">
          <a:xfrm>
            <a:off x="1204913" y="1343025"/>
            <a:ext cx="787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3853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63854" name="Text Box 14"/>
          <p:cNvSpPr txBox="1">
            <a:spLocks noChangeArrowheads="1"/>
          </p:cNvSpPr>
          <p:nvPr/>
        </p:nvSpPr>
        <p:spPr bwMode="auto">
          <a:xfrm>
            <a:off x="-76200" y="1828800"/>
            <a:ext cx="12954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63855" name="Line 15"/>
          <p:cNvSpPr>
            <a:spLocks noChangeShapeType="1"/>
          </p:cNvSpPr>
          <p:nvPr/>
        </p:nvSpPr>
        <p:spPr bwMode="auto">
          <a:xfrm>
            <a:off x="228600" y="3886200"/>
            <a:ext cx="86868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3856" name="Text Box 16"/>
          <p:cNvSpPr txBox="1">
            <a:spLocks noChangeArrowheads="1"/>
          </p:cNvSpPr>
          <p:nvPr/>
        </p:nvSpPr>
        <p:spPr bwMode="auto">
          <a:xfrm>
            <a:off x="1355725" y="21336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63857" name="Text Box 17"/>
          <p:cNvSpPr txBox="1">
            <a:spLocks noChangeArrowheads="1"/>
          </p:cNvSpPr>
          <p:nvPr/>
        </p:nvSpPr>
        <p:spPr bwMode="auto">
          <a:xfrm>
            <a:off x="1319213" y="21986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ος</a:t>
            </a:r>
            <a:endParaRPr lang="en-US" sz="1400" b="1" i="1">
              <a:latin typeface="Lucida Grande" charset="0"/>
            </a:endParaRPr>
          </a:p>
        </p:txBody>
      </p:sp>
      <p:sp>
        <p:nvSpPr>
          <p:cNvPr id="163858" name="Text Box 18"/>
          <p:cNvSpPr txBox="1">
            <a:spLocks noChangeArrowheads="1"/>
          </p:cNvSpPr>
          <p:nvPr/>
        </p:nvSpPr>
        <p:spPr bwMode="auto">
          <a:xfrm>
            <a:off x="1298575" y="25082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ου</a:t>
            </a:r>
          </a:p>
        </p:txBody>
      </p:sp>
      <p:sp>
        <p:nvSpPr>
          <p:cNvPr id="163859" name="Text Box 19"/>
          <p:cNvSpPr txBox="1">
            <a:spLocks noChangeArrowheads="1"/>
          </p:cNvSpPr>
          <p:nvPr/>
        </p:nvSpPr>
        <p:spPr bwMode="auto">
          <a:xfrm>
            <a:off x="1298575" y="28273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3860" name="Text Box 20"/>
          <p:cNvSpPr txBox="1">
            <a:spLocks noChangeArrowheads="1"/>
          </p:cNvSpPr>
          <p:nvPr/>
        </p:nvSpPr>
        <p:spPr bwMode="auto">
          <a:xfrm>
            <a:off x="1298575" y="3136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3861" name="Text Box 21"/>
          <p:cNvSpPr txBox="1">
            <a:spLocks noChangeArrowheads="1"/>
          </p:cNvSpPr>
          <p:nvPr/>
        </p:nvSpPr>
        <p:spPr bwMode="auto">
          <a:xfrm>
            <a:off x="1298575" y="343693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</a:t>
            </a: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63862" name="Text Box 22"/>
          <p:cNvSpPr txBox="1">
            <a:spLocks noChangeArrowheads="1"/>
          </p:cNvSpPr>
          <p:nvPr/>
        </p:nvSpPr>
        <p:spPr bwMode="auto">
          <a:xfrm>
            <a:off x="1298575" y="4503738"/>
            <a:ext cx="6096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</a:p>
          <a:p>
            <a:pPr>
              <a:spcBef>
                <a:spcPct val="50000"/>
              </a:spcBef>
            </a:pP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63863" name="Text Box 23"/>
          <p:cNvSpPr txBox="1">
            <a:spLocks noChangeArrowheads="1"/>
          </p:cNvSpPr>
          <p:nvPr/>
        </p:nvSpPr>
        <p:spPr bwMode="auto">
          <a:xfrm>
            <a:off x="1303338" y="4808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3864" name="Text Box 24"/>
          <p:cNvSpPr txBox="1">
            <a:spLocks noChangeArrowheads="1"/>
          </p:cNvSpPr>
          <p:nvPr/>
        </p:nvSpPr>
        <p:spPr bwMode="auto">
          <a:xfrm>
            <a:off x="129857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63865" name="Text Box 25"/>
          <p:cNvSpPr txBox="1">
            <a:spLocks noChangeArrowheads="1"/>
          </p:cNvSpPr>
          <p:nvPr/>
        </p:nvSpPr>
        <p:spPr bwMode="auto">
          <a:xfrm>
            <a:off x="1298575" y="5403850"/>
            <a:ext cx="758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63866" name="Text Box 26"/>
          <p:cNvSpPr txBox="1">
            <a:spLocks noChangeArrowheads="1"/>
          </p:cNvSpPr>
          <p:nvPr/>
        </p:nvSpPr>
        <p:spPr bwMode="auto">
          <a:xfrm>
            <a:off x="1293813" y="57086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63867" name="Line 27"/>
          <p:cNvSpPr>
            <a:spLocks noChangeShapeType="1"/>
          </p:cNvSpPr>
          <p:nvPr/>
        </p:nvSpPr>
        <p:spPr bwMode="auto">
          <a:xfrm>
            <a:off x="2035175" y="1082675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3868" name="Text Box 28"/>
          <p:cNvSpPr txBox="1">
            <a:spLocks noChangeArrowheads="1"/>
          </p:cNvSpPr>
          <p:nvPr/>
        </p:nvSpPr>
        <p:spPr bwMode="auto">
          <a:xfrm>
            <a:off x="2105025" y="114935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Neuter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3869" name="Text Box 29"/>
          <p:cNvSpPr txBox="1">
            <a:spLocks noChangeArrowheads="1"/>
          </p:cNvSpPr>
          <p:nvPr/>
        </p:nvSpPr>
        <p:spPr bwMode="auto">
          <a:xfrm>
            <a:off x="2062163" y="137795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ἔ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ργον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3870" name="Text Box 30"/>
          <p:cNvSpPr txBox="1">
            <a:spLocks noChangeArrowheads="1"/>
          </p:cNvSpPr>
          <p:nvPr/>
        </p:nvSpPr>
        <p:spPr bwMode="auto">
          <a:xfrm>
            <a:off x="2089150" y="220345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3871" name="Text Box 31"/>
          <p:cNvSpPr txBox="1"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63872" name="Text Box 32"/>
          <p:cNvSpPr txBox="1">
            <a:spLocks noChangeArrowheads="1"/>
          </p:cNvSpPr>
          <p:nvPr/>
        </p:nvSpPr>
        <p:spPr bwMode="auto">
          <a:xfrm>
            <a:off x="2089150" y="250348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3873" name="Text Box 33"/>
          <p:cNvSpPr txBox="1">
            <a:spLocks noChangeArrowheads="1"/>
          </p:cNvSpPr>
          <p:nvPr/>
        </p:nvSpPr>
        <p:spPr bwMode="auto">
          <a:xfrm>
            <a:off x="2089150" y="2827338"/>
            <a:ext cx="7620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3874" name="Text Box 34"/>
          <p:cNvSpPr txBox="1">
            <a:spLocks noChangeArrowheads="1"/>
          </p:cNvSpPr>
          <p:nvPr/>
        </p:nvSpPr>
        <p:spPr bwMode="auto">
          <a:xfrm>
            <a:off x="2089150" y="3146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3875" name="Text Box 35"/>
          <p:cNvSpPr txBox="1">
            <a:spLocks noChangeArrowheads="1"/>
          </p:cNvSpPr>
          <p:nvPr/>
        </p:nvSpPr>
        <p:spPr bwMode="auto">
          <a:xfrm>
            <a:off x="2089150" y="3432175"/>
            <a:ext cx="91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3876" name="Text Box 36"/>
          <p:cNvSpPr txBox="1">
            <a:spLocks noChangeArrowheads="1"/>
          </p:cNvSpPr>
          <p:nvPr/>
        </p:nvSpPr>
        <p:spPr bwMode="auto">
          <a:xfrm>
            <a:off x="2070100" y="44942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63877" name="Text Box 37"/>
          <p:cNvSpPr txBox="1">
            <a:spLocks noChangeArrowheads="1"/>
          </p:cNvSpPr>
          <p:nvPr/>
        </p:nvSpPr>
        <p:spPr bwMode="auto">
          <a:xfrm>
            <a:off x="2079625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3878" name="Text Box 38"/>
          <p:cNvSpPr txBox="1">
            <a:spLocks noChangeArrowheads="1"/>
          </p:cNvSpPr>
          <p:nvPr/>
        </p:nvSpPr>
        <p:spPr bwMode="auto">
          <a:xfrm>
            <a:off x="207962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3879" name="Text Box 39"/>
          <p:cNvSpPr txBox="1">
            <a:spLocks noChangeArrowheads="1"/>
          </p:cNvSpPr>
          <p:nvPr/>
        </p:nvSpPr>
        <p:spPr bwMode="auto">
          <a:xfrm>
            <a:off x="2074863" y="5413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3880" name="Text Box 40"/>
          <p:cNvSpPr txBox="1">
            <a:spLocks noChangeArrowheads="1"/>
          </p:cNvSpPr>
          <p:nvPr/>
        </p:nvSpPr>
        <p:spPr bwMode="auto">
          <a:xfrm>
            <a:off x="2074863" y="5718175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3881" name="Line 41"/>
          <p:cNvSpPr>
            <a:spLocks noChangeShapeType="1"/>
          </p:cNvSpPr>
          <p:nvPr/>
        </p:nvSpPr>
        <p:spPr bwMode="auto">
          <a:xfrm>
            <a:off x="1857375" y="265271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3882" name="Line 42"/>
          <p:cNvSpPr>
            <a:spLocks noChangeShapeType="1"/>
          </p:cNvSpPr>
          <p:nvPr/>
        </p:nvSpPr>
        <p:spPr bwMode="auto">
          <a:xfrm>
            <a:off x="1866900" y="298926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3883" name="Line 43"/>
          <p:cNvSpPr>
            <a:spLocks noChangeShapeType="1"/>
          </p:cNvSpPr>
          <p:nvPr/>
        </p:nvSpPr>
        <p:spPr bwMode="auto">
          <a:xfrm>
            <a:off x="1866900" y="33020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3884" name="Line 44"/>
          <p:cNvSpPr>
            <a:spLocks noChangeShapeType="1"/>
          </p:cNvSpPr>
          <p:nvPr/>
        </p:nvSpPr>
        <p:spPr bwMode="auto">
          <a:xfrm>
            <a:off x="1847850" y="4960938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3885" name="Line 45"/>
          <p:cNvSpPr>
            <a:spLocks noChangeShapeType="1"/>
          </p:cNvSpPr>
          <p:nvPr/>
        </p:nvSpPr>
        <p:spPr bwMode="auto">
          <a:xfrm>
            <a:off x="1847850" y="52705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3886" name="Line 46"/>
          <p:cNvSpPr>
            <a:spLocks noChangeShapeType="1"/>
          </p:cNvSpPr>
          <p:nvPr/>
        </p:nvSpPr>
        <p:spPr bwMode="auto">
          <a:xfrm flipH="1">
            <a:off x="2543175" y="2362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3888" name="Line 48"/>
          <p:cNvSpPr>
            <a:spLocks noChangeShapeType="1"/>
          </p:cNvSpPr>
          <p:nvPr/>
        </p:nvSpPr>
        <p:spPr bwMode="auto">
          <a:xfrm flipH="1">
            <a:off x="2543175" y="3581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3889" name="Line 49"/>
          <p:cNvSpPr>
            <a:spLocks noChangeShapeType="1"/>
          </p:cNvSpPr>
          <p:nvPr/>
        </p:nvSpPr>
        <p:spPr bwMode="auto">
          <a:xfrm>
            <a:off x="2776538" y="2362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3890" name="Line 50"/>
          <p:cNvSpPr>
            <a:spLocks noChangeShapeType="1"/>
          </p:cNvSpPr>
          <p:nvPr/>
        </p:nvSpPr>
        <p:spPr bwMode="auto">
          <a:xfrm flipH="1">
            <a:off x="2452688" y="4648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3891" name="Line 51"/>
          <p:cNvSpPr>
            <a:spLocks noChangeShapeType="1"/>
          </p:cNvSpPr>
          <p:nvPr/>
        </p:nvSpPr>
        <p:spPr bwMode="auto">
          <a:xfrm flipH="1">
            <a:off x="2443163" y="5564188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3892" name="Line 52"/>
          <p:cNvSpPr>
            <a:spLocks noChangeShapeType="1"/>
          </p:cNvSpPr>
          <p:nvPr/>
        </p:nvSpPr>
        <p:spPr bwMode="auto">
          <a:xfrm flipH="1">
            <a:off x="2452688" y="5867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3893" name="Line 53"/>
          <p:cNvSpPr>
            <a:spLocks noChangeShapeType="1"/>
          </p:cNvSpPr>
          <p:nvPr/>
        </p:nvSpPr>
        <p:spPr bwMode="auto">
          <a:xfrm>
            <a:off x="268605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3894" name="Line 54"/>
          <p:cNvSpPr>
            <a:spLocks noChangeShapeType="1"/>
          </p:cNvSpPr>
          <p:nvPr/>
        </p:nvSpPr>
        <p:spPr bwMode="auto">
          <a:xfrm>
            <a:off x="2843213" y="493713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3895" name="Text Box 55"/>
          <p:cNvSpPr txBox="1">
            <a:spLocks noChangeArrowheads="1"/>
          </p:cNvSpPr>
          <p:nvPr/>
        </p:nvSpPr>
        <p:spPr bwMode="auto">
          <a:xfrm>
            <a:off x="3886200" y="546100"/>
            <a:ext cx="1371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1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st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α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</a:p>
        </p:txBody>
      </p:sp>
      <p:sp>
        <p:nvSpPr>
          <p:cNvPr id="163896" name="Text Box 56"/>
          <p:cNvSpPr txBox="1">
            <a:spLocks noChangeArrowheads="1"/>
          </p:cNvSpPr>
          <p:nvPr/>
        </p:nvSpPr>
        <p:spPr bwMode="auto">
          <a:xfrm>
            <a:off x="2833688" y="1147763"/>
            <a:ext cx="7604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3897" name="Text Box 57"/>
          <p:cNvSpPr txBox="1">
            <a:spLocks noChangeArrowheads="1"/>
          </p:cNvSpPr>
          <p:nvPr/>
        </p:nvSpPr>
        <p:spPr bwMode="auto">
          <a:xfrm>
            <a:off x="2847975" y="13763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γά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η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 sz="1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163898" name="Text Box 58"/>
          <p:cNvSpPr txBox="1">
            <a:spLocks noChangeArrowheads="1"/>
          </p:cNvSpPr>
          <p:nvPr/>
        </p:nvSpPr>
        <p:spPr bwMode="auto">
          <a:xfrm>
            <a:off x="2935288" y="2189163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63899" name="Text Box 59"/>
          <p:cNvSpPr txBox="1">
            <a:spLocks noChangeArrowheads="1"/>
          </p:cNvSpPr>
          <p:nvPr/>
        </p:nvSpPr>
        <p:spPr bwMode="auto">
          <a:xfrm>
            <a:off x="2927350" y="2501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3900" name="Text Box 60"/>
          <p:cNvSpPr txBox="1">
            <a:spLocks noChangeArrowheads="1"/>
          </p:cNvSpPr>
          <p:nvPr/>
        </p:nvSpPr>
        <p:spPr bwMode="auto">
          <a:xfrm>
            <a:off x="2927350" y="2824163"/>
            <a:ext cx="838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rgbClr val="FFFFFF"/>
                </a:solidFill>
                <a:latin typeface="Lucida Grande" charset="0"/>
                <a:cs typeface="Lucida Grande" charset="0"/>
              </a:rPr>
              <a:t>ῃ</a:t>
            </a:r>
            <a:endParaRPr lang="es-ES" sz="1400">
              <a:solidFill>
                <a:srgbClr val="FFFFFF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3901" name="Text Box 61"/>
          <p:cNvSpPr txBox="1">
            <a:spLocks noChangeArrowheads="1"/>
          </p:cNvSpPr>
          <p:nvPr/>
        </p:nvSpPr>
        <p:spPr bwMode="auto">
          <a:xfrm>
            <a:off x="2927350" y="314960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ην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3902" name="Text Box 62"/>
          <p:cNvSpPr txBox="1">
            <a:spLocks noChangeArrowheads="1"/>
          </p:cNvSpPr>
          <p:nvPr/>
        </p:nvSpPr>
        <p:spPr bwMode="auto">
          <a:xfrm>
            <a:off x="2927350" y="3429000"/>
            <a:ext cx="6858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3903" name="Text Box 63"/>
          <p:cNvSpPr txBox="1">
            <a:spLocks noChangeArrowheads="1"/>
          </p:cNvSpPr>
          <p:nvPr/>
        </p:nvSpPr>
        <p:spPr bwMode="auto">
          <a:xfrm>
            <a:off x="2940050" y="44958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63904" name="Text Box 64"/>
          <p:cNvSpPr txBox="1">
            <a:spLocks noChangeArrowheads="1"/>
          </p:cNvSpPr>
          <p:nvPr/>
        </p:nvSpPr>
        <p:spPr bwMode="auto">
          <a:xfrm>
            <a:off x="2940050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3905" name="Text Box 65"/>
          <p:cNvSpPr txBox="1">
            <a:spLocks noChangeArrowheads="1"/>
          </p:cNvSpPr>
          <p:nvPr/>
        </p:nvSpPr>
        <p:spPr bwMode="auto">
          <a:xfrm>
            <a:off x="2940050" y="51181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63906" name="Text Box 66"/>
          <p:cNvSpPr txBox="1">
            <a:spLocks noChangeArrowheads="1"/>
          </p:cNvSpPr>
          <p:nvPr/>
        </p:nvSpPr>
        <p:spPr bwMode="auto">
          <a:xfrm>
            <a:off x="2940050" y="54229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3907" name="Text Box 67"/>
          <p:cNvSpPr txBox="1">
            <a:spLocks noChangeArrowheads="1"/>
          </p:cNvSpPr>
          <p:nvPr/>
        </p:nvSpPr>
        <p:spPr bwMode="auto">
          <a:xfrm>
            <a:off x="2940050" y="57277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63908" name="Line 68"/>
          <p:cNvSpPr>
            <a:spLocks noChangeShapeType="1"/>
          </p:cNvSpPr>
          <p:nvPr/>
        </p:nvSpPr>
        <p:spPr bwMode="auto">
          <a:xfrm>
            <a:off x="3559175" y="1079500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3910" name="Line 70"/>
          <p:cNvSpPr>
            <a:spLocks noChangeShapeType="1"/>
          </p:cNvSpPr>
          <p:nvPr/>
        </p:nvSpPr>
        <p:spPr bwMode="auto">
          <a:xfrm flipV="1">
            <a:off x="2570163" y="2979738"/>
            <a:ext cx="442912" cy="4762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3911" name="Line 71"/>
          <p:cNvSpPr>
            <a:spLocks noChangeShapeType="1"/>
          </p:cNvSpPr>
          <p:nvPr/>
        </p:nvSpPr>
        <p:spPr bwMode="auto">
          <a:xfrm>
            <a:off x="2620963" y="4965700"/>
            <a:ext cx="3762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3912" name="Line 72"/>
          <p:cNvSpPr>
            <a:spLocks noChangeShapeType="1"/>
          </p:cNvSpPr>
          <p:nvPr/>
        </p:nvSpPr>
        <p:spPr bwMode="auto">
          <a:xfrm>
            <a:off x="2595563" y="5270500"/>
            <a:ext cx="401637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3913" name="Text Box 73"/>
          <p:cNvSpPr txBox="1">
            <a:spLocks noChangeArrowheads="1"/>
          </p:cNvSpPr>
          <p:nvPr/>
        </p:nvSpPr>
        <p:spPr bwMode="auto">
          <a:xfrm>
            <a:off x="3556000" y="115570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</p:txBody>
      </p:sp>
      <p:sp>
        <p:nvSpPr>
          <p:cNvPr id="163914" name="Text Box 74"/>
          <p:cNvSpPr txBox="1">
            <a:spLocks noChangeArrowheads="1"/>
          </p:cNvSpPr>
          <p:nvPr/>
        </p:nvSpPr>
        <p:spPr bwMode="auto">
          <a:xfrm>
            <a:off x="3568700" y="1389063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καρδία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3915" name="Text Box 75"/>
          <p:cNvSpPr txBox="1">
            <a:spLocks noChangeArrowheads="1"/>
          </p:cNvSpPr>
          <p:nvPr/>
        </p:nvSpPr>
        <p:spPr bwMode="auto">
          <a:xfrm>
            <a:off x="3582988" y="2193925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3916" name="Text Box 76"/>
          <p:cNvSpPr txBox="1">
            <a:spLocks noChangeArrowheads="1"/>
          </p:cNvSpPr>
          <p:nvPr/>
        </p:nvSpPr>
        <p:spPr bwMode="auto">
          <a:xfrm>
            <a:off x="3570288" y="25034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3917" name="Text Box 77"/>
          <p:cNvSpPr txBox="1">
            <a:spLocks noChangeArrowheads="1"/>
          </p:cNvSpPr>
          <p:nvPr/>
        </p:nvSpPr>
        <p:spPr bwMode="auto">
          <a:xfrm>
            <a:off x="3570288" y="2824163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3918" name="Text Box 78"/>
          <p:cNvSpPr txBox="1">
            <a:spLocks noChangeArrowheads="1"/>
          </p:cNvSpPr>
          <p:nvPr/>
        </p:nvSpPr>
        <p:spPr bwMode="auto">
          <a:xfrm>
            <a:off x="3571875" y="31496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-α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3919" name="Text Box 79"/>
          <p:cNvSpPr txBox="1">
            <a:spLocks noChangeArrowheads="1"/>
          </p:cNvSpPr>
          <p:nvPr/>
        </p:nvSpPr>
        <p:spPr bwMode="auto">
          <a:xfrm>
            <a:off x="3571875" y="342582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/>
          </a:p>
        </p:txBody>
      </p:sp>
      <p:sp>
        <p:nvSpPr>
          <p:cNvPr id="163920" name="Line 80"/>
          <p:cNvSpPr>
            <a:spLocks noChangeShapeType="1"/>
          </p:cNvSpPr>
          <p:nvPr/>
        </p:nvSpPr>
        <p:spPr bwMode="auto">
          <a:xfrm>
            <a:off x="2801938" y="3300413"/>
            <a:ext cx="217487" cy="3175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3921" name="Line 81"/>
          <p:cNvSpPr>
            <a:spLocks noChangeShapeType="1"/>
          </p:cNvSpPr>
          <p:nvPr/>
        </p:nvSpPr>
        <p:spPr bwMode="auto">
          <a:xfrm flipH="1">
            <a:off x="2533650" y="3303588"/>
            <a:ext cx="24606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3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63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0" grpId="0" animBg="1"/>
      <p:bldP spid="1639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600" b="1">
                <a:solidFill>
                  <a:schemeClr val="bg1"/>
                </a:solidFill>
                <a:latin typeface="Palatino Linotype" charset="0"/>
              </a:rPr>
              <a:t>GREEK NOUN DECLENSIONS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55652" name="Line 4"/>
          <p:cNvSpPr>
            <a:spLocks noChangeShapeType="1"/>
          </p:cNvSpPr>
          <p:nvPr/>
        </p:nvSpPr>
        <p:spPr bwMode="auto">
          <a:xfrm>
            <a:off x="28575" y="485775"/>
            <a:ext cx="90217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1219200" y="566738"/>
            <a:ext cx="1676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nd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1109663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1225550" y="11525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5656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     Examples:</a:t>
            </a:r>
            <a:r>
              <a:rPr lang="en-US" sz="1000">
                <a:solidFill>
                  <a:schemeClr val="bg1"/>
                </a:solidFill>
              </a:rPr>
              <a:t>	   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λόγος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5657" name="Line 9"/>
          <p:cNvSpPr>
            <a:spLocks noChangeShapeType="1"/>
          </p:cNvSpPr>
          <p:nvPr/>
        </p:nvSpPr>
        <p:spPr bwMode="auto">
          <a:xfrm>
            <a:off x="1219200" y="485775"/>
            <a:ext cx="0" cy="630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5658" name="Line 10"/>
          <p:cNvSpPr>
            <a:spLocks noChangeShapeType="1"/>
          </p:cNvSpPr>
          <p:nvPr/>
        </p:nvSpPr>
        <p:spPr bwMode="auto">
          <a:xfrm>
            <a:off x="1219200" y="1066800"/>
            <a:ext cx="784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5659" name="Line 11"/>
          <p:cNvSpPr>
            <a:spLocks noChangeShapeType="1"/>
          </p:cNvSpPr>
          <p:nvPr/>
        </p:nvSpPr>
        <p:spPr bwMode="auto">
          <a:xfrm>
            <a:off x="1219200" y="1600200"/>
            <a:ext cx="78565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5660" name="Line 12"/>
          <p:cNvSpPr>
            <a:spLocks noChangeShapeType="1"/>
          </p:cNvSpPr>
          <p:nvPr/>
        </p:nvSpPr>
        <p:spPr bwMode="auto">
          <a:xfrm>
            <a:off x="1204913" y="1343025"/>
            <a:ext cx="787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5661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55662" name="Text Box 14"/>
          <p:cNvSpPr txBox="1">
            <a:spLocks noChangeArrowheads="1"/>
          </p:cNvSpPr>
          <p:nvPr/>
        </p:nvSpPr>
        <p:spPr bwMode="auto">
          <a:xfrm>
            <a:off x="-76200" y="1828800"/>
            <a:ext cx="12954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5663" name="Line 15"/>
          <p:cNvSpPr>
            <a:spLocks noChangeShapeType="1"/>
          </p:cNvSpPr>
          <p:nvPr/>
        </p:nvSpPr>
        <p:spPr bwMode="auto">
          <a:xfrm>
            <a:off x="228600" y="3886200"/>
            <a:ext cx="86868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5664" name="Text Box 16"/>
          <p:cNvSpPr txBox="1">
            <a:spLocks noChangeArrowheads="1"/>
          </p:cNvSpPr>
          <p:nvPr/>
        </p:nvSpPr>
        <p:spPr bwMode="auto">
          <a:xfrm>
            <a:off x="1355725" y="21336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55665" name="Text Box 17"/>
          <p:cNvSpPr txBox="1">
            <a:spLocks noChangeArrowheads="1"/>
          </p:cNvSpPr>
          <p:nvPr/>
        </p:nvSpPr>
        <p:spPr bwMode="auto">
          <a:xfrm>
            <a:off x="1319213" y="21986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ος</a:t>
            </a:r>
            <a:endParaRPr lang="en-US" sz="1400" b="1" i="1">
              <a:latin typeface="Lucida Grande" charset="0"/>
            </a:endParaRPr>
          </a:p>
        </p:txBody>
      </p:sp>
      <p:sp>
        <p:nvSpPr>
          <p:cNvPr id="155666" name="Text Box 18"/>
          <p:cNvSpPr txBox="1">
            <a:spLocks noChangeArrowheads="1"/>
          </p:cNvSpPr>
          <p:nvPr/>
        </p:nvSpPr>
        <p:spPr bwMode="auto">
          <a:xfrm>
            <a:off x="1298575" y="25082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ου</a:t>
            </a:r>
          </a:p>
        </p:txBody>
      </p:sp>
      <p:sp>
        <p:nvSpPr>
          <p:cNvPr id="155667" name="Text Box 19"/>
          <p:cNvSpPr txBox="1">
            <a:spLocks noChangeArrowheads="1"/>
          </p:cNvSpPr>
          <p:nvPr/>
        </p:nvSpPr>
        <p:spPr bwMode="auto">
          <a:xfrm>
            <a:off x="1298575" y="28273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5668" name="Text Box 20"/>
          <p:cNvSpPr txBox="1">
            <a:spLocks noChangeArrowheads="1"/>
          </p:cNvSpPr>
          <p:nvPr/>
        </p:nvSpPr>
        <p:spPr bwMode="auto">
          <a:xfrm>
            <a:off x="1298575" y="3136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5669" name="Text Box 21"/>
          <p:cNvSpPr txBox="1">
            <a:spLocks noChangeArrowheads="1"/>
          </p:cNvSpPr>
          <p:nvPr/>
        </p:nvSpPr>
        <p:spPr bwMode="auto">
          <a:xfrm>
            <a:off x="1298575" y="343693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</a:t>
            </a: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55670" name="Text Box 22"/>
          <p:cNvSpPr txBox="1">
            <a:spLocks noChangeArrowheads="1"/>
          </p:cNvSpPr>
          <p:nvPr/>
        </p:nvSpPr>
        <p:spPr bwMode="auto">
          <a:xfrm>
            <a:off x="1298575" y="4503738"/>
            <a:ext cx="6096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</a:p>
          <a:p>
            <a:pPr>
              <a:spcBef>
                <a:spcPct val="50000"/>
              </a:spcBef>
            </a:pP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55671" name="Text Box 23"/>
          <p:cNvSpPr txBox="1">
            <a:spLocks noChangeArrowheads="1"/>
          </p:cNvSpPr>
          <p:nvPr/>
        </p:nvSpPr>
        <p:spPr bwMode="auto">
          <a:xfrm>
            <a:off x="1303338" y="4808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5672" name="Text Box 24"/>
          <p:cNvSpPr txBox="1">
            <a:spLocks noChangeArrowheads="1"/>
          </p:cNvSpPr>
          <p:nvPr/>
        </p:nvSpPr>
        <p:spPr bwMode="auto">
          <a:xfrm>
            <a:off x="129857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55673" name="Text Box 25"/>
          <p:cNvSpPr txBox="1">
            <a:spLocks noChangeArrowheads="1"/>
          </p:cNvSpPr>
          <p:nvPr/>
        </p:nvSpPr>
        <p:spPr bwMode="auto">
          <a:xfrm>
            <a:off x="1298575" y="5403850"/>
            <a:ext cx="758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55674" name="Text Box 26"/>
          <p:cNvSpPr txBox="1">
            <a:spLocks noChangeArrowheads="1"/>
          </p:cNvSpPr>
          <p:nvPr/>
        </p:nvSpPr>
        <p:spPr bwMode="auto">
          <a:xfrm>
            <a:off x="1293813" y="57086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55675" name="Line 27"/>
          <p:cNvSpPr>
            <a:spLocks noChangeShapeType="1"/>
          </p:cNvSpPr>
          <p:nvPr/>
        </p:nvSpPr>
        <p:spPr bwMode="auto">
          <a:xfrm>
            <a:off x="2035175" y="1082675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5676" name="Text Box 28"/>
          <p:cNvSpPr txBox="1">
            <a:spLocks noChangeArrowheads="1"/>
          </p:cNvSpPr>
          <p:nvPr/>
        </p:nvSpPr>
        <p:spPr bwMode="auto">
          <a:xfrm>
            <a:off x="2105025" y="114935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Neuter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5677" name="Text Box 29"/>
          <p:cNvSpPr txBox="1">
            <a:spLocks noChangeArrowheads="1"/>
          </p:cNvSpPr>
          <p:nvPr/>
        </p:nvSpPr>
        <p:spPr bwMode="auto">
          <a:xfrm>
            <a:off x="2062163" y="137795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ἔ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ργον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5678" name="Text Box 30"/>
          <p:cNvSpPr txBox="1">
            <a:spLocks noChangeArrowheads="1"/>
          </p:cNvSpPr>
          <p:nvPr/>
        </p:nvSpPr>
        <p:spPr bwMode="auto">
          <a:xfrm>
            <a:off x="2089150" y="220345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5679" name="Text Box 31"/>
          <p:cNvSpPr txBox="1"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55680" name="Text Box 32"/>
          <p:cNvSpPr txBox="1">
            <a:spLocks noChangeArrowheads="1"/>
          </p:cNvSpPr>
          <p:nvPr/>
        </p:nvSpPr>
        <p:spPr bwMode="auto">
          <a:xfrm>
            <a:off x="2089150" y="250348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5681" name="Text Box 33"/>
          <p:cNvSpPr txBox="1">
            <a:spLocks noChangeArrowheads="1"/>
          </p:cNvSpPr>
          <p:nvPr/>
        </p:nvSpPr>
        <p:spPr bwMode="auto">
          <a:xfrm>
            <a:off x="2089150" y="2827338"/>
            <a:ext cx="7620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5682" name="Text Box 34"/>
          <p:cNvSpPr txBox="1">
            <a:spLocks noChangeArrowheads="1"/>
          </p:cNvSpPr>
          <p:nvPr/>
        </p:nvSpPr>
        <p:spPr bwMode="auto">
          <a:xfrm>
            <a:off x="2089150" y="3146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5683" name="Text Box 35"/>
          <p:cNvSpPr txBox="1">
            <a:spLocks noChangeArrowheads="1"/>
          </p:cNvSpPr>
          <p:nvPr/>
        </p:nvSpPr>
        <p:spPr bwMode="auto">
          <a:xfrm>
            <a:off x="2089150" y="3432175"/>
            <a:ext cx="91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5684" name="Text Box 36"/>
          <p:cNvSpPr txBox="1">
            <a:spLocks noChangeArrowheads="1"/>
          </p:cNvSpPr>
          <p:nvPr/>
        </p:nvSpPr>
        <p:spPr bwMode="auto">
          <a:xfrm>
            <a:off x="2070100" y="44942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55685" name="Text Box 37"/>
          <p:cNvSpPr txBox="1">
            <a:spLocks noChangeArrowheads="1"/>
          </p:cNvSpPr>
          <p:nvPr/>
        </p:nvSpPr>
        <p:spPr bwMode="auto">
          <a:xfrm>
            <a:off x="2079625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5686" name="Text Box 38"/>
          <p:cNvSpPr txBox="1">
            <a:spLocks noChangeArrowheads="1"/>
          </p:cNvSpPr>
          <p:nvPr/>
        </p:nvSpPr>
        <p:spPr bwMode="auto">
          <a:xfrm>
            <a:off x="207962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5687" name="Text Box 39"/>
          <p:cNvSpPr txBox="1">
            <a:spLocks noChangeArrowheads="1"/>
          </p:cNvSpPr>
          <p:nvPr/>
        </p:nvSpPr>
        <p:spPr bwMode="auto">
          <a:xfrm>
            <a:off x="2074863" y="5413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5688" name="Text Box 40"/>
          <p:cNvSpPr txBox="1">
            <a:spLocks noChangeArrowheads="1"/>
          </p:cNvSpPr>
          <p:nvPr/>
        </p:nvSpPr>
        <p:spPr bwMode="auto">
          <a:xfrm>
            <a:off x="2074863" y="5718175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5689" name="Line 41"/>
          <p:cNvSpPr>
            <a:spLocks noChangeShapeType="1"/>
          </p:cNvSpPr>
          <p:nvPr/>
        </p:nvSpPr>
        <p:spPr bwMode="auto">
          <a:xfrm>
            <a:off x="1857375" y="265271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5690" name="Line 42"/>
          <p:cNvSpPr>
            <a:spLocks noChangeShapeType="1"/>
          </p:cNvSpPr>
          <p:nvPr/>
        </p:nvSpPr>
        <p:spPr bwMode="auto">
          <a:xfrm>
            <a:off x="1866900" y="298926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5691" name="Line 43"/>
          <p:cNvSpPr>
            <a:spLocks noChangeShapeType="1"/>
          </p:cNvSpPr>
          <p:nvPr/>
        </p:nvSpPr>
        <p:spPr bwMode="auto">
          <a:xfrm>
            <a:off x="1866900" y="33020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5692" name="Line 44"/>
          <p:cNvSpPr>
            <a:spLocks noChangeShapeType="1"/>
          </p:cNvSpPr>
          <p:nvPr/>
        </p:nvSpPr>
        <p:spPr bwMode="auto">
          <a:xfrm>
            <a:off x="1847850" y="4960938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5693" name="Line 45"/>
          <p:cNvSpPr>
            <a:spLocks noChangeShapeType="1"/>
          </p:cNvSpPr>
          <p:nvPr/>
        </p:nvSpPr>
        <p:spPr bwMode="auto">
          <a:xfrm>
            <a:off x="1847850" y="52705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5694" name="Line 46"/>
          <p:cNvSpPr>
            <a:spLocks noChangeShapeType="1"/>
          </p:cNvSpPr>
          <p:nvPr/>
        </p:nvSpPr>
        <p:spPr bwMode="auto">
          <a:xfrm flipH="1">
            <a:off x="2543175" y="2362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5696" name="Line 48"/>
          <p:cNvSpPr>
            <a:spLocks noChangeShapeType="1"/>
          </p:cNvSpPr>
          <p:nvPr/>
        </p:nvSpPr>
        <p:spPr bwMode="auto">
          <a:xfrm flipH="1">
            <a:off x="2543175" y="3581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5697" name="Line 49"/>
          <p:cNvSpPr>
            <a:spLocks noChangeShapeType="1"/>
          </p:cNvSpPr>
          <p:nvPr/>
        </p:nvSpPr>
        <p:spPr bwMode="auto">
          <a:xfrm>
            <a:off x="2776538" y="2362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5698" name="Line 50"/>
          <p:cNvSpPr>
            <a:spLocks noChangeShapeType="1"/>
          </p:cNvSpPr>
          <p:nvPr/>
        </p:nvSpPr>
        <p:spPr bwMode="auto">
          <a:xfrm flipH="1">
            <a:off x="2452688" y="4648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5699" name="Line 51"/>
          <p:cNvSpPr>
            <a:spLocks noChangeShapeType="1"/>
          </p:cNvSpPr>
          <p:nvPr/>
        </p:nvSpPr>
        <p:spPr bwMode="auto">
          <a:xfrm flipH="1">
            <a:off x="2443163" y="5564188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5700" name="Line 52"/>
          <p:cNvSpPr>
            <a:spLocks noChangeShapeType="1"/>
          </p:cNvSpPr>
          <p:nvPr/>
        </p:nvSpPr>
        <p:spPr bwMode="auto">
          <a:xfrm flipH="1">
            <a:off x="2452688" y="5867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5701" name="Line 53"/>
          <p:cNvSpPr>
            <a:spLocks noChangeShapeType="1"/>
          </p:cNvSpPr>
          <p:nvPr/>
        </p:nvSpPr>
        <p:spPr bwMode="auto">
          <a:xfrm>
            <a:off x="268605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5702" name="Line 54"/>
          <p:cNvSpPr>
            <a:spLocks noChangeShapeType="1"/>
          </p:cNvSpPr>
          <p:nvPr/>
        </p:nvSpPr>
        <p:spPr bwMode="auto">
          <a:xfrm>
            <a:off x="2843213" y="493713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5703" name="Text Box 55"/>
          <p:cNvSpPr txBox="1">
            <a:spLocks noChangeArrowheads="1"/>
          </p:cNvSpPr>
          <p:nvPr/>
        </p:nvSpPr>
        <p:spPr bwMode="auto">
          <a:xfrm>
            <a:off x="3886200" y="546100"/>
            <a:ext cx="1371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1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st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α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</a:p>
        </p:txBody>
      </p:sp>
      <p:sp>
        <p:nvSpPr>
          <p:cNvPr id="155704" name="Text Box 56"/>
          <p:cNvSpPr txBox="1">
            <a:spLocks noChangeArrowheads="1"/>
          </p:cNvSpPr>
          <p:nvPr/>
        </p:nvSpPr>
        <p:spPr bwMode="auto">
          <a:xfrm>
            <a:off x="2833688" y="1147763"/>
            <a:ext cx="7604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5705" name="Text Box 57"/>
          <p:cNvSpPr txBox="1">
            <a:spLocks noChangeArrowheads="1"/>
          </p:cNvSpPr>
          <p:nvPr/>
        </p:nvSpPr>
        <p:spPr bwMode="auto">
          <a:xfrm>
            <a:off x="2847975" y="13763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γά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η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 sz="1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155706" name="Text Box 58"/>
          <p:cNvSpPr txBox="1">
            <a:spLocks noChangeArrowheads="1"/>
          </p:cNvSpPr>
          <p:nvPr/>
        </p:nvSpPr>
        <p:spPr bwMode="auto">
          <a:xfrm>
            <a:off x="2935288" y="2189163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55707" name="Text Box 59"/>
          <p:cNvSpPr txBox="1">
            <a:spLocks noChangeArrowheads="1"/>
          </p:cNvSpPr>
          <p:nvPr/>
        </p:nvSpPr>
        <p:spPr bwMode="auto">
          <a:xfrm>
            <a:off x="2927350" y="2501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5708" name="Text Box 60"/>
          <p:cNvSpPr txBox="1">
            <a:spLocks noChangeArrowheads="1"/>
          </p:cNvSpPr>
          <p:nvPr/>
        </p:nvSpPr>
        <p:spPr bwMode="auto">
          <a:xfrm>
            <a:off x="2927350" y="2824163"/>
            <a:ext cx="838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rgbClr val="FFFFFF"/>
                </a:solidFill>
                <a:latin typeface="Lucida Grande" charset="0"/>
                <a:cs typeface="Lucida Grande" charset="0"/>
              </a:rPr>
              <a:t>ῃ</a:t>
            </a:r>
            <a:endParaRPr lang="es-ES" sz="1400">
              <a:solidFill>
                <a:srgbClr val="FFFFFF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5709" name="Text Box 61"/>
          <p:cNvSpPr txBox="1">
            <a:spLocks noChangeArrowheads="1"/>
          </p:cNvSpPr>
          <p:nvPr/>
        </p:nvSpPr>
        <p:spPr bwMode="auto">
          <a:xfrm>
            <a:off x="2927350" y="314960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ην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5710" name="Text Box 62"/>
          <p:cNvSpPr txBox="1">
            <a:spLocks noChangeArrowheads="1"/>
          </p:cNvSpPr>
          <p:nvPr/>
        </p:nvSpPr>
        <p:spPr bwMode="auto">
          <a:xfrm>
            <a:off x="2927350" y="3429000"/>
            <a:ext cx="6858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5711" name="Text Box 63"/>
          <p:cNvSpPr txBox="1">
            <a:spLocks noChangeArrowheads="1"/>
          </p:cNvSpPr>
          <p:nvPr/>
        </p:nvSpPr>
        <p:spPr bwMode="auto">
          <a:xfrm>
            <a:off x="2940050" y="44958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55712" name="Text Box 64"/>
          <p:cNvSpPr txBox="1">
            <a:spLocks noChangeArrowheads="1"/>
          </p:cNvSpPr>
          <p:nvPr/>
        </p:nvSpPr>
        <p:spPr bwMode="auto">
          <a:xfrm>
            <a:off x="2940050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5713" name="Text Box 65"/>
          <p:cNvSpPr txBox="1">
            <a:spLocks noChangeArrowheads="1"/>
          </p:cNvSpPr>
          <p:nvPr/>
        </p:nvSpPr>
        <p:spPr bwMode="auto">
          <a:xfrm>
            <a:off x="2940050" y="51181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55714" name="Text Box 66"/>
          <p:cNvSpPr txBox="1">
            <a:spLocks noChangeArrowheads="1"/>
          </p:cNvSpPr>
          <p:nvPr/>
        </p:nvSpPr>
        <p:spPr bwMode="auto">
          <a:xfrm>
            <a:off x="2940050" y="54229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5715" name="Text Box 67"/>
          <p:cNvSpPr txBox="1">
            <a:spLocks noChangeArrowheads="1"/>
          </p:cNvSpPr>
          <p:nvPr/>
        </p:nvSpPr>
        <p:spPr bwMode="auto">
          <a:xfrm>
            <a:off x="2940050" y="57277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55716" name="Line 68"/>
          <p:cNvSpPr>
            <a:spLocks noChangeShapeType="1"/>
          </p:cNvSpPr>
          <p:nvPr/>
        </p:nvSpPr>
        <p:spPr bwMode="auto">
          <a:xfrm>
            <a:off x="3559175" y="1079500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5718" name="Line 70"/>
          <p:cNvSpPr>
            <a:spLocks noChangeShapeType="1"/>
          </p:cNvSpPr>
          <p:nvPr/>
        </p:nvSpPr>
        <p:spPr bwMode="auto">
          <a:xfrm flipV="1">
            <a:off x="2570163" y="2979738"/>
            <a:ext cx="442912" cy="4762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5719" name="Line 71"/>
          <p:cNvSpPr>
            <a:spLocks noChangeShapeType="1"/>
          </p:cNvSpPr>
          <p:nvPr/>
        </p:nvSpPr>
        <p:spPr bwMode="auto">
          <a:xfrm>
            <a:off x="2620963" y="4965700"/>
            <a:ext cx="3762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5720" name="Line 72"/>
          <p:cNvSpPr>
            <a:spLocks noChangeShapeType="1"/>
          </p:cNvSpPr>
          <p:nvPr/>
        </p:nvSpPr>
        <p:spPr bwMode="auto">
          <a:xfrm>
            <a:off x="2595563" y="5270500"/>
            <a:ext cx="401637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5721" name="Text Box 73"/>
          <p:cNvSpPr txBox="1">
            <a:spLocks noChangeArrowheads="1"/>
          </p:cNvSpPr>
          <p:nvPr/>
        </p:nvSpPr>
        <p:spPr bwMode="auto">
          <a:xfrm>
            <a:off x="3556000" y="115570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</p:txBody>
      </p:sp>
      <p:sp>
        <p:nvSpPr>
          <p:cNvPr id="155722" name="Text Box 74"/>
          <p:cNvSpPr txBox="1">
            <a:spLocks noChangeArrowheads="1"/>
          </p:cNvSpPr>
          <p:nvPr/>
        </p:nvSpPr>
        <p:spPr bwMode="auto">
          <a:xfrm>
            <a:off x="3568700" y="1389063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καρδία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5723" name="Text Box 75"/>
          <p:cNvSpPr txBox="1">
            <a:spLocks noChangeArrowheads="1"/>
          </p:cNvSpPr>
          <p:nvPr/>
        </p:nvSpPr>
        <p:spPr bwMode="auto">
          <a:xfrm>
            <a:off x="3582988" y="2193925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5724" name="Text Box 76"/>
          <p:cNvSpPr txBox="1">
            <a:spLocks noChangeArrowheads="1"/>
          </p:cNvSpPr>
          <p:nvPr/>
        </p:nvSpPr>
        <p:spPr bwMode="auto">
          <a:xfrm>
            <a:off x="3570288" y="25034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5725" name="Text Box 77"/>
          <p:cNvSpPr txBox="1">
            <a:spLocks noChangeArrowheads="1"/>
          </p:cNvSpPr>
          <p:nvPr/>
        </p:nvSpPr>
        <p:spPr bwMode="auto">
          <a:xfrm>
            <a:off x="3570288" y="2824163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5726" name="Text Box 78"/>
          <p:cNvSpPr txBox="1">
            <a:spLocks noChangeArrowheads="1"/>
          </p:cNvSpPr>
          <p:nvPr/>
        </p:nvSpPr>
        <p:spPr bwMode="auto">
          <a:xfrm>
            <a:off x="3571875" y="31496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5727" name="Text Box 79"/>
          <p:cNvSpPr txBox="1">
            <a:spLocks noChangeArrowheads="1"/>
          </p:cNvSpPr>
          <p:nvPr/>
        </p:nvSpPr>
        <p:spPr bwMode="auto">
          <a:xfrm>
            <a:off x="3571875" y="342582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/>
          </a:p>
        </p:txBody>
      </p:sp>
      <p:sp>
        <p:nvSpPr>
          <p:cNvPr id="155728" name="Line 80"/>
          <p:cNvSpPr>
            <a:spLocks noChangeShapeType="1"/>
          </p:cNvSpPr>
          <p:nvPr/>
        </p:nvSpPr>
        <p:spPr bwMode="auto">
          <a:xfrm>
            <a:off x="2801938" y="3300413"/>
            <a:ext cx="217487" cy="3175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5729" name="Line 81"/>
          <p:cNvSpPr>
            <a:spLocks noChangeShapeType="1"/>
          </p:cNvSpPr>
          <p:nvPr/>
        </p:nvSpPr>
        <p:spPr bwMode="auto">
          <a:xfrm flipH="1">
            <a:off x="2533650" y="3303588"/>
            <a:ext cx="24606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5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728" grpId="0" animBg="1"/>
      <p:bldP spid="15572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600" b="1">
                <a:solidFill>
                  <a:schemeClr val="bg1"/>
                </a:solidFill>
                <a:latin typeface="Palatino Linotype" charset="0"/>
              </a:rPr>
              <a:t>GREEK NOUN DECLENSIONS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65892" name="Line 4"/>
          <p:cNvSpPr>
            <a:spLocks noChangeShapeType="1"/>
          </p:cNvSpPr>
          <p:nvPr/>
        </p:nvSpPr>
        <p:spPr bwMode="auto">
          <a:xfrm>
            <a:off x="28575" y="485775"/>
            <a:ext cx="90217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5893" name="Text Box 5"/>
          <p:cNvSpPr txBox="1">
            <a:spLocks noChangeArrowheads="1"/>
          </p:cNvSpPr>
          <p:nvPr/>
        </p:nvSpPr>
        <p:spPr bwMode="auto">
          <a:xfrm>
            <a:off x="1219200" y="566738"/>
            <a:ext cx="1676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nd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5894" name="Text Box 6"/>
          <p:cNvSpPr txBox="1">
            <a:spLocks noChangeArrowheads="1"/>
          </p:cNvSpPr>
          <p:nvPr/>
        </p:nvSpPr>
        <p:spPr bwMode="auto">
          <a:xfrm>
            <a:off x="1109663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65895" name="Text Box 7"/>
          <p:cNvSpPr txBox="1">
            <a:spLocks noChangeArrowheads="1"/>
          </p:cNvSpPr>
          <p:nvPr/>
        </p:nvSpPr>
        <p:spPr bwMode="auto">
          <a:xfrm>
            <a:off x="1225550" y="11525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5896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     Examples:</a:t>
            </a:r>
            <a:r>
              <a:rPr lang="en-US" sz="1000">
                <a:solidFill>
                  <a:schemeClr val="bg1"/>
                </a:solidFill>
              </a:rPr>
              <a:t>	   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λόγος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5897" name="Line 9"/>
          <p:cNvSpPr>
            <a:spLocks noChangeShapeType="1"/>
          </p:cNvSpPr>
          <p:nvPr/>
        </p:nvSpPr>
        <p:spPr bwMode="auto">
          <a:xfrm>
            <a:off x="1219200" y="485775"/>
            <a:ext cx="0" cy="630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5898" name="Line 10"/>
          <p:cNvSpPr>
            <a:spLocks noChangeShapeType="1"/>
          </p:cNvSpPr>
          <p:nvPr/>
        </p:nvSpPr>
        <p:spPr bwMode="auto">
          <a:xfrm>
            <a:off x="1219200" y="1066800"/>
            <a:ext cx="784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5899" name="Line 11"/>
          <p:cNvSpPr>
            <a:spLocks noChangeShapeType="1"/>
          </p:cNvSpPr>
          <p:nvPr/>
        </p:nvSpPr>
        <p:spPr bwMode="auto">
          <a:xfrm>
            <a:off x="1219200" y="1600200"/>
            <a:ext cx="78565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5900" name="Line 12"/>
          <p:cNvSpPr>
            <a:spLocks noChangeShapeType="1"/>
          </p:cNvSpPr>
          <p:nvPr/>
        </p:nvSpPr>
        <p:spPr bwMode="auto">
          <a:xfrm>
            <a:off x="1204913" y="1343025"/>
            <a:ext cx="787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5901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65902" name="Text Box 14"/>
          <p:cNvSpPr txBox="1">
            <a:spLocks noChangeArrowheads="1"/>
          </p:cNvSpPr>
          <p:nvPr/>
        </p:nvSpPr>
        <p:spPr bwMode="auto">
          <a:xfrm>
            <a:off x="-76200" y="1828800"/>
            <a:ext cx="12954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65903" name="Line 15"/>
          <p:cNvSpPr>
            <a:spLocks noChangeShapeType="1"/>
          </p:cNvSpPr>
          <p:nvPr/>
        </p:nvSpPr>
        <p:spPr bwMode="auto">
          <a:xfrm>
            <a:off x="228600" y="3886200"/>
            <a:ext cx="86868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5904" name="Text Box 16"/>
          <p:cNvSpPr txBox="1">
            <a:spLocks noChangeArrowheads="1"/>
          </p:cNvSpPr>
          <p:nvPr/>
        </p:nvSpPr>
        <p:spPr bwMode="auto">
          <a:xfrm>
            <a:off x="1355725" y="21336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65905" name="Text Box 17"/>
          <p:cNvSpPr txBox="1">
            <a:spLocks noChangeArrowheads="1"/>
          </p:cNvSpPr>
          <p:nvPr/>
        </p:nvSpPr>
        <p:spPr bwMode="auto">
          <a:xfrm>
            <a:off x="1319213" y="21986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ος</a:t>
            </a:r>
            <a:endParaRPr lang="en-US" sz="1400" b="1" i="1">
              <a:latin typeface="Lucida Grande" charset="0"/>
            </a:endParaRPr>
          </a:p>
        </p:txBody>
      </p:sp>
      <p:sp>
        <p:nvSpPr>
          <p:cNvPr id="165906" name="Text Box 18"/>
          <p:cNvSpPr txBox="1">
            <a:spLocks noChangeArrowheads="1"/>
          </p:cNvSpPr>
          <p:nvPr/>
        </p:nvSpPr>
        <p:spPr bwMode="auto">
          <a:xfrm>
            <a:off x="1298575" y="25082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ου</a:t>
            </a:r>
          </a:p>
        </p:txBody>
      </p:sp>
      <p:sp>
        <p:nvSpPr>
          <p:cNvPr id="165907" name="Text Box 19"/>
          <p:cNvSpPr txBox="1">
            <a:spLocks noChangeArrowheads="1"/>
          </p:cNvSpPr>
          <p:nvPr/>
        </p:nvSpPr>
        <p:spPr bwMode="auto">
          <a:xfrm>
            <a:off x="1298575" y="28273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5908" name="Text Box 20"/>
          <p:cNvSpPr txBox="1">
            <a:spLocks noChangeArrowheads="1"/>
          </p:cNvSpPr>
          <p:nvPr/>
        </p:nvSpPr>
        <p:spPr bwMode="auto">
          <a:xfrm>
            <a:off x="1298575" y="3136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5909" name="Text Box 21"/>
          <p:cNvSpPr txBox="1">
            <a:spLocks noChangeArrowheads="1"/>
          </p:cNvSpPr>
          <p:nvPr/>
        </p:nvSpPr>
        <p:spPr bwMode="auto">
          <a:xfrm>
            <a:off x="1298575" y="343693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</a:t>
            </a: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65910" name="Text Box 22"/>
          <p:cNvSpPr txBox="1">
            <a:spLocks noChangeArrowheads="1"/>
          </p:cNvSpPr>
          <p:nvPr/>
        </p:nvSpPr>
        <p:spPr bwMode="auto">
          <a:xfrm>
            <a:off x="1298575" y="4503738"/>
            <a:ext cx="6096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</a:p>
          <a:p>
            <a:pPr>
              <a:spcBef>
                <a:spcPct val="50000"/>
              </a:spcBef>
            </a:pP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65911" name="Text Box 23"/>
          <p:cNvSpPr txBox="1">
            <a:spLocks noChangeArrowheads="1"/>
          </p:cNvSpPr>
          <p:nvPr/>
        </p:nvSpPr>
        <p:spPr bwMode="auto">
          <a:xfrm>
            <a:off x="1303338" y="4808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5912" name="Text Box 24"/>
          <p:cNvSpPr txBox="1">
            <a:spLocks noChangeArrowheads="1"/>
          </p:cNvSpPr>
          <p:nvPr/>
        </p:nvSpPr>
        <p:spPr bwMode="auto">
          <a:xfrm>
            <a:off x="129857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65913" name="Text Box 25"/>
          <p:cNvSpPr txBox="1">
            <a:spLocks noChangeArrowheads="1"/>
          </p:cNvSpPr>
          <p:nvPr/>
        </p:nvSpPr>
        <p:spPr bwMode="auto">
          <a:xfrm>
            <a:off x="1298575" y="5403850"/>
            <a:ext cx="758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65914" name="Text Box 26"/>
          <p:cNvSpPr txBox="1">
            <a:spLocks noChangeArrowheads="1"/>
          </p:cNvSpPr>
          <p:nvPr/>
        </p:nvSpPr>
        <p:spPr bwMode="auto">
          <a:xfrm>
            <a:off x="1293813" y="57086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65915" name="Line 27"/>
          <p:cNvSpPr>
            <a:spLocks noChangeShapeType="1"/>
          </p:cNvSpPr>
          <p:nvPr/>
        </p:nvSpPr>
        <p:spPr bwMode="auto">
          <a:xfrm>
            <a:off x="2035175" y="1082675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5916" name="Text Box 28"/>
          <p:cNvSpPr txBox="1">
            <a:spLocks noChangeArrowheads="1"/>
          </p:cNvSpPr>
          <p:nvPr/>
        </p:nvSpPr>
        <p:spPr bwMode="auto">
          <a:xfrm>
            <a:off x="2105025" y="114935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Neuter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5917" name="Text Box 29"/>
          <p:cNvSpPr txBox="1">
            <a:spLocks noChangeArrowheads="1"/>
          </p:cNvSpPr>
          <p:nvPr/>
        </p:nvSpPr>
        <p:spPr bwMode="auto">
          <a:xfrm>
            <a:off x="2062163" y="137795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ἔ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ργον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5918" name="Text Box 30"/>
          <p:cNvSpPr txBox="1">
            <a:spLocks noChangeArrowheads="1"/>
          </p:cNvSpPr>
          <p:nvPr/>
        </p:nvSpPr>
        <p:spPr bwMode="auto">
          <a:xfrm>
            <a:off x="2089150" y="220345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5919" name="Text Box 31"/>
          <p:cNvSpPr txBox="1"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65920" name="Text Box 32"/>
          <p:cNvSpPr txBox="1">
            <a:spLocks noChangeArrowheads="1"/>
          </p:cNvSpPr>
          <p:nvPr/>
        </p:nvSpPr>
        <p:spPr bwMode="auto">
          <a:xfrm>
            <a:off x="2089150" y="250348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5921" name="Text Box 33"/>
          <p:cNvSpPr txBox="1">
            <a:spLocks noChangeArrowheads="1"/>
          </p:cNvSpPr>
          <p:nvPr/>
        </p:nvSpPr>
        <p:spPr bwMode="auto">
          <a:xfrm>
            <a:off x="2089150" y="2827338"/>
            <a:ext cx="7620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5922" name="Text Box 34"/>
          <p:cNvSpPr txBox="1">
            <a:spLocks noChangeArrowheads="1"/>
          </p:cNvSpPr>
          <p:nvPr/>
        </p:nvSpPr>
        <p:spPr bwMode="auto">
          <a:xfrm>
            <a:off x="2089150" y="3146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5923" name="Text Box 35"/>
          <p:cNvSpPr txBox="1">
            <a:spLocks noChangeArrowheads="1"/>
          </p:cNvSpPr>
          <p:nvPr/>
        </p:nvSpPr>
        <p:spPr bwMode="auto">
          <a:xfrm>
            <a:off x="2089150" y="3432175"/>
            <a:ext cx="91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5924" name="Text Box 36"/>
          <p:cNvSpPr txBox="1">
            <a:spLocks noChangeArrowheads="1"/>
          </p:cNvSpPr>
          <p:nvPr/>
        </p:nvSpPr>
        <p:spPr bwMode="auto">
          <a:xfrm>
            <a:off x="2070100" y="44942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65925" name="Text Box 37"/>
          <p:cNvSpPr txBox="1">
            <a:spLocks noChangeArrowheads="1"/>
          </p:cNvSpPr>
          <p:nvPr/>
        </p:nvSpPr>
        <p:spPr bwMode="auto">
          <a:xfrm>
            <a:off x="2079625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5926" name="Text Box 38"/>
          <p:cNvSpPr txBox="1">
            <a:spLocks noChangeArrowheads="1"/>
          </p:cNvSpPr>
          <p:nvPr/>
        </p:nvSpPr>
        <p:spPr bwMode="auto">
          <a:xfrm>
            <a:off x="207962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5927" name="Text Box 39"/>
          <p:cNvSpPr txBox="1">
            <a:spLocks noChangeArrowheads="1"/>
          </p:cNvSpPr>
          <p:nvPr/>
        </p:nvSpPr>
        <p:spPr bwMode="auto">
          <a:xfrm>
            <a:off x="2074863" y="5413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5928" name="Text Box 40"/>
          <p:cNvSpPr txBox="1">
            <a:spLocks noChangeArrowheads="1"/>
          </p:cNvSpPr>
          <p:nvPr/>
        </p:nvSpPr>
        <p:spPr bwMode="auto">
          <a:xfrm>
            <a:off x="2074863" y="5718175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5929" name="Line 41"/>
          <p:cNvSpPr>
            <a:spLocks noChangeShapeType="1"/>
          </p:cNvSpPr>
          <p:nvPr/>
        </p:nvSpPr>
        <p:spPr bwMode="auto">
          <a:xfrm>
            <a:off x="1857375" y="265271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5930" name="Line 42"/>
          <p:cNvSpPr>
            <a:spLocks noChangeShapeType="1"/>
          </p:cNvSpPr>
          <p:nvPr/>
        </p:nvSpPr>
        <p:spPr bwMode="auto">
          <a:xfrm>
            <a:off x="1866900" y="298926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5931" name="Line 43"/>
          <p:cNvSpPr>
            <a:spLocks noChangeShapeType="1"/>
          </p:cNvSpPr>
          <p:nvPr/>
        </p:nvSpPr>
        <p:spPr bwMode="auto">
          <a:xfrm>
            <a:off x="1866900" y="33020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5932" name="Line 44"/>
          <p:cNvSpPr>
            <a:spLocks noChangeShapeType="1"/>
          </p:cNvSpPr>
          <p:nvPr/>
        </p:nvSpPr>
        <p:spPr bwMode="auto">
          <a:xfrm>
            <a:off x="1847850" y="4960938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5933" name="Line 45"/>
          <p:cNvSpPr>
            <a:spLocks noChangeShapeType="1"/>
          </p:cNvSpPr>
          <p:nvPr/>
        </p:nvSpPr>
        <p:spPr bwMode="auto">
          <a:xfrm>
            <a:off x="1847850" y="52705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5934" name="Line 46"/>
          <p:cNvSpPr>
            <a:spLocks noChangeShapeType="1"/>
          </p:cNvSpPr>
          <p:nvPr/>
        </p:nvSpPr>
        <p:spPr bwMode="auto">
          <a:xfrm flipH="1">
            <a:off x="2543175" y="2362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5936" name="Line 48"/>
          <p:cNvSpPr>
            <a:spLocks noChangeShapeType="1"/>
          </p:cNvSpPr>
          <p:nvPr/>
        </p:nvSpPr>
        <p:spPr bwMode="auto">
          <a:xfrm flipH="1">
            <a:off x="2543175" y="3581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5937" name="Line 49"/>
          <p:cNvSpPr>
            <a:spLocks noChangeShapeType="1"/>
          </p:cNvSpPr>
          <p:nvPr/>
        </p:nvSpPr>
        <p:spPr bwMode="auto">
          <a:xfrm>
            <a:off x="2776538" y="2362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5938" name="Line 50"/>
          <p:cNvSpPr>
            <a:spLocks noChangeShapeType="1"/>
          </p:cNvSpPr>
          <p:nvPr/>
        </p:nvSpPr>
        <p:spPr bwMode="auto">
          <a:xfrm flipH="1">
            <a:off x="2452688" y="4648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5939" name="Line 51"/>
          <p:cNvSpPr>
            <a:spLocks noChangeShapeType="1"/>
          </p:cNvSpPr>
          <p:nvPr/>
        </p:nvSpPr>
        <p:spPr bwMode="auto">
          <a:xfrm flipH="1">
            <a:off x="2443163" y="5564188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5940" name="Line 52"/>
          <p:cNvSpPr>
            <a:spLocks noChangeShapeType="1"/>
          </p:cNvSpPr>
          <p:nvPr/>
        </p:nvSpPr>
        <p:spPr bwMode="auto">
          <a:xfrm flipH="1">
            <a:off x="2452688" y="5867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5941" name="Line 53"/>
          <p:cNvSpPr>
            <a:spLocks noChangeShapeType="1"/>
          </p:cNvSpPr>
          <p:nvPr/>
        </p:nvSpPr>
        <p:spPr bwMode="auto">
          <a:xfrm>
            <a:off x="268605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5942" name="Line 54"/>
          <p:cNvSpPr>
            <a:spLocks noChangeShapeType="1"/>
          </p:cNvSpPr>
          <p:nvPr/>
        </p:nvSpPr>
        <p:spPr bwMode="auto">
          <a:xfrm>
            <a:off x="2843213" y="493713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5943" name="Text Box 55"/>
          <p:cNvSpPr txBox="1">
            <a:spLocks noChangeArrowheads="1"/>
          </p:cNvSpPr>
          <p:nvPr/>
        </p:nvSpPr>
        <p:spPr bwMode="auto">
          <a:xfrm>
            <a:off x="3886200" y="546100"/>
            <a:ext cx="1371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1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st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α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</a:p>
        </p:txBody>
      </p:sp>
      <p:sp>
        <p:nvSpPr>
          <p:cNvPr id="165944" name="Text Box 56"/>
          <p:cNvSpPr txBox="1">
            <a:spLocks noChangeArrowheads="1"/>
          </p:cNvSpPr>
          <p:nvPr/>
        </p:nvSpPr>
        <p:spPr bwMode="auto">
          <a:xfrm>
            <a:off x="2833688" y="1147763"/>
            <a:ext cx="7604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5945" name="Text Box 57"/>
          <p:cNvSpPr txBox="1">
            <a:spLocks noChangeArrowheads="1"/>
          </p:cNvSpPr>
          <p:nvPr/>
        </p:nvSpPr>
        <p:spPr bwMode="auto">
          <a:xfrm>
            <a:off x="2847975" y="13763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γά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η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 sz="1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165946" name="Text Box 58"/>
          <p:cNvSpPr txBox="1">
            <a:spLocks noChangeArrowheads="1"/>
          </p:cNvSpPr>
          <p:nvPr/>
        </p:nvSpPr>
        <p:spPr bwMode="auto">
          <a:xfrm>
            <a:off x="2935288" y="2189163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65947" name="Text Box 59"/>
          <p:cNvSpPr txBox="1">
            <a:spLocks noChangeArrowheads="1"/>
          </p:cNvSpPr>
          <p:nvPr/>
        </p:nvSpPr>
        <p:spPr bwMode="auto">
          <a:xfrm>
            <a:off x="2927350" y="2501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5948" name="Text Box 60"/>
          <p:cNvSpPr txBox="1">
            <a:spLocks noChangeArrowheads="1"/>
          </p:cNvSpPr>
          <p:nvPr/>
        </p:nvSpPr>
        <p:spPr bwMode="auto">
          <a:xfrm>
            <a:off x="2927350" y="2824163"/>
            <a:ext cx="838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rgbClr val="FFFFFF"/>
                </a:solidFill>
                <a:latin typeface="Lucida Grande" charset="0"/>
                <a:cs typeface="Lucida Grande" charset="0"/>
              </a:rPr>
              <a:t>ῃ</a:t>
            </a:r>
            <a:endParaRPr lang="es-ES" sz="1400">
              <a:solidFill>
                <a:srgbClr val="FFFFFF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5949" name="Text Box 61"/>
          <p:cNvSpPr txBox="1">
            <a:spLocks noChangeArrowheads="1"/>
          </p:cNvSpPr>
          <p:nvPr/>
        </p:nvSpPr>
        <p:spPr bwMode="auto">
          <a:xfrm>
            <a:off x="2927350" y="314960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ην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5950" name="Text Box 62"/>
          <p:cNvSpPr txBox="1">
            <a:spLocks noChangeArrowheads="1"/>
          </p:cNvSpPr>
          <p:nvPr/>
        </p:nvSpPr>
        <p:spPr bwMode="auto">
          <a:xfrm>
            <a:off x="2927350" y="3429000"/>
            <a:ext cx="6858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5951" name="Text Box 63"/>
          <p:cNvSpPr txBox="1">
            <a:spLocks noChangeArrowheads="1"/>
          </p:cNvSpPr>
          <p:nvPr/>
        </p:nvSpPr>
        <p:spPr bwMode="auto">
          <a:xfrm>
            <a:off x="2940050" y="44958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65952" name="Text Box 64"/>
          <p:cNvSpPr txBox="1">
            <a:spLocks noChangeArrowheads="1"/>
          </p:cNvSpPr>
          <p:nvPr/>
        </p:nvSpPr>
        <p:spPr bwMode="auto">
          <a:xfrm>
            <a:off x="2940050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5953" name="Text Box 65"/>
          <p:cNvSpPr txBox="1">
            <a:spLocks noChangeArrowheads="1"/>
          </p:cNvSpPr>
          <p:nvPr/>
        </p:nvSpPr>
        <p:spPr bwMode="auto">
          <a:xfrm>
            <a:off x="2940050" y="51181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65954" name="Text Box 66"/>
          <p:cNvSpPr txBox="1">
            <a:spLocks noChangeArrowheads="1"/>
          </p:cNvSpPr>
          <p:nvPr/>
        </p:nvSpPr>
        <p:spPr bwMode="auto">
          <a:xfrm>
            <a:off x="2940050" y="54229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5955" name="Text Box 67"/>
          <p:cNvSpPr txBox="1">
            <a:spLocks noChangeArrowheads="1"/>
          </p:cNvSpPr>
          <p:nvPr/>
        </p:nvSpPr>
        <p:spPr bwMode="auto">
          <a:xfrm>
            <a:off x="2940050" y="57277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65956" name="Line 68"/>
          <p:cNvSpPr>
            <a:spLocks noChangeShapeType="1"/>
          </p:cNvSpPr>
          <p:nvPr/>
        </p:nvSpPr>
        <p:spPr bwMode="auto">
          <a:xfrm>
            <a:off x="3559175" y="1079500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5958" name="Line 70"/>
          <p:cNvSpPr>
            <a:spLocks noChangeShapeType="1"/>
          </p:cNvSpPr>
          <p:nvPr/>
        </p:nvSpPr>
        <p:spPr bwMode="auto">
          <a:xfrm flipV="1">
            <a:off x="2570163" y="2979738"/>
            <a:ext cx="442912" cy="4762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5959" name="Line 71"/>
          <p:cNvSpPr>
            <a:spLocks noChangeShapeType="1"/>
          </p:cNvSpPr>
          <p:nvPr/>
        </p:nvSpPr>
        <p:spPr bwMode="auto">
          <a:xfrm>
            <a:off x="2620963" y="4965700"/>
            <a:ext cx="3762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5960" name="Line 72"/>
          <p:cNvSpPr>
            <a:spLocks noChangeShapeType="1"/>
          </p:cNvSpPr>
          <p:nvPr/>
        </p:nvSpPr>
        <p:spPr bwMode="auto">
          <a:xfrm>
            <a:off x="2595563" y="5270500"/>
            <a:ext cx="401637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5961" name="Text Box 73"/>
          <p:cNvSpPr txBox="1">
            <a:spLocks noChangeArrowheads="1"/>
          </p:cNvSpPr>
          <p:nvPr/>
        </p:nvSpPr>
        <p:spPr bwMode="auto">
          <a:xfrm>
            <a:off x="3556000" y="115570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</p:txBody>
      </p:sp>
      <p:sp>
        <p:nvSpPr>
          <p:cNvPr id="165962" name="Text Box 74"/>
          <p:cNvSpPr txBox="1">
            <a:spLocks noChangeArrowheads="1"/>
          </p:cNvSpPr>
          <p:nvPr/>
        </p:nvSpPr>
        <p:spPr bwMode="auto">
          <a:xfrm>
            <a:off x="3568700" y="1389063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καρδία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5963" name="Text Box 75"/>
          <p:cNvSpPr txBox="1">
            <a:spLocks noChangeArrowheads="1"/>
          </p:cNvSpPr>
          <p:nvPr/>
        </p:nvSpPr>
        <p:spPr bwMode="auto">
          <a:xfrm>
            <a:off x="3582988" y="2193925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5964" name="Text Box 76"/>
          <p:cNvSpPr txBox="1">
            <a:spLocks noChangeArrowheads="1"/>
          </p:cNvSpPr>
          <p:nvPr/>
        </p:nvSpPr>
        <p:spPr bwMode="auto">
          <a:xfrm>
            <a:off x="3570288" y="25034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5965" name="Text Box 77"/>
          <p:cNvSpPr txBox="1">
            <a:spLocks noChangeArrowheads="1"/>
          </p:cNvSpPr>
          <p:nvPr/>
        </p:nvSpPr>
        <p:spPr bwMode="auto">
          <a:xfrm>
            <a:off x="3570288" y="2824163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ᾳ</a:t>
            </a:r>
            <a:endParaRPr lang="en-US" sz="1400" b="1" i="1">
              <a:solidFill>
                <a:schemeClr val="bg1"/>
              </a:solidFill>
              <a:latin typeface="Lucida Grande" charset="0"/>
              <a:cs typeface="Lucida Grande" charset="0"/>
            </a:endParaRPr>
          </a:p>
        </p:txBody>
      </p:sp>
      <p:sp>
        <p:nvSpPr>
          <p:cNvPr id="165966" name="Text Box 78"/>
          <p:cNvSpPr txBox="1">
            <a:spLocks noChangeArrowheads="1"/>
          </p:cNvSpPr>
          <p:nvPr/>
        </p:nvSpPr>
        <p:spPr bwMode="auto">
          <a:xfrm>
            <a:off x="3571875" y="31496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5967" name="Text Box 79"/>
          <p:cNvSpPr txBox="1">
            <a:spLocks noChangeArrowheads="1"/>
          </p:cNvSpPr>
          <p:nvPr/>
        </p:nvSpPr>
        <p:spPr bwMode="auto">
          <a:xfrm>
            <a:off x="3571875" y="342582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/>
          </a:p>
        </p:txBody>
      </p:sp>
      <p:sp>
        <p:nvSpPr>
          <p:cNvPr id="165968" name="Line 80"/>
          <p:cNvSpPr>
            <a:spLocks noChangeShapeType="1"/>
          </p:cNvSpPr>
          <p:nvPr/>
        </p:nvSpPr>
        <p:spPr bwMode="auto">
          <a:xfrm>
            <a:off x="2801938" y="3300413"/>
            <a:ext cx="217487" cy="3175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5969" name="Line 81"/>
          <p:cNvSpPr>
            <a:spLocks noChangeShapeType="1"/>
          </p:cNvSpPr>
          <p:nvPr/>
        </p:nvSpPr>
        <p:spPr bwMode="auto">
          <a:xfrm flipH="1">
            <a:off x="2533650" y="3303588"/>
            <a:ext cx="24606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5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65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68" grpId="0" animBg="1"/>
      <p:bldP spid="16596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600" b="1">
                <a:solidFill>
                  <a:schemeClr val="bg1"/>
                </a:solidFill>
                <a:latin typeface="Palatino Linotype" charset="0"/>
              </a:rPr>
              <a:t>GREEK NOUN DECLENSIONS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67940" name="Line 4"/>
          <p:cNvSpPr>
            <a:spLocks noChangeShapeType="1"/>
          </p:cNvSpPr>
          <p:nvPr/>
        </p:nvSpPr>
        <p:spPr bwMode="auto">
          <a:xfrm>
            <a:off x="28575" y="485775"/>
            <a:ext cx="90217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7941" name="Text Box 5"/>
          <p:cNvSpPr txBox="1">
            <a:spLocks noChangeArrowheads="1"/>
          </p:cNvSpPr>
          <p:nvPr/>
        </p:nvSpPr>
        <p:spPr bwMode="auto">
          <a:xfrm>
            <a:off x="1219200" y="566738"/>
            <a:ext cx="1676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nd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7942" name="Text Box 6"/>
          <p:cNvSpPr txBox="1">
            <a:spLocks noChangeArrowheads="1"/>
          </p:cNvSpPr>
          <p:nvPr/>
        </p:nvSpPr>
        <p:spPr bwMode="auto">
          <a:xfrm>
            <a:off x="1109663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67943" name="Text Box 7"/>
          <p:cNvSpPr txBox="1">
            <a:spLocks noChangeArrowheads="1"/>
          </p:cNvSpPr>
          <p:nvPr/>
        </p:nvSpPr>
        <p:spPr bwMode="auto">
          <a:xfrm>
            <a:off x="1225550" y="11525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7944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     Examples:</a:t>
            </a:r>
            <a:r>
              <a:rPr lang="en-US" sz="1000">
                <a:solidFill>
                  <a:schemeClr val="bg1"/>
                </a:solidFill>
              </a:rPr>
              <a:t>	   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λόγος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7945" name="Line 9"/>
          <p:cNvSpPr>
            <a:spLocks noChangeShapeType="1"/>
          </p:cNvSpPr>
          <p:nvPr/>
        </p:nvSpPr>
        <p:spPr bwMode="auto">
          <a:xfrm>
            <a:off x="1219200" y="485775"/>
            <a:ext cx="0" cy="630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7946" name="Line 10"/>
          <p:cNvSpPr>
            <a:spLocks noChangeShapeType="1"/>
          </p:cNvSpPr>
          <p:nvPr/>
        </p:nvSpPr>
        <p:spPr bwMode="auto">
          <a:xfrm>
            <a:off x="1219200" y="1066800"/>
            <a:ext cx="784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7947" name="Line 11"/>
          <p:cNvSpPr>
            <a:spLocks noChangeShapeType="1"/>
          </p:cNvSpPr>
          <p:nvPr/>
        </p:nvSpPr>
        <p:spPr bwMode="auto">
          <a:xfrm>
            <a:off x="1219200" y="1600200"/>
            <a:ext cx="78565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7948" name="Line 12"/>
          <p:cNvSpPr>
            <a:spLocks noChangeShapeType="1"/>
          </p:cNvSpPr>
          <p:nvPr/>
        </p:nvSpPr>
        <p:spPr bwMode="auto">
          <a:xfrm>
            <a:off x="1204913" y="1343025"/>
            <a:ext cx="787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7949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67950" name="Text Box 14"/>
          <p:cNvSpPr txBox="1">
            <a:spLocks noChangeArrowheads="1"/>
          </p:cNvSpPr>
          <p:nvPr/>
        </p:nvSpPr>
        <p:spPr bwMode="auto">
          <a:xfrm>
            <a:off x="-76200" y="1828800"/>
            <a:ext cx="12954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67951" name="Line 15"/>
          <p:cNvSpPr>
            <a:spLocks noChangeShapeType="1"/>
          </p:cNvSpPr>
          <p:nvPr/>
        </p:nvSpPr>
        <p:spPr bwMode="auto">
          <a:xfrm>
            <a:off x="228600" y="3886200"/>
            <a:ext cx="86868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7952" name="Text Box 16"/>
          <p:cNvSpPr txBox="1">
            <a:spLocks noChangeArrowheads="1"/>
          </p:cNvSpPr>
          <p:nvPr/>
        </p:nvSpPr>
        <p:spPr bwMode="auto">
          <a:xfrm>
            <a:off x="1355725" y="21336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67953" name="Text Box 17"/>
          <p:cNvSpPr txBox="1">
            <a:spLocks noChangeArrowheads="1"/>
          </p:cNvSpPr>
          <p:nvPr/>
        </p:nvSpPr>
        <p:spPr bwMode="auto">
          <a:xfrm>
            <a:off x="1319213" y="21986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ος</a:t>
            </a:r>
            <a:endParaRPr lang="en-US" sz="1400" b="1" i="1">
              <a:latin typeface="Lucida Grande" charset="0"/>
            </a:endParaRPr>
          </a:p>
        </p:txBody>
      </p:sp>
      <p:sp>
        <p:nvSpPr>
          <p:cNvPr id="167954" name="Text Box 18"/>
          <p:cNvSpPr txBox="1">
            <a:spLocks noChangeArrowheads="1"/>
          </p:cNvSpPr>
          <p:nvPr/>
        </p:nvSpPr>
        <p:spPr bwMode="auto">
          <a:xfrm>
            <a:off x="1298575" y="25082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ου</a:t>
            </a:r>
          </a:p>
        </p:txBody>
      </p:sp>
      <p:sp>
        <p:nvSpPr>
          <p:cNvPr id="167955" name="Text Box 19"/>
          <p:cNvSpPr txBox="1">
            <a:spLocks noChangeArrowheads="1"/>
          </p:cNvSpPr>
          <p:nvPr/>
        </p:nvSpPr>
        <p:spPr bwMode="auto">
          <a:xfrm>
            <a:off x="1298575" y="28273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7956" name="Text Box 20"/>
          <p:cNvSpPr txBox="1">
            <a:spLocks noChangeArrowheads="1"/>
          </p:cNvSpPr>
          <p:nvPr/>
        </p:nvSpPr>
        <p:spPr bwMode="auto">
          <a:xfrm>
            <a:off x="1298575" y="3136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7957" name="Text Box 21"/>
          <p:cNvSpPr txBox="1">
            <a:spLocks noChangeArrowheads="1"/>
          </p:cNvSpPr>
          <p:nvPr/>
        </p:nvSpPr>
        <p:spPr bwMode="auto">
          <a:xfrm>
            <a:off x="1298575" y="343693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</a:t>
            </a: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67958" name="Text Box 22"/>
          <p:cNvSpPr txBox="1">
            <a:spLocks noChangeArrowheads="1"/>
          </p:cNvSpPr>
          <p:nvPr/>
        </p:nvSpPr>
        <p:spPr bwMode="auto">
          <a:xfrm>
            <a:off x="1298575" y="4503738"/>
            <a:ext cx="6096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</a:p>
          <a:p>
            <a:pPr>
              <a:spcBef>
                <a:spcPct val="50000"/>
              </a:spcBef>
            </a:pP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67959" name="Text Box 23"/>
          <p:cNvSpPr txBox="1">
            <a:spLocks noChangeArrowheads="1"/>
          </p:cNvSpPr>
          <p:nvPr/>
        </p:nvSpPr>
        <p:spPr bwMode="auto">
          <a:xfrm>
            <a:off x="1303338" y="4808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7960" name="Text Box 24"/>
          <p:cNvSpPr txBox="1">
            <a:spLocks noChangeArrowheads="1"/>
          </p:cNvSpPr>
          <p:nvPr/>
        </p:nvSpPr>
        <p:spPr bwMode="auto">
          <a:xfrm>
            <a:off x="129857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67961" name="Text Box 25"/>
          <p:cNvSpPr txBox="1">
            <a:spLocks noChangeArrowheads="1"/>
          </p:cNvSpPr>
          <p:nvPr/>
        </p:nvSpPr>
        <p:spPr bwMode="auto">
          <a:xfrm>
            <a:off x="1298575" y="5403850"/>
            <a:ext cx="758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67962" name="Text Box 26"/>
          <p:cNvSpPr txBox="1">
            <a:spLocks noChangeArrowheads="1"/>
          </p:cNvSpPr>
          <p:nvPr/>
        </p:nvSpPr>
        <p:spPr bwMode="auto">
          <a:xfrm>
            <a:off x="1293813" y="57086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67963" name="Line 27"/>
          <p:cNvSpPr>
            <a:spLocks noChangeShapeType="1"/>
          </p:cNvSpPr>
          <p:nvPr/>
        </p:nvSpPr>
        <p:spPr bwMode="auto">
          <a:xfrm>
            <a:off x="2035175" y="1082675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7964" name="Text Box 28"/>
          <p:cNvSpPr txBox="1">
            <a:spLocks noChangeArrowheads="1"/>
          </p:cNvSpPr>
          <p:nvPr/>
        </p:nvSpPr>
        <p:spPr bwMode="auto">
          <a:xfrm>
            <a:off x="2105025" y="114935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Neuter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7965" name="Text Box 29"/>
          <p:cNvSpPr txBox="1">
            <a:spLocks noChangeArrowheads="1"/>
          </p:cNvSpPr>
          <p:nvPr/>
        </p:nvSpPr>
        <p:spPr bwMode="auto">
          <a:xfrm>
            <a:off x="2062163" y="137795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ἔ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ργον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7966" name="Text Box 30"/>
          <p:cNvSpPr txBox="1">
            <a:spLocks noChangeArrowheads="1"/>
          </p:cNvSpPr>
          <p:nvPr/>
        </p:nvSpPr>
        <p:spPr bwMode="auto">
          <a:xfrm>
            <a:off x="2089150" y="220345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7967" name="Text Box 31"/>
          <p:cNvSpPr txBox="1"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67968" name="Text Box 32"/>
          <p:cNvSpPr txBox="1">
            <a:spLocks noChangeArrowheads="1"/>
          </p:cNvSpPr>
          <p:nvPr/>
        </p:nvSpPr>
        <p:spPr bwMode="auto">
          <a:xfrm>
            <a:off x="2089150" y="250348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7969" name="Text Box 33"/>
          <p:cNvSpPr txBox="1">
            <a:spLocks noChangeArrowheads="1"/>
          </p:cNvSpPr>
          <p:nvPr/>
        </p:nvSpPr>
        <p:spPr bwMode="auto">
          <a:xfrm>
            <a:off x="2089150" y="2827338"/>
            <a:ext cx="7620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7970" name="Text Box 34"/>
          <p:cNvSpPr txBox="1">
            <a:spLocks noChangeArrowheads="1"/>
          </p:cNvSpPr>
          <p:nvPr/>
        </p:nvSpPr>
        <p:spPr bwMode="auto">
          <a:xfrm>
            <a:off x="2089150" y="3146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7971" name="Text Box 35"/>
          <p:cNvSpPr txBox="1">
            <a:spLocks noChangeArrowheads="1"/>
          </p:cNvSpPr>
          <p:nvPr/>
        </p:nvSpPr>
        <p:spPr bwMode="auto">
          <a:xfrm>
            <a:off x="2089150" y="3432175"/>
            <a:ext cx="91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7972" name="Text Box 36"/>
          <p:cNvSpPr txBox="1">
            <a:spLocks noChangeArrowheads="1"/>
          </p:cNvSpPr>
          <p:nvPr/>
        </p:nvSpPr>
        <p:spPr bwMode="auto">
          <a:xfrm>
            <a:off x="2070100" y="44942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67973" name="Text Box 37"/>
          <p:cNvSpPr txBox="1">
            <a:spLocks noChangeArrowheads="1"/>
          </p:cNvSpPr>
          <p:nvPr/>
        </p:nvSpPr>
        <p:spPr bwMode="auto">
          <a:xfrm>
            <a:off x="2079625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7974" name="Text Box 38"/>
          <p:cNvSpPr txBox="1">
            <a:spLocks noChangeArrowheads="1"/>
          </p:cNvSpPr>
          <p:nvPr/>
        </p:nvSpPr>
        <p:spPr bwMode="auto">
          <a:xfrm>
            <a:off x="207962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7975" name="Text Box 39"/>
          <p:cNvSpPr txBox="1">
            <a:spLocks noChangeArrowheads="1"/>
          </p:cNvSpPr>
          <p:nvPr/>
        </p:nvSpPr>
        <p:spPr bwMode="auto">
          <a:xfrm>
            <a:off x="2074863" y="5413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7976" name="Text Box 40"/>
          <p:cNvSpPr txBox="1">
            <a:spLocks noChangeArrowheads="1"/>
          </p:cNvSpPr>
          <p:nvPr/>
        </p:nvSpPr>
        <p:spPr bwMode="auto">
          <a:xfrm>
            <a:off x="2074863" y="5718175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7977" name="Line 41"/>
          <p:cNvSpPr>
            <a:spLocks noChangeShapeType="1"/>
          </p:cNvSpPr>
          <p:nvPr/>
        </p:nvSpPr>
        <p:spPr bwMode="auto">
          <a:xfrm>
            <a:off x="1857375" y="265271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7978" name="Line 42"/>
          <p:cNvSpPr>
            <a:spLocks noChangeShapeType="1"/>
          </p:cNvSpPr>
          <p:nvPr/>
        </p:nvSpPr>
        <p:spPr bwMode="auto">
          <a:xfrm>
            <a:off x="1866900" y="298926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7979" name="Line 43"/>
          <p:cNvSpPr>
            <a:spLocks noChangeShapeType="1"/>
          </p:cNvSpPr>
          <p:nvPr/>
        </p:nvSpPr>
        <p:spPr bwMode="auto">
          <a:xfrm>
            <a:off x="1866900" y="33020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7980" name="Line 44"/>
          <p:cNvSpPr>
            <a:spLocks noChangeShapeType="1"/>
          </p:cNvSpPr>
          <p:nvPr/>
        </p:nvSpPr>
        <p:spPr bwMode="auto">
          <a:xfrm>
            <a:off x="1847850" y="4960938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7981" name="Line 45"/>
          <p:cNvSpPr>
            <a:spLocks noChangeShapeType="1"/>
          </p:cNvSpPr>
          <p:nvPr/>
        </p:nvSpPr>
        <p:spPr bwMode="auto">
          <a:xfrm>
            <a:off x="1847850" y="52705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7982" name="Line 46"/>
          <p:cNvSpPr>
            <a:spLocks noChangeShapeType="1"/>
          </p:cNvSpPr>
          <p:nvPr/>
        </p:nvSpPr>
        <p:spPr bwMode="auto">
          <a:xfrm flipH="1">
            <a:off x="2543175" y="2362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7984" name="Line 48"/>
          <p:cNvSpPr>
            <a:spLocks noChangeShapeType="1"/>
          </p:cNvSpPr>
          <p:nvPr/>
        </p:nvSpPr>
        <p:spPr bwMode="auto">
          <a:xfrm flipH="1">
            <a:off x="2543175" y="3581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7985" name="Line 49"/>
          <p:cNvSpPr>
            <a:spLocks noChangeShapeType="1"/>
          </p:cNvSpPr>
          <p:nvPr/>
        </p:nvSpPr>
        <p:spPr bwMode="auto">
          <a:xfrm>
            <a:off x="2776538" y="2362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7986" name="Line 50"/>
          <p:cNvSpPr>
            <a:spLocks noChangeShapeType="1"/>
          </p:cNvSpPr>
          <p:nvPr/>
        </p:nvSpPr>
        <p:spPr bwMode="auto">
          <a:xfrm flipH="1">
            <a:off x="2452688" y="4648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7987" name="Line 51"/>
          <p:cNvSpPr>
            <a:spLocks noChangeShapeType="1"/>
          </p:cNvSpPr>
          <p:nvPr/>
        </p:nvSpPr>
        <p:spPr bwMode="auto">
          <a:xfrm flipH="1">
            <a:off x="2443163" y="5564188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7988" name="Line 52"/>
          <p:cNvSpPr>
            <a:spLocks noChangeShapeType="1"/>
          </p:cNvSpPr>
          <p:nvPr/>
        </p:nvSpPr>
        <p:spPr bwMode="auto">
          <a:xfrm flipH="1">
            <a:off x="2452688" y="5867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7989" name="Line 53"/>
          <p:cNvSpPr>
            <a:spLocks noChangeShapeType="1"/>
          </p:cNvSpPr>
          <p:nvPr/>
        </p:nvSpPr>
        <p:spPr bwMode="auto">
          <a:xfrm>
            <a:off x="268605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7990" name="Line 54"/>
          <p:cNvSpPr>
            <a:spLocks noChangeShapeType="1"/>
          </p:cNvSpPr>
          <p:nvPr/>
        </p:nvSpPr>
        <p:spPr bwMode="auto">
          <a:xfrm>
            <a:off x="2843213" y="493713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7991" name="Text Box 55"/>
          <p:cNvSpPr txBox="1">
            <a:spLocks noChangeArrowheads="1"/>
          </p:cNvSpPr>
          <p:nvPr/>
        </p:nvSpPr>
        <p:spPr bwMode="auto">
          <a:xfrm>
            <a:off x="3886200" y="546100"/>
            <a:ext cx="1371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1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st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α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</a:p>
        </p:txBody>
      </p:sp>
      <p:sp>
        <p:nvSpPr>
          <p:cNvPr id="167992" name="Text Box 56"/>
          <p:cNvSpPr txBox="1">
            <a:spLocks noChangeArrowheads="1"/>
          </p:cNvSpPr>
          <p:nvPr/>
        </p:nvSpPr>
        <p:spPr bwMode="auto">
          <a:xfrm>
            <a:off x="2833688" y="1147763"/>
            <a:ext cx="7604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7993" name="Text Box 57"/>
          <p:cNvSpPr txBox="1">
            <a:spLocks noChangeArrowheads="1"/>
          </p:cNvSpPr>
          <p:nvPr/>
        </p:nvSpPr>
        <p:spPr bwMode="auto">
          <a:xfrm>
            <a:off x="2847975" y="13763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γά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η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 sz="1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167994" name="Text Box 58"/>
          <p:cNvSpPr txBox="1">
            <a:spLocks noChangeArrowheads="1"/>
          </p:cNvSpPr>
          <p:nvPr/>
        </p:nvSpPr>
        <p:spPr bwMode="auto">
          <a:xfrm>
            <a:off x="2935288" y="2189163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67995" name="Text Box 59"/>
          <p:cNvSpPr txBox="1">
            <a:spLocks noChangeArrowheads="1"/>
          </p:cNvSpPr>
          <p:nvPr/>
        </p:nvSpPr>
        <p:spPr bwMode="auto">
          <a:xfrm>
            <a:off x="2927350" y="2501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7996" name="Text Box 60"/>
          <p:cNvSpPr txBox="1">
            <a:spLocks noChangeArrowheads="1"/>
          </p:cNvSpPr>
          <p:nvPr/>
        </p:nvSpPr>
        <p:spPr bwMode="auto">
          <a:xfrm>
            <a:off x="2927350" y="2824163"/>
            <a:ext cx="838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rgbClr val="FFFFFF"/>
                </a:solidFill>
                <a:latin typeface="Lucida Grande" charset="0"/>
                <a:cs typeface="Lucida Grande" charset="0"/>
              </a:rPr>
              <a:t>ῃ</a:t>
            </a:r>
            <a:endParaRPr lang="es-ES" sz="1400">
              <a:solidFill>
                <a:srgbClr val="FFFFFF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7997" name="Text Box 61"/>
          <p:cNvSpPr txBox="1">
            <a:spLocks noChangeArrowheads="1"/>
          </p:cNvSpPr>
          <p:nvPr/>
        </p:nvSpPr>
        <p:spPr bwMode="auto">
          <a:xfrm>
            <a:off x="2927350" y="314960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ην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7998" name="Text Box 62"/>
          <p:cNvSpPr txBox="1">
            <a:spLocks noChangeArrowheads="1"/>
          </p:cNvSpPr>
          <p:nvPr/>
        </p:nvSpPr>
        <p:spPr bwMode="auto">
          <a:xfrm>
            <a:off x="2927350" y="3429000"/>
            <a:ext cx="6858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7999" name="Text Box 63"/>
          <p:cNvSpPr txBox="1">
            <a:spLocks noChangeArrowheads="1"/>
          </p:cNvSpPr>
          <p:nvPr/>
        </p:nvSpPr>
        <p:spPr bwMode="auto">
          <a:xfrm>
            <a:off x="2940050" y="44958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68000" name="Text Box 64"/>
          <p:cNvSpPr txBox="1">
            <a:spLocks noChangeArrowheads="1"/>
          </p:cNvSpPr>
          <p:nvPr/>
        </p:nvSpPr>
        <p:spPr bwMode="auto">
          <a:xfrm>
            <a:off x="2940050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68001" name="Text Box 65"/>
          <p:cNvSpPr txBox="1">
            <a:spLocks noChangeArrowheads="1"/>
          </p:cNvSpPr>
          <p:nvPr/>
        </p:nvSpPr>
        <p:spPr bwMode="auto">
          <a:xfrm>
            <a:off x="2940050" y="51181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68002" name="Text Box 66"/>
          <p:cNvSpPr txBox="1">
            <a:spLocks noChangeArrowheads="1"/>
          </p:cNvSpPr>
          <p:nvPr/>
        </p:nvSpPr>
        <p:spPr bwMode="auto">
          <a:xfrm>
            <a:off x="2940050" y="54229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8003" name="Text Box 67"/>
          <p:cNvSpPr txBox="1">
            <a:spLocks noChangeArrowheads="1"/>
          </p:cNvSpPr>
          <p:nvPr/>
        </p:nvSpPr>
        <p:spPr bwMode="auto">
          <a:xfrm>
            <a:off x="2940050" y="57277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68004" name="Line 68"/>
          <p:cNvSpPr>
            <a:spLocks noChangeShapeType="1"/>
          </p:cNvSpPr>
          <p:nvPr/>
        </p:nvSpPr>
        <p:spPr bwMode="auto">
          <a:xfrm>
            <a:off x="3559175" y="1079500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8006" name="Line 70"/>
          <p:cNvSpPr>
            <a:spLocks noChangeShapeType="1"/>
          </p:cNvSpPr>
          <p:nvPr/>
        </p:nvSpPr>
        <p:spPr bwMode="auto">
          <a:xfrm flipV="1">
            <a:off x="2570163" y="2979738"/>
            <a:ext cx="442912" cy="4762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8007" name="Line 71"/>
          <p:cNvSpPr>
            <a:spLocks noChangeShapeType="1"/>
          </p:cNvSpPr>
          <p:nvPr/>
        </p:nvSpPr>
        <p:spPr bwMode="auto">
          <a:xfrm>
            <a:off x="2620963" y="4965700"/>
            <a:ext cx="3762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8008" name="Line 72"/>
          <p:cNvSpPr>
            <a:spLocks noChangeShapeType="1"/>
          </p:cNvSpPr>
          <p:nvPr/>
        </p:nvSpPr>
        <p:spPr bwMode="auto">
          <a:xfrm>
            <a:off x="2595563" y="5270500"/>
            <a:ext cx="401637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8009" name="Text Box 73"/>
          <p:cNvSpPr txBox="1">
            <a:spLocks noChangeArrowheads="1"/>
          </p:cNvSpPr>
          <p:nvPr/>
        </p:nvSpPr>
        <p:spPr bwMode="auto">
          <a:xfrm>
            <a:off x="3556000" y="115570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</p:txBody>
      </p:sp>
      <p:sp>
        <p:nvSpPr>
          <p:cNvPr id="168010" name="Text Box 74"/>
          <p:cNvSpPr txBox="1">
            <a:spLocks noChangeArrowheads="1"/>
          </p:cNvSpPr>
          <p:nvPr/>
        </p:nvSpPr>
        <p:spPr bwMode="auto">
          <a:xfrm>
            <a:off x="3568700" y="1389063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καρδία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8011" name="Text Box 75"/>
          <p:cNvSpPr txBox="1">
            <a:spLocks noChangeArrowheads="1"/>
          </p:cNvSpPr>
          <p:nvPr/>
        </p:nvSpPr>
        <p:spPr bwMode="auto">
          <a:xfrm>
            <a:off x="3582988" y="2193925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68012" name="Text Box 76"/>
          <p:cNvSpPr txBox="1">
            <a:spLocks noChangeArrowheads="1"/>
          </p:cNvSpPr>
          <p:nvPr/>
        </p:nvSpPr>
        <p:spPr bwMode="auto">
          <a:xfrm>
            <a:off x="3570288" y="25034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8013" name="Text Box 77"/>
          <p:cNvSpPr txBox="1">
            <a:spLocks noChangeArrowheads="1"/>
          </p:cNvSpPr>
          <p:nvPr/>
        </p:nvSpPr>
        <p:spPr bwMode="auto">
          <a:xfrm>
            <a:off x="3570288" y="2824163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ᾳ</a:t>
            </a:r>
            <a:endParaRPr lang="en-US" sz="1400" b="1" i="1">
              <a:solidFill>
                <a:schemeClr val="bg1"/>
              </a:solidFill>
              <a:latin typeface="Lucida Grande" charset="0"/>
              <a:cs typeface="Lucida Grande" charset="0"/>
            </a:endParaRPr>
          </a:p>
        </p:txBody>
      </p:sp>
      <p:sp>
        <p:nvSpPr>
          <p:cNvPr id="168014" name="Text Box 78"/>
          <p:cNvSpPr txBox="1">
            <a:spLocks noChangeArrowheads="1"/>
          </p:cNvSpPr>
          <p:nvPr/>
        </p:nvSpPr>
        <p:spPr bwMode="auto">
          <a:xfrm>
            <a:off x="3571875" y="31496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-αν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68015" name="Text Box 79"/>
          <p:cNvSpPr txBox="1">
            <a:spLocks noChangeArrowheads="1"/>
          </p:cNvSpPr>
          <p:nvPr/>
        </p:nvSpPr>
        <p:spPr bwMode="auto">
          <a:xfrm>
            <a:off x="3571875" y="342582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/>
          </a:p>
        </p:txBody>
      </p:sp>
      <p:sp>
        <p:nvSpPr>
          <p:cNvPr id="168016" name="Line 80"/>
          <p:cNvSpPr>
            <a:spLocks noChangeShapeType="1"/>
          </p:cNvSpPr>
          <p:nvPr/>
        </p:nvSpPr>
        <p:spPr bwMode="auto">
          <a:xfrm>
            <a:off x="2801938" y="3300413"/>
            <a:ext cx="217487" cy="3175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8017" name="Line 81"/>
          <p:cNvSpPr>
            <a:spLocks noChangeShapeType="1"/>
          </p:cNvSpPr>
          <p:nvPr/>
        </p:nvSpPr>
        <p:spPr bwMode="auto">
          <a:xfrm flipH="1">
            <a:off x="2533650" y="3303588"/>
            <a:ext cx="24606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8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68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016" grpId="0" animBg="1"/>
      <p:bldP spid="1680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600" b="1">
                <a:solidFill>
                  <a:schemeClr val="bg1"/>
                </a:solidFill>
                <a:latin typeface="Palatino Linotype" charset="0"/>
              </a:rPr>
              <a:t>GREEK NOUN DECLENSIONS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53604" name="Line 4"/>
          <p:cNvSpPr>
            <a:spLocks noChangeShapeType="1"/>
          </p:cNvSpPr>
          <p:nvPr/>
        </p:nvSpPr>
        <p:spPr bwMode="auto">
          <a:xfrm>
            <a:off x="28575" y="485775"/>
            <a:ext cx="90217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1219200" y="566738"/>
            <a:ext cx="1676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nd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1109663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53607" name="Text Box 7"/>
          <p:cNvSpPr txBox="1">
            <a:spLocks noChangeArrowheads="1"/>
          </p:cNvSpPr>
          <p:nvPr/>
        </p:nvSpPr>
        <p:spPr bwMode="auto">
          <a:xfrm>
            <a:off x="1225550" y="11525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3608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     Examples:</a:t>
            </a:r>
            <a:r>
              <a:rPr lang="en-US" sz="1000">
                <a:solidFill>
                  <a:schemeClr val="bg1"/>
                </a:solidFill>
              </a:rPr>
              <a:t>	   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λόγος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3609" name="Line 9"/>
          <p:cNvSpPr>
            <a:spLocks noChangeShapeType="1"/>
          </p:cNvSpPr>
          <p:nvPr/>
        </p:nvSpPr>
        <p:spPr bwMode="auto">
          <a:xfrm>
            <a:off x="1219200" y="485775"/>
            <a:ext cx="0" cy="630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10" name="Line 10"/>
          <p:cNvSpPr>
            <a:spLocks noChangeShapeType="1"/>
          </p:cNvSpPr>
          <p:nvPr/>
        </p:nvSpPr>
        <p:spPr bwMode="auto">
          <a:xfrm>
            <a:off x="1219200" y="1066800"/>
            <a:ext cx="784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11" name="Line 11"/>
          <p:cNvSpPr>
            <a:spLocks noChangeShapeType="1"/>
          </p:cNvSpPr>
          <p:nvPr/>
        </p:nvSpPr>
        <p:spPr bwMode="auto">
          <a:xfrm>
            <a:off x="1219200" y="1600200"/>
            <a:ext cx="78565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12" name="Line 12"/>
          <p:cNvSpPr>
            <a:spLocks noChangeShapeType="1"/>
          </p:cNvSpPr>
          <p:nvPr/>
        </p:nvSpPr>
        <p:spPr bwMode="auto">
          <a:xfrm>
            <a:off x="1204913" y="1343025"/>
            <a:ext cx="787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13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53614" name="Text Box 14"/>
          <p:cNvSpPr txBox="1">
            <a:spLocks noChangeArrowheads="1"/>
          </p:cNvSpPr>
          <p:nvPr/>
        </p:nvSpPr>
        <p:spPr bwMode="auto">
          <a:xfrm>
            <a:off x="-76200" y="1828800"/>
            <a:ext cx="12954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3615" name="Line 15"/>
          <p:cNvSpPr>
            <a:spLocks noChangeShapeType="1"/>
          </p:cNvSpPr>
          <p:nvPr/>
        </p:nvSpPr>
        <p:spPr bwMode="auto">
          <a:xfrm>
            <a:off x="228600" y="3886200"/>
            <a:ext cx="86868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16" name="Text Box 16"/>
          <p:cNvSpPr txBox="1">
            <a:spLocks noChangeArrowheads="1"/>
          </p:cNvSpPr>
          <p:nvPr/>
        </p:nvSpPr>
        <p:spPr bwMode="auto">
          <a:xfrm>
            <a:off x="1355725" y="21336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53617" name="Text Box 17"/>
          <p:cNvSpPr txBox="1">
            <a:spLocks noChangeArrowheads="1"/>
          </p:cNvSpPr>
          <p:nvPr/>
        </p:nvSpPr>
        <p:spPr bwMode="auto">
          <a:xfrm>
            <a:off x="1319213" y="21986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ος</a:t>
            </a:r>
            <a:endParaRPr lang="en-US" sz="1400" b="1" i="1">
              <a:latin typeface="Lucida Grande" charset="0"/>
            </a:endParaRPr>
          </a:p>
        </p:txBody>
      </p:sp>
      <p:sp>
        <p:nvSpPr>
          <p:cNvPr id="153618" name="Text Box 18"/>
          <p:cNvSpPr txBox="1">
            <a:spLocks noChangeArrowheads="1"/>
          </p:cNvSpPr>
          <p:nvPr/>
        </p:nvSpPr>
        <p:spPr bwMode="auto">
          <a:xfrm>
            <a:off x="1298575" y="25082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ου</a:t>
            </a:r>
          </a:p>
        </p:txBody>
      </p:sp>
      <p:sp>
        <p:nvSpPr>
          <p:cNvPr id="153619" name="Text Box 19"/>
          <p:cNvSpPr txBox="1">
            <a:spLocks noChangeArrowheads="1"/>
          </p:cNvSpPr>
          <p:nvPr/>
        </p:nvSpPr>
        <p:spPr bwMode="auto">
          <a:xfrm>
            <a:off x="1298575" y="28273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3620" name="Text Box 20"/>
          <p:cNvSpPr txBox="1">
            <a:spLocks noChangeArrowheads="1"/>
          </p:cNvSpPr>
          <p:nvPr/>
        </p:nvSpPr>
        <p:spPr bwMode="auto">
          <a:xfrm>
            <a:off x="1298575" y="3136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3621" name="Text Box 21"/>
          <p:cNvSpPr txBox="1">
            <a:spLocks noChangeArrowheads="1"/>
          </p:cNvSpPr>
          <p:nvPr/>
        </p:nvSpPr>
        <p:spPr bwMode="auto">
          <a:xfrm>
            <a:off x="1298575" y="343693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</a:t>
            </a: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53622" name="Text Box 22"/>
          <p:cNvSpPr txBox="1">
            <a:spLocks noChangeArrowheads="1"/>
          </p:cNvSpPr>
          <p:nvPr/>
        </p:nvSpPr>
        <p:spPr bwMode="auto">
          <a:xfrm>
            <a:off x="1298575" y="4503738"/>
            <a:ext cx="6096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</a:p>
          <a:p>
            <a:pPr>
              <a:spcBef>
                <a:spcPct val="50000"/>
              </a:spcBef>
            </a:pP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53623" name="Text Box 23"/>
          <p:cNvSpPr txBox="1">
            <a:spLocks noChangeArrowheads="1"/>
          </p:cNvSpPr>
          <p:nvPr/>
        </p:nvSpPr>
        <p:spPr bwMode="auto">
          <a:xfrm>
            <a:off x="1303338" y="4808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3624" name="Text Box 24"/>
          <p:cNvSpPr txBox="1">
            <a:spLocks noChangeArrowheads="1"/>
          </p:cNvSpPr>
          <p:nvPr/>
        </p:nvSpPr>
        <p:spPr bwMode="auto">
          <a:xfrm>
            <a:off x="129857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53625" name="Text Box 25"/>
          <p:cNvSpPr txBox="1">
            <a:spLocks noChangeArrowheads="1"/>
          </p:cNvSpPr>
          <p:nvPr/>
        </p:nvSpPr>
        <p:spPr bwMode="auto">
          <a:xfrm>
            <a:off x="1298575" y="5403850"/>
            <a:ext cx="758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53626" name="Text Box 26"/>
          <p:cNvSpPr txBox="1">
            <a:spLocks noChangeArrowheads="1"/>
          </p:cNvSpPr>
          <p:nvPr/>
        </p:nvSpPr>
        <p:spPr bwMode="auto">
          <a:xfrm>
            <a:off x="1293813" y="57086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53627" name="Line 27"/>
          <p:cNvSpPr>
            <a:spLocks noChangeShapeType="1"/>
          </p:cNvSpPr>
          <p:nvPr/>
        </p:nvSpPr>
        <p:spPr bwMode="auto">
          <a:xfrm>
            <a:off x="2035175" y="1082675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28" name="Text Box 28"/>
          <p:cNvSpPr txBox="1">
            <a:spLocks noChangeArrowheads="1"/>
          </p:cNvSpPr>
          <p:nvPr/>
        </p:nvSpPr>
        <p:spPr bwMode="auto">
          <a:xfrm>
            <a:off x="2105025" y="114935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Neuter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3629" name="Text Box 29"/>
          <p:cNvSpPr txBox="1">
            <a:spLocks noChangeArrowheads="1"/>
          </p:cNvSpPr>
          <p:nvPr/>
        </p:nvSpPr>
        <p:spPr bwMode="auto">
          <a:xfrm>
            <a:off x="2062163" y="137795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ἔ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ργον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3630" name="Text Box 30"/>
          <p:cNvSpPr txBox="1">
            <a:spLocks noChangeArrowheads="1"/>
          </p:cNvSpPr>
          <p:nvPr/>
        </p:nvSpPr>
        <p:spPr bwMode="auto">
          <a:xfrm>
            <a:off x="2089150" y="220345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3631" name="Text Box 31"/>
          <p:cNvSpPr txBox="1"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53632" name="Text Box 32"/>
          <p:cNvSpPr txBox="1">
            <a:spLocks noChangeArrowheads="1"/>
          </p:cNvSpPr>
          <p:nvPr/>
        </p:nvSpPr>
        <p:spPr bwMode="auto">
          <a:xfrm>
            <a:off x="2089150" y="250348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3633" name="Text Box 33"/>
          <p:cNvSpPr txBox="1">
            <a:spLocks noChangeArrowheads="1"/>
          </p:cNvSpPr>
          <p:nvPr/>
        </p:nvSpPr>
        <p:spPr bwMode="auto">
          <a:xfrm>
            <a:off x="2089150" y="2827338"/>
            <a:ext cx="7620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3634" name="Text Box 34"/>
          <p:cNvSpPr txBox="1">
            <a:spLocks noChangeArrowheads="1"/>
          </p:cNvSpPr>
          <p:nvPr/>
        </p:nvSpPr>
        <p:spPr bwMode="auto">
          <a:xfrm>
            <a:off x="2089150" y="3146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3635" name="Text Box 35"/>
          <p:cNvSpPr txBox="1">
            <a:spLocks noChangeArrowheads="1"/>
          </p:cNvSpPr>
          <p:nvPr/>
        </p:nvSpPr>
        <p:spPr bwMode="auto">
          <a:xfrm>
            <a:off x="2089150" y="3432175"/>
            <a:ext cx="91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3636" name="Text Box 36"/>
          <p:cNvSpPr txBox="1">
            <a:spLocks noChangeArrowheads="1"/>
          </p:cNvSpPr>
          <p:nvPr/>
        </p:nvSpPr>
        <p:spPr bwMode="auto">
          <a:xfrm>
            <a:off x="2070100" y="44942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53637" name="Text Box 37"/>
          <p:cNvSpPr txBox="1">
            <a:spLocks noChangeArrowheads="1"/>
          </p:cNvSpPr>
          <p:nvPr/>
        </p:nvSpPr>
        <p:spPr bwMode="auto">
          <a:xfrm>
            <a:off x="2079625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3638" name="Text Box 38"/>
          <p:cNvSpPr txBox="1">
            <a:spLocks noChangeArrowheads="1"/>
          </p:cNvSpPr>
          <p:nvPr/>
        </p:nvSpPr>
        <p:spPr bwMode="auto">
          <a:xfrm>
            <a:off x="207962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3639" name="Text Box 39"/>
          <p:cNvSpPr txBox="1">
            <a:spLocks noChangeArrowheads="1"/>
          </p:cNvSpPr>
          <p:nvPr/>
        </p:nvSpPr>
        <p:spPr bwMode="auto">
          <a:xfrm>
            <a:off x="2074863" y="5413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3640" name="Text Box 40"/>
          <p:cNvSpPr txBox="1">
            <a:spLocks noChangeArrowheads="1"/>
          </p:cNvSpPr>
          <p:nvPr/>
        </p:nvSpPr>
        <p:spPr bwMode="auto">
          <a:xfrm>
            <a:off x="2074863" y="5718175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3641" name="Line 41"/>
          <p:cNvSpPr>
            <a:spLocks noChangeShapeType="1"/>
          </p:cNvSpPr>
          <p:nvPr/>
        </p:nvSpPr>
        <p:spPr bwMode="auto">
          <a:xfrm>
            <a:off x="1857375" y="265271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42" name="Line 42"/>
          <p:cNvSpPr>
            <a:spLocks noChangeShapeType="1"/>
          </p:cNvSpPr>
          <p:nvPr/>
        </p:nvSpPr>
        <p:spPr bwMode="auto">
          <a:xfrm>
            <a:off x="1866900" y="298926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43" name="Line 43"/>
          <p:cNvSpPr>
            <a:spLocks noChangeShapeType="1"/>
          </p:cNvSpPr>
          <p:nvPr/>
        </p:nvSpPr>
        <p:spPr bwMode="auto">
          <a:xfrm>
            <a:off x="1866900" y="33020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44" name="Line 44"/>
          <p:cNvSpPr>
            <a:spLocks noChangeShapeType="1"/>
          </p:cNvSpPr>
          <p:nvPr/>
        </p:nvSpPr>
        <p:spPr bwMode="auto">
          <a:xfrm>
            <a:off x="1847850" y="4960938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45" name="Line 45"/>
          <p:cNvSpPr>
            <a:spLocks noChangeShapeType="1"/>
          </p:cNvSpPr>
          <p:nvPr/>
        </p:nvSpPr>
        <p:spPr bwMode="auto">
          <a:xfrm>
            <a:off x="1847850" y="52705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46" name="Line 46"/>
          <p:cNvSpPr>
            <a:spLocks noChangeShapeType="1"/>
          </p:cNvSpPr>
          <p:nvPr/>
        </p:nvSpPr>
        <p:spPr bwMode="auto">
          <a:xfrm flipH="1">
            <a:off x="2543175" y="2362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48" name="Line 48"/>
          <p:cNvSpPr>
            <a:spLocks noChangeShapeType="1"/>
          </p:cNvSpPr>
          <p:nvPr/>
        </p:nvSpPr>
        <p:spPr bwMode="auto">
          <a:xfrm flipH="1">
            <a:off x="2543175" y="3581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49" name="Line 49"/>
          <p:cNvSpPr>
            <a:spLocks noChangeShapeType="1"/>
          </p:cNvSpPr>
          <p:nvPr/>
        </p:nvSpPr>
        <p:spPr bwMode="auto">
          <a:xfrm>
            <a:off x="2776538" y="2362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50" name="Line 50"/>
          <p:cNvSpPr>
            <a:spLocks noChangeShapeType="1"/>
          </p:cNvSpPr>
          <p:nvPr/>
        </p:nvSpPr>
        <p:spPr bwMode="auto">
          <a:xfrm flipH="1">
            <a:off x="2452688" y="4648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51" name="Line 51"/>
          <p:cNvSpPr>
            <a:spLocks noChangeShapeType="1"/>
          </p:cNvSpPr>
          <p:nvPr/>
        </p:nvSpPr>
        <p:spPr bwMode="auto">
          <a:xfrm flipH="1">
            <a:off x="2443163" y="5564188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52" name="Line 52"/>
          <p:cNvSpPr>
            <a:spLocks noChangeShapeType="1"/>
          </p:cNvSpPr>
          <p:nvPr/>
        </p:nvSpPr>
        <p:spPr bwMode="auto">
          <a:xfrm flipH="1">
            <a:off x="2452688" y="5867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53" name="Line 53"/>
          <p:cNvSpPr>
            <a:spLocks noChangeShapeType="1"/>
          </p:cNvSpPr>
          <p:nvPr/>
        </p:nvSpPr>
        <p:spPr bwMode="auto">
          <a:xfrm>
            <a:off x="268605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54" name="Line 54"/>
          <p:cNvSpPr>
            <a:spLocks noChangeShapeType="1"/>
          </p:cNvSpPr>
          <p:nvPr/>
        </p:nvSpPr>
        <p:spPr bwMode="auto">
          <a:xfrm>
            <a:off x="2843213" y="493713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55" name="Text Box 55"/>
          <p:cNvSpPr txBox="1">
            <a:spLocks noChangeArrowheads="1"/>
          </p:cNvSpPr>
          <p:nvPr/>
        </p:nvSpPr>
        <p:spPr bwMode="auto">
          <a:xfrm>
            <a:off x="3886200" y="546100"/>
            <a:ext cx="1371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1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st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α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</a:p>
        </p:txBody>
      </p:sp>
      <p:sp>
        <p:nvSpPr>
          <p:cNvPr id="153656" name="Text Box 56"/>
          <p:cNvSpPr txBox="1">
            <a:spLocks noChangeArrowheads="1"/>
          </p:cNvSpPr>
          <p:nvPr/>
        </p:nvSpPr>
        <p:spPr bwMode="auto">
          <a:xfrm>
            <a:off x="2833688" y="1147763"/>
            <a:ext cx="7604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3657" name="Text Box 57"/>
          <p:cNvSpPr txBox="1">
            <a:spLocks noChangeArrowheads="1"/>
          </p:cNvSpPr>
          <p:nvPr/>
        </p:nvSpPr>
        <p:spPr bwMode="auto">
          <a:xfrm>
            <a:off x="2847975" y="13763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γά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η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 sz="1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153658" name="Text Box 58"/>
          <p:cNvSpPr txBox="1">
            <a:spLocks noChangeArrowheads="1"/>
          </p:cNvSpPr>
          <p:nvPr/>
        </p:nvSpPr>
        <p:spPr bwMode="auto">
          <a:xfrm>
            <a:off x="2935288" y="2189163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53659" name="Text Box 59"/>
          <p:cNvSpPr txBox="1">
            <a:spLocks noChangeArrowheads="1"/>
          </p:cNvSpPr>
          <p:nvPr/>
        </p:nvSpPr>
        <p:spPr bwMode="auto">
          <a:xfrm>
            <a:off x="2927350" y="2501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3660" name="Text Box 60"/>
          <p:cNvSpPr txBox="1">
            <a:spLocks noChangeArrowheads="1"/>
          </p:cNvSpPr>
          <p:nvPr/>
        </p:nvSpPr>
        <p:spPr bwMode="auto">
          <a:xfrm>
            <a:off x="2927350" y="2824163"/>
            <a:ext cx="838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rgbClr val="FFFFFF"/>
                </a:solidFill>
                <a:latin typeface="Lucida Grande" charset="0"/>
                <a:cs typeface="Lucida Grande" charset="0"/>
              </a:rPr>
              <a:t>ῃ</a:t>
            </a:r>
            <a:endParaRPr lang="es-ES" sz="1400">
              <a:solidFill>
                <a:srgbClr val="FFFFFF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3661" name="Text Box 61"/>
          <p:cNvSpPr txBox="1">
            <a:spLocks noChangeArrowheads="1"/>
          </p:cNvSpPr>
          <p:nvPr/>
        </p:nvSpPr>
        <p:spPr bwMode="auto">
          <a:xfrm>
            <a:off x="2927350" y="314960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ην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3662" name="Text Box 62"/>
          <p:cNvSpPr txBox="1">
            <a:spLocks noChangeArrowheads="1"/>
          </p:cNvSpPr>
          <p:nvPr/>
        </p:nvSpPr>
        <p:spPr bwMode="auto">
          <a:xfrm>
            <a:off x="2927350" y="3429000"/>
            <a:ext cx="6858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3663" name="Text Box 63"/>
          <p:cNvSpPr txBox="1">
            <a:spLocks noChangeArrowheads="1"/>
          </p:cNvSpPr>
          <p:nvPr/>
        </p:nvSpPr>
        <p:spPr bwMode="auto">
          <a:xfrm>
            <a:off x="2940050" y="44958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53664" name="Text Box 64"/>
          <p:cNvSpPr txBox="1">
            <a:spLocks noChangeArrowheads="1"/>
          </p:cNvSpPr>
          <p:nvPr/>
        </p:nvSpPr>
        <p:spPr bwMode="auto">
          <a:xfrm>
            <a:off x="2940050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3665" name="Text Box 65"/>
          <p:cNvSpPr txBox="1">
            <a:spLocks noChangeArrowheads="1"/>
          </p:cNvSpPr>
          <p:nvPr/>
        </p:nvSpPr>
        <p:spPr bwMode="auto">
          <a:xfrm>
            <a:off x="2940050" y="51181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53666" name="Text Box 66"/>
          <p:cNvSpPr txBox="1">
            <a:spLocks noChangeArrowheads="1"/>
          </p:cNvSpPr>
          <p:nvPr/>
        </p:nvSpPr>
        <p:spPr bwMode="auto">
          <a:xfrm>
            <a:off x="2940050" y="54229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3667" name="Text Box 67"/>
          <p:cNvSpPr txBox="1">
            <a:spLocks noChangeArrowheads="1"/>
          </p:cNvSpPr>
          <p:nvPr/>
        </p:nvSpPr>
        <p:spPr bwMode="auto">
          <a:xfrm>
            <a:off x="2940050" y="57277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53668" name="Line 68"/>
          <p:cNvSpPr>
            <a:spLocks noChangeShapeType="1"/>
          </p:cNvSpPr>
          <p:nvPr/>
        </p:nvSpPr>
        <p:spPr bwMode="auto">
          <a:xfrm>
            <a:off x="3559175" y="1079500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70" name="Line 70"/>
          <p:cNvSpPr>
            <a:spLocks noChangeShapeType="1"/>
          </p:cNvSpPr>
          <p:nvPr/>
        </p:nvSpPr>
        <p:spPr bwMode="auto">
          <a:xfrm flipV="1">
            <a:off x="2570163" y="2979738"/>
            <a:ext cx="442912" cy="4762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71" name="Line 71"/>
          <p:cNvSpPr>
            <a:spLocks noChangeShapeType="1"/>
          </p:cNvSpPr>
          <p:nvPr/>
        </p:nvSpPr>
        <p:spPr bwMode="auto">
          <a:xfrm>
            <a:off x="2620963" y="4965700"/>
            <a:ext cx="3762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72" name="Line 72"/>
          <p:cNvSpPr>
            <a:spLocks noChangeShapeType="1"/>
          </p:cNvSpPr>
          <p:nvPr/>
        </p:nvSpPr>
        <p:spPr bwMode="auto">
          <a:xfrm>
            <a:off x="2595563" y="5270500"/>
            <a:ext cx="401637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73" name="Text Box 73"/>
          <p:cNvSpPr txBox="1">
            <a:spLocks noChangeArrowheads="1"/>
          </p:cNvSpPr>
          <p:nvPr/>
        </p:nvSpPr>
        <p:spPr bwMode="auto">
          <a:xfrm>
            <a:off x="3556000" y="115570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</p:txBody>
      </p:sp>
      <p:sp>
        <p:nvSpPr>
          <p:cNvPr id="153674" name="Text Box 74"/>
          <p:cNvSpPr txBox="1">
            <a:spLocks noChangeArrowheads="1"/>
          </p:cNvSpPr>
          <p:nvPr/>
        </p:nvSpPr>
        <p:spPr bwMode="auto">
          <a:xfrm>
            <a:off x="3568700" y="1389063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καρδία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3675" name="Text Box 75"/>
          <p:cNvSpPr txBox="1">
            <a:spLocks noChangeArrowheads="1"/>
          </p:cNvSpPr>
          <p:nvPr/>
        </p:nvSpPr>
        <p:spPr bwMode="auto">
          <a:xfrm>
            <a:off x="3582988" y="2193925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3676" name="Text Box 76"/>
          <p:cNvSpPr txBox="1">
            <a:spLocks noChangeArrowheads="1"/>
          </p:cNvSpPr>
          <p:nvPr/>
        </p:nvSpPr>
        <p:spPr bwMode="auto">
          <a:xfrm>
            <a:off x="3570288" y="25034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3677" name="Text Box 77"/>
          <p:cNvSpPr txBox="1">
            <a:spLocks noChangeArrowheads="1"/>
          </p:cNvSpPr>
          <p:nvPr/>
        </p:nvSpPr>
        <p:spPr bwMode="auto">
          <a:xfrm>
            <a:off x="3570288" y="2824163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ᾳ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3678" name="Text Box 78"/>
          <p:cNvSpPr txBox="1">
            <a:spLocks noChangeArrowheads="1"/>
          </p:cNvSpPr>
          <p:nvPr/>
        </p:nvSpPr>
        <p:spPr bwMode="auto">
          <a:xfrm>
            <a:off x="3571875" y="31496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-αν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53679" name="Text Box 79"/>
          <p:cNvSpPr txBox="1">
            <a:spLocks noChangeArrowheads="1"/>
          </p:cNvSpPr>
          <p:nvPr/>
        </p:nvSpPr>
        <p:spPr bwMode="auto">
          <a:xfrm>
            <a:off x="3571875" y="342582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/>
          </a:p>
        </p:txBody>
      </p:sp>
      <p:sp>
        <p:nvSpPr>
          <p:cNvPr id="153680" name="Text Box 80"/>
          <p:cNvSpPr txBox="1">
            <a:spLocks noChangeArrowheads="1"/>
          </p:cNvSpPr>
          <p:nvPr/>
        </p:nvSpPr>
        <p:spPr bwMode="auto">
          <a:xfrm>
            <a:off x="3576638" y="44894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53681" name="Text Box 81"/>
          <p:cNvSpPr txBox="1">
            <a:spLocks noChangeArrowheads="1"/>
          </p:cNvSpPr>
          <p:nvPr/>
        </p:nvSpPr>
        <p:spPr bwMode="auto">
          <a:xfrm>
            <a:off x="3576638" y="4797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53682" name="Text Box 82"/>
          <p:cNvSpPr txBox="1">
            <a:spLocks noChangeArrowheads="1"/>
          </p:cNvSpPr>
          <p:nvPr/>
        </p:nvSpPr>
        <p:spPr bwMode="auto">
          <a:xfrm>
            <a:off x="3576638" y="511175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53683" name="Text Box 83"/>
          <p:cNvSpPr txBox="1">
            <a:spLocks noChangeArrowheads="1"/>
          </p:cNvSpPr>
          <p:nvPr/>
        </p:nvSpPr>
        <p:spPr bwMode="auto">
          <a:xfrm>
            <a:off x="3576638" y="54165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53684" name="Text Box 84"/>
          <p:cNvSpPr txBox="1">
            <a:spLocks noChangeArrowheads="1"/>
          </p:cNvSpPr>
          <p:nvPr/>
        </p:nvSpPr>
        <p:spPr bwMode="auto">
          <a:xfrm>
            <a:off x="3576638" y="57213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53685" name="Line 85"/>
          <p:cNvSpPr>
            <a:spLocks noChangeShapeType="1"/>
          </p:cNvSpPr>
          <p:nvPr/>
        </p:nvSpPr>
        <p:spPr bwMode="auto">
          <a:xfrm>
            <a:off x="4270375" y="1079500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86" name="Line 86"/>
          <p:cNvSpPr>
            <a:spLocks noChangeShapeType="1"/>
          </p:cNvSpPr>
          <p:nvPr/>
        </p:nvSpPr>
        <p:spPr bwMode="auto">
          <a:xfrm>
            <a:off x="3352800" y="4648200"/>
            <a:ext cx="1524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87" name="Line 87"/>
          <p:cNvSpPr>
            <a:spLocks noChangeShapeType="1"/>
          </p:cNvSpPr>
          <p:nvPr/>
        </p:nvSpPr>
        <p:spPr bwMode="auto">
          <a:xfrm>
            <a:off x="350520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88" name="Line 88"/>
          <p:cNvSpPr>
            <a:spLocks noChangeShapeType="1"/>
          </p:cNvSpPr>
          <p:nvPr/>
        </p:nvSpPr>
        <p:spPr bwMode="auto">
          <a:xfrm>
            <a:off x="3352800" y="5867400"/>
            <a:ext cx="1524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89" name="Line 89"/>
          <p:cNvSpPr>
            <a:spLocks noChangeShapeType="1"/>
          </p:cNvSpPr>
          <p:nvPr/>
        </p:nvSpPr>
        <p:spPr bwMode="auto">
          <a:xfrm>
            <a:off x="3517900" y="5283200"/>
            <a:ext cx="101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90" name="Line 90"/>
          <p:cNvSpPr>
            <a:spLocks noChangeShapeType="1"/>
          </p:cNvSpPr>
          <p:nvPr/>
        </p:nvSpPr>
        <p:spPr bwMode="auto">
          <a:xfrm>
            <a:off x="3429000" y="26670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91" name="Line 91"/>
          <p:cNvSpPr>
            <a:spLocks noChangeShapeType="1"/>
          </p:cNvSpPr>
          <p:nvPr/>
        </p:nvSpPr>
        <p:spPr bwMode="auto">
          <a:xfrm>
            <a:off x="3289300" y="2971800"/>
            <a:ext cx="3683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92" name="Line 92"/>
          <p:cNvSpPr>
            <a:spLocks noChangeShapeType="1"/>
          </p:cNvSpPr>
          <p:nvPr/>
        </p:nvSpPr>
        <p:spPr bwMode="auto">
          <a:xfrm>
            <a:off x="3378200" y="3302000"/>
            <a:ext cx="2921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93" name="Line 93"/>
          <p:cNvSpPr>
            <a:spLocks noChangeShapeType="1"/>
          </p:cNvSpPr>
          <p:nvPr/>
        </p:nvSpPr>
        <p:spPr bwMode="auto">
          <a:xfrm>
            <a:off x="2801938" y="3300413"/>
            <a:ext cx="217487" cy="3175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94" name="Line 94"/>
          <p:cNvSpPr>
            <a:spLocks noChangeShapeType="1"/>
          </p:cNvSpPr>
          <p:nvPr/>
        </p:nvSpPr>
        <p:spPr bwMode="auto">
          <a:xfrm flipH="1">
            <a:off x="2533650" y="3303588"/>
            <a:ext cx="24606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3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53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153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53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53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53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153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53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1000"/>
                                        <p:tgtEl>
                                          <p:spTgt spid="153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0" grpId="0"/>
      <p:bldP spid="153681" grpId="0"/>
      <p:bldP spid="153682" grpId="0"/>
      <p:bldP spid="153683" grpId="0"/>
      <p:bldP spid="153684" grpId="0"/>
      <p:bldP spid="153685" grpId="0" animBg="1"/>
      <p:bldP spid="153686" grpId="0" animBg="1"/>
      <p:bldP spid="153687" grpId="0" animBg="1"/>
      <p:bldP spid="153688" grpId="0" animBg="1"/>
      <p:bldP spid="153689" grpId="0" animBg="1"/>
      <p:bldP spid="153690" grpId="0" animBg="1"/>
      <p:bldP spid="153691" grpId="0" animBg="1"/>
      <p:bldP spid="153692" grpId="0" animBg="1"/>
      <p:bldP spid="153693" grpId="0" animBg="1"/>
      <p:bldP spid="15369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600" b="1">
                <a:solidFill>
                  <a:schemeClr val="bg1"/>
                </a:solidFill>
                <a:latin typeface="Palatino Linotype" charset="0"/>
              </a:rPr>
              <a:t>GREEK NOUN DECLENSIONS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28575" y="485775"/>
            <a:ext cx="90217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1219200" y="566738"/>
            <a:ext cx="1676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nd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109663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225550" y="11525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     Examples:</a:t>
            </a:r>
            <a:r>
              <a:rPr lang="en-US" sz="1000">
                <a:solidFill>
                  <a:schemeClr val="bg1"/>
                </a:solidFill>
              </a:rPr>
              <a:t>	   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λόγος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>
            <a:off x="1219200" y="485775"/>
            <a:ext cx="0" cy="630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>
            <a:off x="1219200" y="1066800"/>
            <a:ext cx="784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3499" name="Line 11"/>
          <p:cNvSpPr>
            <a:spLocks noChangeShapeType="1"/>
          </p:cNvSpPr>
          <p:nvPr/>
        </p:nvSpPr>
        <p:spPr bwMode="auto">
          <a:xfrm>
            <a:off x="1219200" y="1600200"/>
            <a:ext cx="78565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3500" name="Line 12"/>
          <p:cNvSpPr>
            <a:spLocks noChangeShapeType="1"/>
          </p:cNvSpPr>
          <p:nvPr/>
        </p:nvSpPr>
        <p:spPr bwMode="auto">
          <a:xfrm>
            <a:off x="1204913" y="1343025"/>
            <a:ext cx="787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-76200" y="1828800"/>
            <a:ext cx="12954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3503" name="Line 15"/>
          <p:cNvSpPr>
            <a:spLocks noChangeShapeType="1"/>
          </p:cNvSpPr>
          <p:nvPr/>
        </p:nvSpPr>
        <p:spPr bwMode="auto">
          <a:xfrm>
            <a:off x="228600" y="3886200"/>
            <a:ext cx="86868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1355725" y="21336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1319213" y="21986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ος</a:t>
            </a:r>
            <a:endParaRPr lang="en-US" sz="1400" b="1" i="1">
              <a:latin typeface="Lucida Grande" charset="0"/>
            </a:endParaRP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1298575" y="25082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ου</a:t>
            </a:r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1298575" y="28273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1298575" y="3136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1298575" y="343693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</a:t>
            </a: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1298575" y="4503738"/>
            <a:ext cx="6096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</a:p>
          <a:p>
            <a:pPr>
              <a:spcBef>
                <a:spcPct val="50000"/>
              </a:spcBef>
            </a:pP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1303338" y="4808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129857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1298575" y="5403850"/>
            <a:ext cx="835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3514" name="Text Box 26"/>
          <p:cNvSpPr txBox="1">
            <a:spLocks noChangeArrowheads="1"/>
          </p:cNvSpPr>
          <p:nvPr/>
        </p:nvSpPr>
        <p:spPr bwMode="auto">
          <a:xfrm>
            <a:off x="1293813" y="57086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3515" name="Line 27"/>
          <p:cNvSpPr>
            <a:spLocks noChangeShapeType="1"/>
          </p:cNvSpPr>
          <p:nvPr/>
        </p:nvSpPr>
        <p:spPr bwMode="auto">
          <a:xfrm>
            <a:off x="2035175" y="1082675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3519" name="Text Box 31"/>
          <p:cNvSpPr txBox="1"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" fill="hold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10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10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10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1000"/>
                                        <p:tgtEl>
                                          <p:spTgt spid="63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build="p" autoUpdateAnimBg="0"/>
      <p:bldP spid="63491" grpId="0" animBg="1"/>
      <p:bldP spid="63492" grpId="0" animBg="1"/>
      <p:bldP spid="63493" grpId="0"/>
      <p:bldP spid="63495" grpId="0"/>
      <p:bldP spid="63496" grpId="0"/>
      <p:bldP spid="63497" grpId="0" animBg="1"/>
      <p:bldP spid="63498" grpId="0" animBg="1"/>
      <p:bldP spid="63499" grpId="0" animBg="1"/>
      <p:bldP spid="63500" grpId="0" animBg="1"/>
      <p:bldP spid="63502" grpId="0"/>
      <p:bldP spid="63503" grpId="0" animBg="1"/>
      <p:bldP spid="63505" grpId="0"/>
      <p:bldP spid="63506" grpId="0"/>
      <p:bldP spid="63507" grpId="0"/>
      <p:bldP spid="63508" grpId="0"/>
      <p:bldP spid="63509" grpId="0"/>
      <p:bldP spid="63510" grpId="0"/>
      <p:bldP spid="63511" grpId="0"/>
      <p:bldP spid="63512" grpId="0"/>
      <p:bldP spid="63513" grpId="0"/>
      <p:bldP spid="63514" grpId="0"/>
      <p:bldP spid="6351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600" b="1">
                <a:solidFill>
                  <a:schemeClr val="bg1"/>
                </a:solidFill>
                <a:latin typeface="Palatino Linotype" charset="0"/>
              </a:rPr>
              <a:t>GREEK NOUN DECLENSIONS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72036" name="Line 4"/>
          <p:cNvSpPr>
            <a:spLocks noChangeShapeType="1"/>
          </p:cNvSpPr>
          <p:nvPr/>
        </p:nvSpPr>
        <p:spPr bwMode="auto">
          <a:xfrm>
            <a:off x="28575" y="485775"/>
            <a:ext cx="90217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1219200" y="566738"/>
            <a:ext cx="1676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nd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-ο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2038" name="Text Box 6"/>
          <p:cNvSpPr txBox="1">
            <a:spLocks noChangeArrowheads="1"/>
          </p:cNvSpPr>
          <p:nvPr/>
        </p:nvSpPr>
        <p:spPr bwMode="auto">
          <a:xfrm>
            <a:off x="1109663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72039" name="Text Box 7"/>
          <p:cNvSpPr txBox="1">
            <a:spLocks noChangeArrowheads="1"/>
          </p:cNvSpPr>
          <p:nvPr/>
        </p:nvSpPr>
        <p:spPr bwMode="auto">
          <a:xfrm>
            <a:off x="1225550" y="11525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2040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     Examples:</a:t>
            </a:r>
            <a:r>
              <a:rPr lang="en-US" sz="1000">
                <a:solidFill>
                  <a:schemeClr val="bg1"/>
                </a:solidFill>
              </a:rPr>
              <a:t>	   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λόγος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2041" name="Line 9"/>
          <p:cNvSpPr>
            <a:spLocks noChangeShapeType="1"/>
          </p:cNvSpPr>
          <p:nvPr/>
        </p:nvSpPr>
        <p:spPr bwMode="auto">
          <a:xfrm>
            <a:off x="1219200" y="485775"/>
            <a:ext cx="0" cy="630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042" name="Line 10"/>
          <p:cNvSpPr>
            <a:spLocks noChangeShapeType="1"/>
          </p:cNvSpPr>
          <p:nvPr/>
        </p:nvSpPr>
        <p:spPr bwMode="auto">
          <a:xfrm>
            <a:off x="1219200" y="1066800"/>
            <a:ext cx="784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043" name="Line 11"/>
          <p:cNvSpPr>
            <a:spLocks noChangeShapeType="1"/>
          </p:cNvSpPr>
          <p:nvPr/>
        </p:nvSpPr>
        <p:spPr bwMode="auto">
          <a:xfrm>
            <a:off x="1219200" y="1600200"/>
            <a:ext cx="78565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044" name="Line 12"/>
          <p:cNvSpPr>
            <a:spLocks noChangeShapeType="1"/>
          </p:cNvSpPr>
          <p:nvPr/>
        </p:nvSpPr>
        <p:spPr bwMode="auto">
          <a:xfrm>
            <a:off x="1204913" y="1343025"/>
            <a:ext cx="787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045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72046" name="Text Box 14"/>
          <p:cNvSpPr txBox="1">
            <a:spLocks noChangeArrowheads="1"/>
          </p:cNvSpPr>
          <p:nvPr/>
        </p:nvSpPr>
        <p:spPr bwMode="auto">
          <a:xfrm>
            <a:off x="-76200" y="1828800"/>
            <a:ext cx="12954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72047" name="Line 15"/>
          <p:cNvSpPr>
            <a:spLocks noChangeShapeType="1"/>
          </p:cNvSpPr>
          <p:nvPr/>
        </p:nvSpPr>
        <p:spPr bwMode="auto">
          <a:xfrm>
            <a:off x="228600" y="3886200"/>
            <a:ext cx="86868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048" name="Text Box 16"/>
          <p:cNvSpPr txBox="1">
            <a:spLocks noChangeArrowheads="1"/>
          </p:cNvSpPr>
          <p:nvPr/>
        </p:nvSpPr>
        <p:spPr bwMode="auto">
          <a:xfrm>
            <a:off x="1355725" y="21336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72049" name="Text Box 17"/>
          <p:cNvSpPr txBox="1">
            <a:spLocks noChangeArrowheads="1"/>
          </p:cNvSpPr>
          <p:nvPr/>
        </p:nvSpPr>
        <p:spPr bwMode="auto">
          <a:xfrm>
            <a:off x="1319213" y="21986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ος</a:t>
            </a:r>
            <a:endParaRPr lang="en-US" sz="1400" b="1" i="1">
              <a:latin typeface="Lucida Grande" charset="0"/>
            </a:endParaRPr>
          </a:p>
        </p:txBody>
      </p:sp>
      <p:sp>
        <p:nvSpPr>
          <p:cNvPr id="172050" name="Text Box 18"/>
          <p:cNvSpPr txBox="1">
            <a:spLocks noChangeArrowheads="1"/>
          </p:cNvSpPr>
          <p:nvPr/>
        </p:nvSpPr>
        <p:spPr bwMode="auto">
          <a:xfrm>
            <a:off x="1298575" y="25082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ου</a:t>
            </a:r>
          </a:p>
        </p:txBody>
      </p:sp>
      <p:sp>
        <p:nvSpPr>
          <p:cNvPr id="172051" name="Text Box 19"/>
          <p:cNvSpPr txBox="1">
            <a:spLocks noChangeArrowheads="1"/>
          </p:cNvSpPr>
          <p:nvPr/>
        </p:nvSpPr>
        <p:spPr bwMode="auto">
          <a:xfrm>
            <a:off x="1298575" y="28273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2052" name="Text Box 20"/>
          <p:cNvSpPr txBox="1">
            <a:spLocks noChangeArrowheads="1"/>
          </p:cNvSpPr>
          <p:nvPr/>
        </p:nvSpPr>
        <p:spPr bwMode="auto">
          <a:xfrm>
            <a:off x="1298575" y="3136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2053" name="Text Box 21"/>
          <p:cNvSpPr txBox="1">
            <a:spLocks noChangeArrowheads="1"/>
          </p:cNvSpPr>
          <p:nvPr/>
        </p:nvSpPr>
        <p:spPr bwMode="auto">
          <a:xfrm>
            <a:off x="1298575" y="343693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</a:t>
            </a: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72054" name="Text Box 22"/>
          <p:cNvSpPr txBox="1">
            <a:spLocks noChangeArrowheads="1"/>
          </p:cNvSpPr>
          <p:nvPr/>
        </p:nvSpPr>
        <p:spPr bwMode="auto">
          <a:xfrm>
            <a:off x="1298575" y="4503738"/>
            <a:ext cx="6096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</a:p>
          <a:p>
            <a:pPr>
              <a:spcBef>
                <a:spcPct val="50000"/>
              </a:spcBef>
            </a:pP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72055" name="Text Box 23"/>
          <p:cNvSpPr txBox="1">
            <a:spLocks noChangeArrowheads="1"/>
          </p:cNvSpPr>
          <p:nvPr/>
        </p:nvSpPr>
        <p:spPr bwMode="auto">
          <a:xfrm>
            <a:off x="1303338" y="4808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2056" name="Text Box 24"/>
          <p:cNvSpPr txBox="1">
            <a:spLocks noChangeArrowheads="1"/>
          </p:cNvSpPr>
          <p:nvPr/>
        </p:nvSpPr>
        <p:spPr bwMode="auto">
          <a:xfrm>
            <a:off x="129857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72057" name="Text Box 25"/>
          <p:cNvSpPr txBox="1">
            <a:spLocks noChangeArrowheads="1"/>
          </p:cNvSpPr>
          <p:nvPr/>
        </p:nvSpPr>
        <p:spPr bwMode="auto">
          <a:xfrm>
            <a:off x="1298575" y="5403850"/>
            <a:ext cx="758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72058" name="Text Box 26"/>
          <p:cNvSpPr txBox="1">
            <a:spLocks noChangeArrowheads="1"/>
          </p:cNvSpPr>
          <p:nvPr/>
        </p:nvSpPr>
        <p:spPr bwMode="auto">
          <a:xfrm>
            <a:off x="1293813" y="57086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72059" name="Line 27"/>
          <p:cNvSpPr>
            <a:spLocks noChangeShapeType="1"/>
          </p:cNvSpPr>
          <p:nvPr/>
        </p:nvSpPr>
        <p:spPr bwMode="auto">
          <a:xfrm>
            <a:off x="2035175" y="1082675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060" name="Text Box 28"/>
          <p:cNvSpPr txBox="1">
            <a:spLocks noChangeArrowheads="1"/>
          </p:cNvSpPr>
          <p:nvPr/>
        </p:nvSpPr>
        <p:spPr bwMode="auto">
          <a:xfrm>
            <a:off x="2105025" y="114935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Neuter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2061" name="Text Box 29"/>
          <p:cNvSpPr txBox="1">
            <a:spLocks noChangeArrowheads="1"/>
          </p:cNvSpPr>
          <p:nvPr/>
        </p:nvSpPr>
        <p:spPr bwMode="auto">
          <a:xfrm>
            <a:off x="2062163" y="1377950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ἔ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ργον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2062" name="Text Box 30"/>
          <p:cNvSpPr txBox="1">
            <a:spLocks noChangeArrowheads="1"/>
          </p:cNvSpPr>
          <p:nvPr/>
        </p:nvSpPr>
        <p:spPr bwMode="auto">
          <a:xfrm>
            <a:off x="2089150" y="220345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2063" name="Text Box 31"/>
          <p:cNvSpPr txBox="1"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72064" name="Text Box 32"/>
          <p:cNvSpPr txBox="1">
            <a:spLocks noChangeArrowheads="1"/>
          </p:cNvSpPr>
          <p:nvPr/>
        </p:nvSpPr>
        <p:spPr bwMode="auto">
          <a:xfrm>
            <a:off x="2089150" y="250348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2065" name="Text Box 33"/>
          <p:cNvSpPr txBox="1">
            <a:spLocks noChangeArrowheads="1"/>
          </p:cNvSpPr>
          <p:nvPr/>
        </p:nvSpPr>
        <p:spPr bwMode="auto">
          <a:xfrm>
            <a:off x="2089150" y="2827338"/>
            <a:ext cx="7620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2066" name="Text Box 34"/>
          <p:cNvSpPr txBox="1">
            <a:spLocks noChangeArrowheads="1"/>
          </p:cNvSpPr>
          <p:nvPr/>
        </p:nvSpPr>
        <p:spPr bwMode="auto">
          <a:xfrm>
            <a:off x="2089150" y="3146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2067" name="Text Box 35"/>
          <p:cNvSpPr txBox="1">
            <a:spLocks noChangeArrowheads="1"/>
          </p:cNvSpPr>
          <p:nvPr/>
        </p:nvSpPr>
        <p:spPr bwMode="auto">
          <a:xfrm>
            <a:off x="2089150" y="3432175"/>
            <a:ext cx="91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2068" name="Text Box 36"/>
          <p:cNvSpPr txBox="1">
            <a:spLocks noChangeArrowheads="1"/>
          </p:cNvSpPr>
          <p:nvPr/>
        </p:nvSpPr>
        <p:spPr bwMode="auto">
          <a:xfrm>
            <a:off x="2070100" y="44942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72069" name="Text Box 37"/>
          <p:cNvSpPr txBox="1">
            <a:spLocks noChangeArrowheads="1"/>
          </p:cNvSpPr>
          <p:nvPr/>
        </p:nvSpPr>
        <p:spPr bwMode="auto">
          <a:xfrm>
            <a:off x="2079625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2070" name="Text Box 38"/>
          <p:cNvSpPr txBox="1">
            <a:spLocks noChangeArrowheads="1"/>
          </p:cNvSpPr>
          <p:nvPr/>
        </p:nvSpPr>
        <p:spPr bwMode="auto">
          <a:xfrm>
            <a:off x="207962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2071" name="Text Box 39"/>
          <p:cNvSpPr txBox="1">
            <a:spLocks noChangeArrowheads="1"/>
          </p:cNvSpPr>
          <p:nvPr/>
        </p:nvSpPr>
        <p:spPr bwMode="auto">
          <a:xfrm>
            <a:off x="2074863" y="5413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2072" name="Text Box 40"/>
          <p:cNvSpPr txBox="1">
            <a:spLocks noChangeArrowheads="1"/>
          </p:cNvSpPr>
          <p:nvPr/>
        </p:nvSpPr>
        <p:spPr bwMode="auto">
          <a:xfrm>
            <a:off x="2074863" y="5718175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2073" name="Line 41"/>
          <p:cNvSpPr>
            <a:spLocks noChangeShapeType="1"/>
          </p:cNvSpPr>
          <p:nvPr/>
        </p:nvSpPr>
        <p:spPr bwMode="auto">
          <a:xfrm>
            <a:off x="1857375" y="265271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074" name="Line 42"/>
          <p:cNvSpPr>
            <a:spLocks noChangeShapeType="1"/>
          </p:cNvSpPr>
          <p:nvPr/>
        </p:nvSpPr>
        <p:spPr bwMode="auto">
          <a:xfrm>
            <a:off x="1866900" y="298926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075" name="Line 43"/>
          <p:cNvSpPr>
            <a:spLocks noChangeShapeType="1"/>
          </p:cNvSpPr>
          <p:nvPr/>
        </p:nvSpPr>
        <p:spPr bwMode="auto">
          <a:xfrm>
            <a:off x="1866900" y="33020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076" name="Line 44"/>
          <p:cNvSpPr>
            <a:spLocks noChangeShapeType="1"/>
          </p:cNvSpPr>
          <p:nvPr/>
        </p:nvSpPr>
        <p:spPr bwMode="auto">
          <a:xfrm>
            <a:off x="1847850" y="4960938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077" name="Line 45"/>
          <p:cNvSpPr>
            <a:spLocks noChangeShapeType="1"/>
          </p:cNvSpPr>
          <p:nvPr/>
        </p:nvSpPr>
        <p:spPr bwMode="auto">
          <a:xfrm>
            <a:off x="1847850" y="52705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078" name="Line 46"/>
          <p:cNvSpPr>
            <a:spLocks noChangeShapeType="1"/>
          </p:cNvSpPr>
          <p:nvPr/>
        </p:nvSpPr>
        <p:spPr bwMode="auto">
          <a:xfrm flipH="1">
            <a:off x="2543175" y="2362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080" name="Line 48"/>
          <p:cNvSpPr>
            <a:spLocks noChangeShapeType="1"/>
          </p:cNvSpPr>
          <p:nvPr/>
        </p:nvSpPr>
        <p:spPr bwMode="auto">
          <a:xfrm flipH="1">
            <a:off x="2543175" y="3581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081" name="Line 49"/>
          <p:cNvSpPr>
            <a:spLocks noChangeShapeType="1"/>
          </p:cNvSpPr>
          <p:nvPr/>
        </p:nvSpPr>
        <p:spPr bwMode="auto">
          <a:xfrm>
            <a:off x="2776538" y="2362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082" name="Line 50"/>
          <p:cNvSpPr>
            <a:spLocks noChangeShapeType="1"/>
          </p:cNvSpPr>
          <p:nvPr/>
        </p:nvSpPr>
        <p:spPr bwMode="auto">
          <a:xfrm flipH="1">
            <a:off x="2452688" y="4648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083" name="Line 51"/>
          <p:cNvSpPr>
            <a:spLocks noChangeShapeType="1"/>
          </p:cNvSpPr>
          <p:nvPr/>
        </p:nvSpPr>
        <p:spPr bwMode="auto">
          <a:xfrm flipH="1">
            <a:off x="2443163" y="5564188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084" name="Line 52"/>
          <p:cNvSpPr>
            <a:spLocks noChangeShapeType="1"/>
          </p:cNvSpPr>
          <p:nvPr/>
        </p:nvSpPr>
        <p:spPr bwMode="auto">
          <a:xfrm flipH="1">
            <a:off x="2452688" y="5867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085" name="Line 53"/>
          <p:cNvSpPr>
            <a:spLocks noChangeShapeType="1"/>
          </p:cNvSpPr>
          <p:nvPr/>
        </p:nvSpPr>
        <p:spPr bwMode="auto">
          <a:xfrm>
            <a:off x="268605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086" name="Line 54"/>
          <p:cNvSpPr>
            <a:spLocks noChangeShapeType="1"/>
          </p:cNvSpPr>
          <p:nvPr/>
        </p:nvSpPr>
        <p:spPr bwMode="auto">
          <a:xfrm>
            <a:off x="2843213" y="493713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087" name="Text Box 55"/>
          <p:cNvSpPr txBox="1">
            <a:spLocks noChangeArrowheads="1"/>
          </p:cNvSpPr>
          <p:nvPr/>
        </p:nvSpPr>
        <p:spPr bwMode="auto">
          <a:xfrm>
            <a:off x="3886200" y="546100"/>
            <a:ext cx="1371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1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st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-α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</a:p>
        </p:txBody>
      </p:sp>
      <p:sp>
        <p:nvSpPr>
          <p:cNvPr id="172088" name="Text Box 56"/>
          <p:cNvSpPr txBox="1">
            <a:spLocks noChangeArrowheads="1"/>
          </p:cNvSpPr>
          <p:nvPr/>
        </p:nvSpPr>
        <p:spPr bwMode="auto">
          <a:xfrm>
            <a:off x="2833688" y="1147763"/>
            <a:ext cx="7604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2089" name="Text Box 57"/>
          <p:cNvSpPr txBox="1">
            <a:spLocks noChangeArrowheads="1"/>
          </p:cNvSpPr>
          <p:nvPr/>
        </p:nvSpPr>
        <p:spPr bwMode="auto">
          <a:xfrm>
            <a:off x="2847975" y="13763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ἀ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γάπη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 sz="1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172090" name="Text Box 58"/>
          <p:cNvSpPr txBox="1">
            <a:spLocks noChangeArrowheads="1"/>
          </p:cNvSpPr>
          <p:nvPr/>
        </p:nvSpPr>
        <p:spPr bwMode="auto">
          <a:xfrm>
            <a:off x="2935288" y="2189163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72091" name="Text Box 59"/>
          <p:cNvSpPr txBox="1">
            <a:spLocks noChangeArrowheads="1"/>
          </p:cNvSpPr>
          <p:nvPr/>
        </p:nvSpPr>
        <p:spPr bwMode="auto">
          <a:xfrm>
            <a:off x="2927350" y="2501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2092" name="Text Box 60"/>
          <p:cNvSpPr txBox="1">
            <a:spLocks noChangeArrowheads="1"/>
          </p:cNvSpPr>
          <p:nvPr/>
        </p:nvSpPr>
        <p:spPr bwMode="auto">
          <a:xfrm>
            <a:off x="2927350" y="2824163"/>
            <a:ext cx="838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rgbClr val="FFFFFF"/>
                </a:solidFill>
                <a:latin typeface="Lucida Grande" charset="0"/>
                <a:cs typeface="Lucida Grande" charset="0"/>
              </a:rPr>
              <a:t>ῃ</a:t>
            </a:r>
            <a:endParaRPr lang="es-ES" sz="1400">
              <a:solidFill>
                <a:srgbClr val="FFFFFF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2093" name="Text Box 61"/>
          <p:cNvSpPr txBox="1">
            <a:spLocks noChangeArrowheads="1"/>
          </p:cNvSpPr>
          <p:nvPr/>
        </p:nvSpPr>
        <p:spPr bwMode="auto">
          <a:xfrm>
            <a:off x="2927350" y="314960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ην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2094" name="Text Box 62"/>
          <p:cNvSpPr txBox="1">
            <a:spLocks noChangeArrowheads="1"/>
          </p:cNvSpPr>
          <p:nvPr/>
        </p:nvSpPr>
        <p:spPr bwMode="auto">
          <a:xfrm>
            <a:off x="2927350" y="3429000"/>
            <a:ext cx="6858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2095" name="Text Box 63"/>
          <p:cNvSpPr txBox="1">
            <a:spLocks noChangeArrowheads="1"/>
          </p:cNvSpPr>
          <p:nvPr/>
        </p:nvSpPr>
        <p:spPr bwMode="auto">
          <a:xfrm>
            <a:off x="2940050" y="44958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72096" name="Text Box 64"/>
          <p:cNvSpPr txBox="1">
            <a:spLocks noChangeArrowheads="1"/>
          </p:cNvSpPr>
          <p:nvPr/>
        </p:nvSpPr>
        <p:spPr bwMode="auto">
          <a:xfrm>
            <a:off x="2940050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2097" name="Text Box 65"/>
          <p:cNvSpPr txBox="1">
            <a:spLocks noChangeArrowheads="1"/>
          </p:cNvSpPr>
          <p:nvPr/>
        </p:nvSpPr>
        <p:spPr bwMode="auto">
          <a:xfrm>
            <a:off x="2940050" y="51181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72098" name="Text Box 66"/>
          <p:cNvSpPr txBox="1">
            <a:spLocks noChangeArrowheads="1"/>
          </p:cNvSpPr>
          <p:nvPr/>
        </p:nvSpPr>
        <p:spPr bwMode="auto">
          <a:xfrm>
            <a:off x="2940050" y="54229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2099" name="Text Box 67"/>
          <p:cNvSpPr txBox="1">
            <a:spLocks noChangeArrowheads="1"/>
          </p:cNvSpPr>
          <p:nvPr/>
        </p:nvSpPr>
        <p:spPr bwMode="auto">
          <a:xfrm>
            <a:off x="2940050" y="57277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72100" name="Line 68"/>
          <p:cNvSpPr>
            <a:spLocks noChangeShapeType="1"/>
          </p:cNvSpPr>
          <p:nvPr/>
        </p:nvSpPr>
        <p:spPr bwMode="auto">
          <a:xfrm>
            <a:off x="3559175" y="1079500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102" name="Line 70"/>
          <p:cNvSpPr>
            <a:spLocks noChangeShapeType="1"/>
          </p:cNvSpPr>
          <p:nvPr/>
        </p:nvSpPr>
        <p:spPr bwMode="auto">
          <a:xfrm flipV="1">
            <a:off x="2570163" y="2979738"/>
            <a:ext cx="442912" cy="4762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103" name="Line 71"/>
          <p:cNvSpPr>
            <a:spLocks noChangeShapeType="1"/>
          </p:cNvSpPr>
          <p:nvPr/>
        </p:nvSpPr>
        <p:spPr bwMode="auto">
          <a:xfrm>
            <a:off x="2620963" y="4965700"/>
            <a:ext cx="3762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104" name="Line 72"/>
          <p:cNvSpPr>
            <a:spLocks noChangeShapeType="1"/>
          </p:cNvSpPr>
          <p:nvPr/>
        </p:nvSpPr>
        <p:spPr bwMode="auto">
          <a:xfrm>
            <a:off x="2595563" y="5270500"/>
            <a:ext cx="401637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105" name="Text Box 73"/>
          <p:cNvSpPr txBox="1">
            <a:spLocks noChangeArrowheads="1"/>
          </p:cNvSpPr>
          <p:nvPr/>
        </p:nvSpPr>
        <p:spPr bwMode="auto">
          <a:xfrm>
            <a:off x="3556000" y="115570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</p:txBody>
      </p:sp>
      <p:sp>
        <p:nvSpPr>
          <p:cNvPr id="172106" name="Text Box 74"/>
          <p:cNvSpPr txBox="1">
            <a:spLocks noChangeArrowheads="1"/>
          </p:cNvSpPr>
          <p:nvPr/>
        </p:nvSpPr>
        <p:spPr bwMode="auto">
          <a:xfrm>
            <a:off x="3568700" y="1389063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καρδία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2107" name="Text Box 75"/>
          <p:cNvSpPr txBox="1">
            <a:spLocks noChangeArrowheads="1"/>
          </p:cNvSpPr>
          <p:nvPr/>
        </p:nvSpPr>
        <p:spPr bwMode="auto">
          <a:xfrm>
            <a:off x="3582988" y="2193925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2108" name="Text Box 76"/>
          <p:cNvSpPr txBox="1">
            <a:spLocks noChangeArrowheads="1"/>
          </p:cNvSpPr>
          <p:nvPr/>
        </p:nvSpPr>
        <p:spPr bwMode="auto">
          <a:xfrm>
            <a:off x="3570288" y="25034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2109" name="Text Box 77"/>
          <p:cNvSpPr txBox="1">
            <a:spLocks noChangeArrowheads="1"/>
          </p:cNvSpPr>
          <p:nvPr/>
        </p:nvSpPr>
        <p:spPr bwMode="auto">
          <a:xfrm>
            <a:off x="3570288" y="2824163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ᾳ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2110" name="Text Box 78"/>
          <p:cNvSpPr txBox="1">
            <a:spLocks noChangeArrowheads="1"/>
          </p:cNvSpPr>
          <p:nvPr/>
        </p:nvSpPr>
        <p:spPr bwMode="auto">
          <a:xfrm>
            <a:off x="3571875" y="31496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-αν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2111" name="Text Box 79"/>
          <p:cNvSpPr txBox="1">
            <a:spLocks noChangeArrowheads="1"/>
          </p:cNvSpPr>
          <p:nvPr/>
        </p:nvSpPr>
        <p:spPr bwMode="auto">
          <a:xfrm>
            <a:off x="3571875" y="342582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/>
          </a:p>
        </p:txBody>
      </p:sp>
      <p:sp>
        <p:nvSpPr>
          <p:cNvPr id="172112" name="Text Box 80"/>
          <p:cNvSpPr txBox="1">
            <a:spLocks noChangeArrowheads="1"/>
          </p:cNvSpPr>
          <p:nvPr/>
        </p:nvSpPr>
        <p:spPr bwMode="auto">
          <a:xfrm>
            <a:off x="3576638" y="44894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72113" name="Text Box 81"/>
          <p:cNvSpPr txBox="1">
            <a:spLocks noChangeArrowheads="1"/>
          </p:cNvSpPr>
          <p:nvPr/>
        </p:nvSpPr>
        <p:spPr bwMode="auto">
          <a:xfrm>
            <a:off x="3576638" y="4797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2114" name="Text Box 82"/>
          <p:cNvSpPr txBox="1">
            <a:spLocks noChangeArrowheads="1"/>
          </p:cNvSpPr>
          <p:nvPr/>
        </p:nvSpPr>
        <p:spPr bwMode="auto">
          <a:xfrm>
            <a:off x="3576638" y="511175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72115" name="Text Box 83"/>
          <p:cNvSpPr txBox="1">
            <a:spLocks noChangeArrowheads="1"/>
          </p:cNvSpPr>
          <p:nvPr/>
        </p:nvSpPr>
        <p:spPr bwMode="auto">
          <a:xfrm>
            <a:off x="3576638" y="54165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2116" name="Text Box 84"/>
          <p:cNvSpPr txBox="1">
            <a:spLocks noChangeArrowheads="1"/>
          </p:cNvSpPr>
          <p:nvPr/>
        </p:nvSpPr>
        <p:spPr bwMode="auto">
          <a:xfrm>
            <a:off x="3576638" y="57213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72117" name="Line 85"/>
          <p:cNvSpPr>
            <a:spLocks noChangeShapeType="1"/>
          </p:cNvSpPr>
          <p:nvPr/>
        </p:nvSpPr>
        <p:spPr bwMode="auto">
          <a:xfrm>
            <a:off x="4270375" y="1079500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118" name="Line 86"/>
          <p:cNvSpPr>
            <a:spLocks noChangeShapeType="1"/>
          </p:cNvSpPr>
          <p:nvPr/>
        </p:nvSpPr>
        <p:spPr bwMode="auto">
          <a:xfrm>
            <a:off x="3352800" y="4648200"/>
            <a:ext cx="1524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119" name="Line 87"/>
          <p:cNvSpPr>
            <a:spLocks noChangeShapeType="1"/>
          </p:cNvSpPr>
          <p:nvPr/>
        </p:nvSpPr>
        <p:spPr bwMode="auto">
          <a:xfrm>
            <a:off x="350520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120" name="Line 88"/>
          <p:cNvSpPr>
            <a:spLocks noChangeShapeType="1"/>
          </p:cNvSpPr>
          <p:nvPr/>
        </p:nvSpPr>
        <p:spPr bwMode="auto">
          <a:xfrm>
            <a:off x="3352800" y="5867400"/>
            <a:ext cx="1524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121" name="Line 89"/>
          <p:cNvSpPr>
            <a:spLocks noChangeShapeType="1"/>
          </p:cNvSpPr>
          <p:nvPr/>
        </p:nvSpPr>
        <p:spPr bwMode="auto">
          <a:xfrm>
            <a:off x="3517900" y="5283200"/>
            <a:ext cx="101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122" name="Line 90"/>
          <p:cNvSpPr>
            <a:spLocks noChangeShapeType="1"/>
          </p:cNvSpPr>
          <p:nvPr/>
        </p:nvSpPr>
        <p:spPr bwMode="auto">
          <a:xfrm>
            <a:off x="3429000" y="26670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123" name="Line 91"/>
          <p:cNvSpPr>
            <a:spLocks noChangeShapeType="1"/>
          </p:cNvSpPr>
          <p:nvPr/>
        </p:nvSpPr>
        <p:spPr bwMode="auto">
          <a:xfrm>
            <a:off x="3289300" y="2971800"/>
            <a:ext cx="3683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124" name="Line 92"/>
          <p:cNvSpPr>
            <a:spLocks noChangeShapeType="1"/>
          </p:cNvSpPr>
          <p:nvPr/>
        </p:nvSpPr>
        <p:spPr bwMode="auto">
          <a:xfrm>
            <a:off x="3378200" y="3302000"/>
            <a:ext cx="2921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125" name="Text Box 93"/>
          <p:cNvSpPr txBox="1">
            <a:spLocks noChangeArrowheads="1"/>
          </p:cNvSpPr>
          <p:nvPr/>
        </p:nvSpPr>
        <p:spPr bwMode="auto">
          <a:xfrm>
            <a:off x="4254500" y="115570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</p:txBody>
      </p:sp>
      <p:sp>
        <p:nvSpPr>
          <p:cNvPr id="172130" name="Text Box 98"/>
          <p:cNvSpPr txBox="1">
            <a:spLocks noChangeArrowheads="1"/>
          </p:cNvSpPr>
          <p:nvPr/>
        </p:nvSpPr>
        <p:spPr bwMode="auto">
          <a:xfrm>
            <a:off x="4152900" y="13970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γλωσσα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2131" name="Text Box 99"/>
          <p:cNvSpPr txBox="1">
            <a:spLocks noChangeArrowheads="1"/>
          </p:cNvSpPr>
          <p:nvPr/>
        </p:nvSpPr>
        <p:spPr bwMode="auto">
          <a:xfrm>
            <a:off x="4298950" y="2193925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2132" name="Text Box 100"/>
          <p:cNvSpPr txBox="1">
            <a:spLocks noChangeArrowheads="1"/>
          </p:cNvSpPr>
          <p:nvPr/>
        </p:nvSpPr>
        <p:spPr bwMode="auto">
          <a:xfrm>
            <a:off x="4286250" y="25034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rgbClr val="FFDC14"/>
                </a:solidFill>
                <a:latin typeface="Lucida Grande" charset="0"/>
              </a:rPr>
              <a:t>η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2133" name="Text Box 101"/>
          <p:cNvSpPr txBox="1">
            <a:spLocks noChangeArrowheads="1"/>
          </p:cNvSpPr>
          <p:nvPr/>
        </p:nvSpPr>
        <p:spPr bwMode="auto">
          <a:xfrm>
            <a:off x="4286250" y="2824163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rgbClr val="FFDC14"/>
                </a:solidFill>
                <a:latin typeface="Lucida Grande" charset="0"/>
                <a:cs typeface="Lucida Grande" charset="0"/>
              </a:rPr>
              <a:t>ῃ</a:t>
            </a:r>
            <a:endParaRPr lang="en-US" sz="1400" b="1" i="1">
              <a:solidFill>
                <a:srgbClr val="FFFFFF"/>
              </a:solidFill>
              <a:latin typeface="Lucida Grande" charset="0"/>
              <a:cs typeface="Lucida Grande" charset="0"/>
            </a:endParaRPr>
          </a:p>
        </p:txBody>
      </p:sp>
      <p:sp>
        <p:nvSpPr>
          <p:cNvPr id="172134" name="Text Box 102"/>
          <p:cNvSpPr txBox="1">
            <a:spLocks noChangeArrowheads="1"/>
          </p:cNvSpPr>
          <p:nvPr/>
        </p:nvSpPr>
        <p:spPr bwMode="auto">
          <a:xfrm>
            <a:off x="4287838" y="31496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-αν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2135" name="Text Box 103"/>
          <p:cNvSpPr txBox="1">
            <a:spLocks noChangeArrowheads="1"/>
          </p:cNvSpPr>
          <p:nvPr/>
        </p:nvSpPr>
        <p:spPr bwMode="auto">
          <a:xfrm>
            <a:off x="4287838" y="342582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/>
          </a:p>
        </p:txBody>
      </p:sp>
      <p:sp>
        <p:nvSpPr>
          <p:cNvPr id="172136" name="Text Box 104"/>
          <p:cNvSpPr txBox="1">
            <a:spLocks noChangeArrowheads="1"/>
          </p:cNvSpPr>
          <p:nvPr/>
        </p:nvSpPr>
        <p:spPr bwMode="auto">
          <a:xfrm>
            <a:off x="4292600" y="44894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72137" name="Text Box 105"/>
          <p:cNvSpPr txBox="1">
            <a:spLocks noChangeArrowheads="1"/>
          </p:cNvSpPr>
          <p:nvPr/>
        </p:nvSpPr>
        <p:spPr bwMode="auto">
          <a:xfrm>
            <a:off x="4292600" y="4797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2138" name="Text Box 106"/>
          <p:cNvSpPr txBox="1">
            <a:spLocks noChangeArrowheads="1"/>
          </p:cNvSpPr>
          <p:nvPr/>
        </p:nvSpPr>
        <p:spPr bwMode="auto">
          <a:xfrm>
            <a:off x="4292600" y="511175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72139" name="Text Box 107"/>
          <p:cNvSpPr txBox="1">
            <a:spLocks noChangeArrowheads="1"/>
          </p:cNvSpPr>
          <p:nvPr/>
        </p:nvSpPr>
        <p:spPr bwMode="auto">
          <a:xfrm>
            <a:off x="4292600" y="54165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2140" name="Text Box 108"/>
          <p:cNvSpPr txBox="1">
            <a:spLocks noChangeArrowheads="1"/>
          </p:cNvSpPr>
          <p:nvPr/>
        </p:nvSpPr>
        <p:spPr bwMode="auto">
          <a:xfrm>
            <a:off x="4292600" y="57213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72141" name="Line 109"/>
          <p:cNvSpPr>
            <a:spLocks noChangeShapeType="1"/>
          </p:cNvSpPr>
          <p:nvPr/>
        </p:nvSpPr>
        <p:spPr bwMode="auto">
          <a:xfrm>
            <a:off x="4978400" y="1079500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142" name="Line 110"/>
          <p:cNvSpPr>
            <a:spLocks noChangeShapeType="1"/>
          </p:cNvSpPr>
          <p:nvPr/>
        </p:nvSpPr>
        <p:spPr bwMode="auto">
          <a:xfrm>
            <a:off x="4089400" y="2667000"/>
            <a:ext cx="2921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143" name="Line 111"/>
          <p:cNvSpPr>
            <a:spLocks noChangeShapeType="1"/>
          </p:cNvSpPr>
          <p:nvPr/>
        </p:nvSpPr>
        <p:spPr bwMode="auto">
          <a:xfrm>
            <a:off x="4013200" y="2971800"/>
            <a:ext cx="3683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144" name="Line 112"/>
          <p:cNvSpPr>
            <a:spLocks noChangeShapeType="1"/>
          </p:cNvSpPr>
          <p:nvPr/>
        </p:nvSpPr>
        <p:spPr bwMode="auto">
          <a:xfrm>
            <a:off x="4102100" y="3302000"/>
            <a:ext cx="2921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145" name="Line 113"/>
          <p:cNvSpPr>
            <a:spLocks noChangeShapeType="1"/>
          </p:cNvSpPr>
          <p:nvPr/>
        </p:nvSpPr>
        <p:spPr bwMode="auto">
          <a:xfrm>
            <a:off x="2801938" y="3300413"/>
            <a:ext cx="217487" cy="3175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2146" name="Line 114"/>
          <p:cNvSpPr>
            <a:spLocks noChangeShapeType="1"/>
          </p:cNvSpPr>
          <p:nvPr/>
        </p:nvSpPr>
        <p:spPr bwMode="auto">
          <a:xfrm flipH="1">
            <a:off x="2533650" y="3303588"/>
            <a:ext cx="24606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2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72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72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72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0"/>
                                        <p:tgtEl>
                                          <p:spTgt spid="172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17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1000"/>
                                        <p:tgtEl>
                                          <p:spTgt spid="17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125" grpId="0"/>
      <p:bldP spid="172130" grpId="0"/>
      <p:bldP spid="172131" grpId="0"/>
      <p:bldP spid="172132" grpId="0"/>
      <p:bldP spid="172133" grpId="0"/>
      <p:bldP spid="172134" grpId="0"/>
      <p:bldP spid="172135" grpId="0"/>
      <p:bldP spid="172136" grpId="0"/>
      <p:bldP spid="172137" grpId="0"/>
      <p:bldP spid="172138" grpId="0"/>
      <p:bldP spid="172139" grpId="0"/>
      <p:bldP spid="172140" grpId="0"/>
      <p:bldP spid="172141" grpId="0" animBg="1"/>
      <p:bldP spid="172142" grpId="0" animBg="1"/>
      <p:bldP spid="172143" grpId="0" animBg="1"/>
      <p:bldP spid="172144" grpId="0" animBg="1"/>
      <p:bldP spid="172145" grpId="0" animBg="1"/>
      <p:bldP spid="17214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600" b="1">
                <a:solidFill>
                  <a:schemeClr val="bg1"/>
                </a:solidFill>
                <a:latin typeface="Palatino Linotype" charset="0"/>
              </a:rPr>
              <a:t>GREEK NOUN DECLENSIONS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74084" name="Line 4"/>
          <p:cNvSpPr>
            <a:spLocks noChangeShapeType="1"/>
          </p:cNvSpPr>
          <p:nvPr/>
        </p:nvSpPr>
        <p:spPr bwMode="auto">
          <a:xfrm>
            <a:off x="28575" y="485775"/>
            <a:ext cx="90217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1219200" y="566738"/>
            <a:ext cx="1676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nd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-ο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109663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74087" name="Text Box 7"/>
          <p:cNvSpPr txBox="1">
            <a:spLocks noChangeArrowheads="1"/>
          </p:cNvSpPr>
          <p:nvPr/>
        </p:nvSpPr>
        <p:spPr bwMode="auto">
          <a:xfrm>
            <a:off x="1225550" y="11525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4088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     Examples:</a:t>
            </a:r>
            <a:r>
              <a:rPr lang="en-US" sz="1000">
                <a:solidFill>
                  <a:schemeClr val="bg1"/>
                </a:solidFill>
              </a:rPr>
              <a:t>	   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λόγος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4089" name="Line 9"/>
          <p:cNvSpPr>
            <a:spLocks noChangeShapeType="1"/>
          </p:cNvSpPr>
          <p:nvPr/>
        </p:nvSpPr>
        <p:spPr bwMode="auto">
          <a:xfrm>
            <a:off x="1219200" y="485775"/>
            <a:ext cx="0" cy="630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090" name="Line 10"/>
          <p:cNvSpPr>
            <a:spLocks noChangeShapeType="1"/>
          </p:cNvSpPr>
          <p:nvPr/>
        </p:nvSpPr>
        <p:spPr bwMode="auto">
          <a:xfrm>
            <a:off x="1219200" y="1066800"/>
            <a:ext cx="784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091" name="Line 11"/>
          <p:cNvSpPr>
            <a:spLocks noChangeShapeType="1"/>
          </p:cNvSpPr>
          <p:nvPr/>
        </p:nvSpPr>
        <p:spPr bwMode="auto">
          <a:xfrm>
            <a:off x="1219200" y="1600200"/>
            <a:ext cx="78565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092" name="Line 12"/>
          <p:cNvSpPr>
            <a:spLocks noChangeShapeType="1"/>
          </p:cNvSpPr>
          <p:nvPr/>
        </p:nvSpPr>
        <p:spPr bwMode="auto">
          <a:xfrm>
            <a:off x="1204913" y="1343025"/>
            <a:ext cx="787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093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74094" name="Text Box 14"/>
          <p:cNvSpPr txBox="1">
            <a:spLocks noChangeArrowheads="1"/>
          </p:cNvSpPr>
          <p:nvPr/>
        </p:nvSpPr>
        <p:spPr bwMode="auto">
          <a:xfrm>
            <a:off x="-76200" y="1828800"/>
            <a:ext cx="12954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74095" name="Line 15"/>
          <p:cNvSpPr>
            <a:spLocks noChangeShapeType="1"/>
          </p:cNvSpPr>
          <p:nvPr/>
        </p:nvSpPr>
        <p:spPr bwMode="auto">
          <a:xfrm>
            <a:off x="228600" y="3886200"/>
            <a:ext cx="86868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096" name="Text Box 16"/>
          <p:cNvSpPr txBox="1">
            <a:spLocks noChangeArrowheads="1"/>
          </p:cNvSpPr>
          <p:nvPr/>
        </p:nvSpPr>
        <p:spPr bwMode="auto">
          <a:xfrm>
            <a:off x="1355725" y="21336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74097" name="Text Box 17"/>
          <p:cNvSpPr txBox="1">
            <a:spLocks noChangeArrowheads="1"/>
          </p:cNvSpPr>
          <p:nvPr/>
        </p:nvSpPr>
        <p:spPr bwMode="auto">
          <a:xfrm>
            <a:off x="1319213" y="21986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ος</a:t>
            </a:r>
            <a:endParaRPr lang="en-US" sz="1400" b="1" i="1">
              <a:latin typeface="Lucida Grande" charset="0"/>
            </a:endParaRPr>
          </a:p>
        </p:txBody>
      </p:sp>
      <p:sp>
        <p:nvSpPr>
          <p:cNvPr id="174098" name="Text Box 18"/>
          <p:cNvSpPr txBox="1">
            <a:spLocks noChangeArrowheads="1"/>
          </p:cNvSpPr>
          <p:nvPr/>
        </p:nvSpPr>
        <p:spPr bwMode="auto">
          <a:xfrm>
            <a:off x="1298575" y="25082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ου</a:t>
            </a:r>
          </a:p>
        </p:txBody>
      </p:sp>
      <p:sp>
        <p:nvSpPr>
          <p:cNvPr id="174099" name="Text Box 19"/>
          <p:cNvSpPr txBox="1">
            <a:spLocks noChangeArrowheads="1"/>
          </p:cNvSpPr>
          <p:nvPr/>
        </p:nvSpPr>
        <p:spPr bwMode="auto">
          <a:xfrm>
            <a:off x="1298575" y="28273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4100" name="Text Box 20"/>
          <p:cNvSpPr txBox="1">
            <a:spLocks noChangeArrowheads="1"/>
          </p:cNvSpPr>
          <p:nvPr/>
        </p:nvSpPr>
        <p:spPr bwMode="auto">
          <a:xfrm>
            <a:off x="1298575" y="3136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4101" name="Text Box 21"/>
          <p:cNvSpPr txBox="1">
            <a:spLocks noChangeArrowheads="1"/>
          </p:cNvSpPr>
          <p:nvPr/>
        </p:nvSpPr>
        <p:spPr bwMode="auto">
          <a:xfrm>
            <a:off x="1298575" y="343693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</a:t>
            </a: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74102" name="Text Box 22"/>
          <p:cNvSpPr txBox="1">
            <a:spLocks noChangeArrowheads="1"/>
          </p:cNvSpPr>
          <p:nvPr/>
        </p:nvSpPr>
        <p:spPr bwMode="auto">
          <a:xfrm>
            <a:off x="1298575" y="4503738"/>
            <a:ext cx="6096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</a:p>
          <a:p>
            <a:pPr>
              <a:spcBef>
                <a:spcPct val="50000"/>
              </a:spcBef>
            </a:pP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74103" name="Text Box 23"/>
          <p:cNvSpPr txBox="1">
            <a:spLocks noChangeArrowheads="1"/>
          </p:cNvSpPr>
          <p:nvPr/>
        </p:nvSpPr>
        <p:spPr bwMode="auto">
          <a:xfrm>
            <a:off x="1303338" y="4808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4104" name="Text Box 24"/>
          <p:cNvSpPr txBox="1">
            <a:spLocks noChangeArrowheads="1"/>
          </p:cNvSpPr>
          <p:nvPr/>
        </p:nvSpPr>
        <p:spPr bwMode="auto">
          <a:xfrm>
            <a:off x="129857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74105" name="Text Box 25"/>
          <p:cNvSpPr txBox="1">
            <a:spLocks noChangeArrowheads="1"/>
          </p:cNvSpPr>
          <p:nvPr/>
        </p:nvSpPr>
        <p:spPr bwMode="auto">
          <a:xfrm>
            <a:off x="1298575" y="5403850"/>
            <a:ext cx="758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74106" name="Text Box 26"/>
          <p:cNvSpPr txBox="1">
            <a:spLocks noChangeArrowheads="1"/>
          </p:cNvSpPr>
          <p:nvPr/>
        </p:nvSpPr>
        <p:spPr bwMode="auto">
          <a:xfrm>
            <a:off x="1293813" y="57086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74107" name="Line 27"/>
          <p:cNvSpPr>
            <a:spLocks noChangeShapeType="1"/>
          </p:cNvSpPr>
          <p:nvPr/>
        </p:nvSpPr>
        <p:spPr bwMode="auto">
          <a:xfrm>
            <a:off x="2035175" y="1082675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108" name="Text Box 28"/>
          <p:cNvSpPr txBox="1">
            <a:spLocks noChangeArrowheads="1"/>
          </p:cNvSpPr>
          <p:nvPr/>
        </p:nvSpPr>
        <p:spPr bwMode="auto">
          <a:xfrm>
            <a:off x="2105025" y="114935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Neuter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4109" name="Text Box 29"/>
          <p:cNvSpPr txBox="1">
            <a:spLocks noChangeArrowheads="1"/>
          </p:cNvSpPr>
          <p:nvPr/>
        </p:nvSpPr>
        <p:spPr bwMode="auto">
          <a:xfrm>
            <a:off x="2062163" y="1377950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ἔ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ργον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4110" name="Text Box 30"/>
          <p:cNvSpPr txBox="1">
            <a:spLocks noChangeArrowheads="1"/>
          </p:cNvSpPr>
          <p:nvPr/>
        </p:nvSpPr>
        <p:spPr bwMode="auto">
          <a:xfrm>
            <a:off x="2089150" y="220345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4111" name="Text Box 31"/>
          <p:cNvSpPr txBox="1"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74112" name="Text Box 32"/>
          <p:cNvSpPr txBox="1">
            <a:spLocks noChangeArrowheads="1"/>
          </p:cNvSpPr>
          <p:nvPr/>
        </p:nvSpPr>
        <p:spPr bwMode="auto">
          <a:xfrm>
            <a:off x="2089150" y="250348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4113" name="Text Box 33"/>
          <p:cNvSpPr txBox="1">
            <a:spLocks noChangeArrowheads="1"/>
          </p:cNvSpPr>
          <p:nvPr/>
        </p:nvSpPr>
        <p:spPr bwMode="auto">
          <a:xfrm>
            <a:off x="2089150" y="2827338"/>
            <a:ext cx="7620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4114" name="Text Box 34"/>
          <p:cNvSpPr txBox="1">
            <a:spLocks noChangeArrowheads="1"/>
          </p:cNvSpPr>
          <p:nvPr/>
        </p:nvSpPr>
        <p:spPr bwMode="auto">
          <a:xfrm>
            <a:off x="2089150" y="3146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4115" name="Text Box 35"/>
          <p:cNvSpPr txBox="1">
            <a:spLocks noChangeArrowheads="1"/>
          </p:cNvSpPr>
          <p:nvPr/>
        </p:nvSpPr>
        <p:spPr bwMode="auto">
          <a:xfrm>
            <a:off x="2089150" y="3432175"/>
            <a:ext cx="91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4116" name="Text Box 36"/>
          <p:cNvSpPr txBox="1">
            <a:spLocks noChangeArrowheads="1"/>
          </p:cNvSpPr>
          <p:nvPr/>
        </p:nvSpPr>
        <p:spPr bwMode="auto">
          <a:xfrm>
            <a:off x="2070100" y="44942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74117" name="Text Box 37"/>
          <p:cNvSpPr txBox="1">
            <a:spLocks noChangeArrowheads="1"/>
          </p:cNvSpPr>
          <p:nvPr/>
        </p:nvSpPr>
        <p:spPr bwMode="auto">
          <a:xfrm>
            <a:off x="2079625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4118" name="Text Box 38"/>
          <p:cNvSpPr txBox="1">
            <a:spLocks noChangeArrowheads="1"/>
          </p:cNvSpPr>
          <p:nvPr/>
        </p:nvSpPr>
        <p:spPr bwMode="auto">
          <a:xfrm>
            <a:off x="207962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4119" name="Text Box 39"/>
          <p:cNvSpPr txBox="1">
            <a:spLocks noChangeArrowheads="1"/>
          </p:cNvSpPr>
          <p:nvPr/>
        </p:nvSpPr>
        <p:spPr bwMode="auto">
          <a:xfrm>
            <a:off x="2074863" y="5413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4120" name="Text Box 40"/>
          <p:cNvSpPr txBox="1">
            <a:spLocks noChangeArrowheads="1"/>
          </p:cNvSpPr>
          <p:nvPr/>
        </p:nvSpPr>
        <p:spPr bwMode="auto">
          <a:xfrm>
            <a:off x="2074863" y="5718175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4121" name="Line 41"/>
          <p:cNvSpPr>
            <a:spLocks noChangeShapeType="1"/>
          </p:cNvSpPr>
          <p:nvPr/>
        </p:nvSpPr>
        <p:spPr bwMode="auto">
          <a:xfrm>
            <a:off x="1857375" y="265271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122" name="Line 42"/>
          <p:cNvSpPr>
            <a:spLocks noChangeShapeType="1"/>
          </p:cNvSpPr>
          <p:nvPr/>
        </p:nvSpPr>
        <p:spPr bwMode="auto">
          <a:xfrm>
            <a:off x="1866900" y="298926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123" name="Line 43"/>
          <p:cNvSpPr>
            <a:spLocks noChangeShapeType="1"/>
          </p:cNvSpPr>
          <p:nvPr/>
        </p:nvSpPr>
        <p:spPr bwMode="auto">
          <a:xfrm>
            <a:off x="1866900" y="33020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124" name="Line 44"/>
          <p:cNvSpPr>
            <a:spLocks noChangeShapeType="1"/>
          </p:cNvSpPr>
          <p:nvPr/>
        </p:nvSpPr>
        <p:spPr bwMode="auto">
          <a:xfrm>
            <a:off x="1847850" y="4960938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125" name="Line 45"/>
          <p:cNvSpPr>
            <a:spLocks noChangeShapeType="1"/>
          </p:cNvSpPr>
          <p:nvPr/>
        </p:nvSpPr>
        <p:spPr bwMode="auto">
          <a:xfrm>
            <a:off x="1847850" y="52705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126" name="Line 46"/>
          <p:cNvSpPr>
            <a:spLocks noChangeShapeType="1"/>
          </p:cNvSpPr>
          <p:nvPr/>
        </p:nvSpPr>
        <p:spPr bwMode="auto">
          <a:xfrm flipH="1">
            <a:off x="2543175" y="2362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128" name="Line 48"/>
          <p:cNvSpPr>
            <a:spLocks noChangeShapeType="1"/>
          </p:cNvSpPr>
          <p:nvPr/>
        </p:nvSpPr>
        <p:spPr bwMode="auto">
          <a:xfrm flipH="1">
            <a:off x="2543175" y="3581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129" name="Line 49"/>
          <p:cNvSpPr>
            <a:spLocks noChangeShapeType="1"/>
          </p:cNvSpPr>
          <p:nvPr/>
        </p:nvSpPr>
        <p:spPr bwMode="auto">
          <a:xfrm>
            <a:off x="2776538" y="2362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130" name="Line 50"/>
          <p:cNvSpPr>
            <a:spLocks noChangeShapeType="1"/>
          </p:cNvSpPr>
          <p:nvPr/>
        </p:nvSpPr>
        <p:spPr bwMode="auto">
          <a:xfrm flipH="1">
            <a:off x="2452688" y="4648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131" name="Line 51"/>
          <p:cNvSpPr>
            <a:spLocks noChangeShapeType="1"/>
          </p:cNvSpPr>
          <p:nvPr/>
        </p:nvSpPr>
        <p:spPr bwMode="auto">
          <a:xfrm flipH="1">
            <a:off x="2443163" y="5564188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132" name="Line 52"/>
          <p:cNvSpPr>
            <a:spLocks noChangeShapeType="1"/>
          </p:cNvSpPr>
          <p:nvPr/>
        </p:nvSpPr>
        <p:spPr bwMode="auto">
          <a:xfrm flipH="1">
            <a:off x="2452688" y="5867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133" name="Line 53"/>
          <p:cNvSpPr>
            <a:spLocks noChangeShapeType="1"/>
          </p:cNvSpPr>
          <p:nvPr/>
        </p:nvSpPr>
        <p:spPr bwMode="auto">
          <a:xfrm>
            <a:off x="268605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134" name="Line 54"/>
          <p:cNvSpPr>
            <a:spLocks noChangeShapeType="1"/>
          </p:cNvSpPr>
          <p:nvPr/>
        </p:nvSpPr>
        <p:spPr bwMode="auto">
          <a:xfrm>
            <a:off x="2843213" y="493713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135" name="Text Box 55"/>
          <p:cNvSpPr txBox="1">
            <a:spLocks noChangeArrowheads="1"/>
          </p:cNvSpPr>
          <p:nvPr/>
        </p:nvSpPr>
        <p:spPr bwMode="auto">
          <a:xfrm>
            <a:off x="3886200" y="546100"/>
            <a:ext cx="1371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1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st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-α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</a:p>
        </p:txBody>
      </p:sp>
      <p:sp>
        <p:nvSpPr>
          <p:cNvPr id="174136" name="Text Box 56"/>
          <p:cNvSpPr txBox="1">
            <a:spLocks noChangeArrowheads="1"/>
          </p:cNvSpPr>
          <p:nvPr/>
        </p:nvSpPr>
        <p:spPr bwMode="auto">
          <a:xfrm>
            <a:off x="2833688" y="1147763"/>
            <a:ext cx="7604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4137" name="Text Box 57"/>
          <p:cNvSpPr txBox="1">
            <a:spLocks noChangeArrowheads="1"/>
          </p:cNvSpPr>
          <p:nvPr/>
        </p:nvSpPr>
        <p:spPr bwMode="auto">
          <a:xfrm>
            <a:off x="2847975" y="13763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ἀ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γάπη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 sz="1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174138" name="Text Box 58"/>
          <p:cNvSpPr txBox="1">
            <a:spLocks noChangeArrowheads="1"/>
          </p:cNvSpPr>
          <p:nvPr/>
        </p:nvSpPr>
        <p:spPr bwMode="auto">
          <a:xfrm>
            <a:off x="2935288" y="2189163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74139" name="Text Box 59"/>
          <p:cNvSpPr txBox="1">
            <a:spLocks noChangeArrowheads="1"/>
          </p:cNvSpPr>
          <p:nvPr/>
        </p:nvSpPr>
        <p:spPr bwMode="auto">
          <a:xfrm>
            <a:off x="2927350" y="2501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4140" name="Text Box 60"/>
          <p:cNvSpPr txBox="1">
            <a:spLocks noChangeArrowheads="1"/>
          </p:cNvSpPr>
          <p:nvPr/>
        </p:nvSpPr>
        <p:spPr bwMode="auto">
          <a:xfrm>
            <a:off x="2927350" y="2824163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rgbClr val="FFFFFF"/>
                </a:solidFill>
                <a:latin typeface="Lucida Grande" charset="0"/>
                <a:cs typeface="Lucida Grande" charset="0"/>
              </a:rPr>
              <a:t>ῃ</a:t>
            </a:r>
            <a:endParaRPr lang="en-US" sz="1400">
              <a:latin typeface="Lucida Grande" charset="0"/>
            </a:endParaRPr>
          </a:p>
        </p:txBody>
      </p:sp>
      <p:sp>
        <p:nvSpPr>
          <p:cNvPr id="174141" name="Text Box 61"/>
          <p:cNvSpPr txBox="1">
            <a:spLocks noChangeArrowheads="1"/>
          </p:cNvSpPr>
          <p:nvPr/>
        </p:nvSpPr>
        <p:spPr bwMode="auto">
          <a:xfrm>
            <a:off x="2927350" y="314960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ην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4142" name="Text Box 62"/>
          <p:cNvSpPr txBox="1">
            <a:spLocks noChangeArrowheads="1"/>
          </p:cNvSpPr>
          <p:nvPr/>
        </p:nvSpPr>
        <p:spPr bwMode="auto">
          <a:xfrm>
            <a:off x="2927350" y="3429000"/>
            <a:ext cx="6858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4143" name="Text Box 63"/>
          <p:cNvSpPr txBox="1">
            <a:spLocks noChangeArrowheads="1"/>
          </p:cNvSpPr>
          <p:nvPr/>
        </p:nvSpPr>
        <p:spPr bwMode="auto">
          <a:xfrm>
            <a:off x="2940050" y="44958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74144" name="Text Box 64"/>
          <p:cNvSpPr txBox="1">
            <a:spLocks noChangeArrowheads="1"/>
          </p:cNvSpPr>
          <p:nvPr/>
        </p:nvSpPr>
        <p:spPr bwMode="auto">
          <a:xfrm>
            <a:off x="2940050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4145" name="Text Box 65"/>
          <p:cNvSpPr txBox="1">
            <a:spLocks noChangeArrowheads="1"/>
          </p:cNvSpPr>
          <p:nvPr/>
        </p:nvSpPr>
        <p:spPr bwMode="auto">
          <a:xfrm>
            <a:off x="2940050" y="51181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74146" name="Text Box 66"/>
          <p:cNvSpPr txBox="1">
            <a:spLocks noChangeArrowheads="1"/>
          </p:cNvSpPr>
          <p:nvPr/>
        </p:nvSpPr>
        <p:spPr bwMode="auto">
          <a:xfrm>
            <a:off x="2940050" y="54229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4147" name="Text Box 67"/>
          <p:cNvSpPr txBox="1">
            <a:spLocks noChangeArrowheads="1"/>
          </p:cNvSpPr>
          <p:nvPr/>
        </p:nvSpPr>
        <p:spPr bwMode="auto">
          <a:xfrm>
            <a:off x="2940050" y="57277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74148" name="Line 68"/>
          <p:cNvSpPr>
            <a:spLocks noChangeShapeType="1"/>
          </p:cNvSpPr>
          <p:nvPr/>
        </p:nvSpPr>
        <p:spPr bwMode="auto">
          <a:xfrm>
            <a:off x="3559175" y="1079500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150" name="Line 70"/>
          <p:cNvSpPr>
            <a:spLocks noChangeShapeType="1"/>
          </p:cNvSpPr>
          <p:nvPr/>
        </p:nvSpPr>
        <p:spPr bwMode="auto">
          <a:xfrm flipV="1">
            <a:off x="2570163" y="2979738"/>
            <a:ext cx="442912" cy="4762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151" name="Line 71"/>
          <p:cNvSpPr>
            <a:spLocks noChangeShapeType="1"/>
          </p:cNvSpPr>
          <p:nvPr/>
        </p:nvSpPr>
        <p:spPr bwMode="auto">
          <a:xfrm>
            <a:off x="2620963" y="4965700"/>
            <a:ext cx="3762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152" name="Line 72"/>
          <p:cNvSpPr>
            <a:spLocks noChangeShapeType="1"/>
          </p:cNvSpPr>
          <p:nvPr/>
        </p:nvSpPr>
        <p:spPr bwMode="auto">
          <a:xfrm>
            <a:off x="2595563" y="5270500"/>
            <a:ext cx="401637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153" name="Text Box 73"/>
          <p:cNvSpPr txBox="1">
            <a:spLocks noChangeArrowheads="1"/>
          </p:cNvSpPr>
          <p:nvPr/>
        </p:nvSpPr>
        <p:spPr bwMode="auto">
          <a:xfrm>
            <a:off x="3556000" y="115570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</p:txBody>
      </p:sp>
      <p:sp>
        <p:nvSpPr>
          <p:cNvPr id="174154" name="Text Box 74"/>
          <p:cNvSpPr txBox="1">
            <a:spLocks noChangeArrowheads="1"/>
          </p:cNvSpPr>
          <p:nvPr/>
        </p:nvSpPr>
        <p:spPr bwMode="auto">
          <a:xfrm>
            <a:off x="3568700" y="1389063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καρδία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4155" name="Text Box 75"/>
          <p:cNvSpPr txBox="1">
            <a:spLocks noChangeArrowheads="1"/>
          </p:cNvSpPr>
          <p:nvPr/>
        </p:nvSpPr>
        <p:spPr bwMode="auto">
          <a:xfrm>
            <a:off x="3582988" y="2193925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4156" name="Text Box 76"/>
          <p:cNvSpPr txBox="1">
            <a:spLocks noChangeArrowheads="1"/>
          </p:cNvSpPr>
          <p:nvPr/>
        </p:nvSpPr>
        <p:spPr bwMode="auto">
          <a:xfrm>
            <a:off x="3570288" y="25034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4157" name="Text Box 77"/>
          <p:cNvSpPr txBox="1">
            <a:spLocks noChangeArrowheads="1"/>
          </p:cNvSpPr>
          <p:nvPr/>
        </p:nvSpPr>
        <p:spPr bwMode="auto">
          <a:xfrm>
            <a:off x="3570288" y="2824163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ᾳ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4158" name="Text Box 78"/>
          <p:cNvSpPr txBox="1">
            <a:spLocks noChangeArrowheads="1"/>
          </p:cNvSpPr>
          <p:nvPr/>
        </p:nvSpPr>
        <p:spPr bwMode="auto">
          <a:xfrm>
            <a:off x="3571875" y="31496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-αν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4159" name="Text Box 79"/>
          <p:cNvSpPr txBox="1">
            <a:spLocks noChangeArrowheads="1"/>
          </p:cNvSpPr>
          <p:nvPr/>
        </p:nvSpPr>
        <p:spPr bwMode="auto">
          <a:xfrm>
            <a:off x="3571875" y="342582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/>
          </a:p>
        </p:txBody>
      </p:sp>
      <p:sp>
        <p:nvSpPr>
          <p:cNvPr id="174160" name="Text Box 80"/>
          <p:cNvSpPr txBox="1">
            <a:spLocks noChangeArrowheads="1"/>
          </p:cNvSpPr>
          <p:nvPr/>
        </p:nvSpPr>
        <p:spPr bwMode="auto">
          <a:xfrm>
            <a:off x="3576638" y="44894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74161" name="Text Box 81"/>
          <p:cNvSpPr txBox="1">
            <a:spLocks noChangeArrowheads="1"/>
          </p:cNvSpPr>
          <p:nvPr/>
        </p:nvSpPr>
        <p:spPr bwMode="auto">
          <a:xfrm>
            <a:off x="3576638" y="4797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4162" name="Text Box 82"/>
          <p:cNvSpPr txBox="1">
            <a:spLocks noChangeArrowheads="1"/>
          </p:cNvSpPr>
          <p:nvPr/>
        </p:nvSpPr>
        <p:spPr bwMode="auto">
          <a:xfrm>
            <a:off x="3576638" y="511175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74163" name="Text Box 83"/>
          <p:cNvSpPr txBox="1">
            <a:spLocks noChangeArrowheads="1"/>
          </p:cNvSpPr>
          <p:nvPr/>
        </p:nvSpPr>
        <p:spPr bwMode="auto">
          <a:xfrm>
            <a:off x="3576638" y="54165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4164" name="Text Box 84"/>
          <p:cNvSpPr txBox="1">
            <a:spLocks noChangeArrowheads="1"/>
          </p:cNvSpPr>
          <p:nvPr/>
        </p:nvSpPr>
        <p:spPr bwMode="auto">
          <a:xfrm>
            <a:off x="3576638" y="57213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74165" name="Line 85"/>
          <p:cNvSpPr>
            <a:spLocks noChangeShapeType="1"/>
          </p:cNvSpPr>
          <p:nvPr/>
        </p:nvSpPr>
        <p:spPr bwMode="auto">
          <a:xfrm>
            <a:off x="4270375" y="1079500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166" name="Line 86"/>
          <p:cNvSpPr>
            <a:spLocks noChangeShapeType="1"/>
          </p:cNvSpPr>
          <p:nvPr/>
        </p:nvSpPr>
        <p:spPr bwMode="auto">
          <a:xfrm>
            <a:off x="3352800" y="4648200"/>
            <a:ext cx="1524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167" name="Line 87"/>
          <p:cNvSpPr>
            <a:spLocks noChangeShapeType="1"/>
          </p:cNvSpPr>
          <p:nvPr/>
        </p:nvSpPr>
        <p:spPr bwMode="auto">
          <a:xfrm>
            <a:off x="350520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168" name="Line 88"/>
          <p:cNvSpPr>
            <a:spLocks noChangeShapeType="1"/>
          </p:cNvSpPr>
          <p:nvPr/>
        </p:nvSpPr>
        <p:spPr bwMode="auto">
          <a:xfrm>
            <a:off x="3352800" y="5867400"/>
            <a:ext cx="1524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169" name="Line 89"/>
          <p:cNvSpPr>
            <a:spLocks noChangeShapeType="1"/>
          </p:cNvSpPr>
          <p:nvPr/>
        </p:nvSpPr>
        <p:spPr bwMode="auto">
          <a:xfrm>
            <a:off x="3517900" y="5283200"/>
            <a:ext cx="101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170" name="Line 90"/>
          <p:cNvSpPr>
            <a:spLocks noChangeShapeType="1"/>
          </p:cNvSpPr>
          <p:nvPr/>
        </p:nvSpPr>
        <p:spPr bwMode="auto">
          <a:xfrm>
            <a:off x="3429000" y="26670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171" name="Line 91"/>
          <p:cNvSpPr>
            <a:spLocks noChangeShapeType="1"/>
          </p:cNvSpPr>
          <p:nvPr/>
        </p:nvSpPr>
        <p:spPr bwMode="auto">
          <a:xfrm>
            <a:off x="3289300" y="2971800"/>
            <a:ext cx="3683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172" name="Line 92"/>
          <p:cNvSpPr>
            <a:spLocks noChangeShapeType="1"/>
          </p:cNvSpPr>
          <p:nvPr/>
        </p:nvSpPr>
        <p:spPr bwMode="auto">
          <a:xfrm>
            <a:off x="3378200" y="3302000"/>
            <a:ext cx="2921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173" name="Text Box 93"/>
          <p:cNvSpPr txBox="1">
            <a:spLocks noChangeArrowheads="1"/>
          </p:cNvSpPr>
          <p:nvPr/>
        </p:nvSpPr>
        <p:spPr bwMode="auto">
          <a:xfrm>
            <a:off x="4254500" y="115570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</p:txBody>
      </p:sp>
      <p:sp>
        <p:nvSpPr>
          <p:cNvPr id="174174" name="Text Box 94"/>
          <p:cNvSpPr txBox="1">
            <a:spLocks noChangeArrowheads="1"/>
          </p:cNvSpPr>
          <p:nvPr/>
        </p:nvSpPr>
        <p:spPr bwMode="auto">
          <a:xfrm>
            <a:off x="4152900" y="13970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γλωσσα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4175" name="Text Box 95"/>
          <p:cNvSpPr txBox="1">
            <a:spLocks noChangeArrowheads="1"/>
          </p:cNvSpPr>
          <p:nvPr/>
        </p:nvSpPr>
        <p:spPr bwMode="auto">
          <a:xfrm>
            <a:off x="4298950" y="2193925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4176" name="Text Box 96"/>
          <p:cNvSpPr txBox="1">
            <a:spLocks noChangeArrowheads="1"/>
          </p:cNvSpPr>
          <p:nvPr/>
        </p:nvSpPr>
        <p:spPr bwMode="auto">
          <a:xfrm>
            <a:off x="4286250" y="25034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rgbClr val="FFDC14"/>
                </a:solidFill>
                <a:latin typeface="Lucida Grande" charset="0"/>
              </a:rPr>
              <a:t>η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4177" name="Text Box 97"/>
          <p:cNvSpPr txBox="1">
            <a:spLocks noChangeArrowheads="1"/>
          </p:cNvSpPr>
          <p:nvPr/>
        </p:nvSpPr>
        <p:spPr bwMode="auto">
          <a:xfrm>
            <a:off x="4286250" y="2824163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rgbClr val="FFDC14"/>
                </a:solidFill>
                <a:latin typeface="Lucida Grande" charset="0"/>
                <a:cs typeface="Lucida Grande" charset="0"/>
              </a:rPr>
              <a:t>ῃ</a:t>
            </a:r>
            <a:endParaRPr lang="en-US" sz="1400" b="1" i="1">
              <a:solidFill>
                <a:srgbClr val="FFFFFF"/>
              </a:solidFill>
              <a:latin typeface="Lucida Grande" charset="0"/>
              <a:cs typeface="Lucida Grande" charset="0"/>
            </a:endParaRPr>
          </a:p>
        </p:txBody>
      </p:sp>
      <p:sp>
        <p:nvSpPr>
          <p:cNvPr id="174178" name="Text Box 98"/>
          <p:cNvSpPr txBox="1">
            <a:spLocks noChangeArrowheads="1"/>
          </p:cNvSpPr>
          <p:nvPr/>
        </p:nvSpPr>
        <p:spPr bwMode="auto">
          <a:xfrm>
            <a:off x="4287838" y="31496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-αν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4179" name="Text Box 99"/>
          <p:cNvSpPr txBox="1">
            <a:spLocks noChangeArrowheads="1"/>
          </p:cNvSpPr>
          <p:nvPr/>
        </p:nvSpPr>
        <p:spPr bwMode="auto">
          <a:xfrm>
            <a:off x="4287838" y="342582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/>
          </a:p>
        </p:txBody>
      </p:sp>
      <p:sp>
        <p:nvSpPr>
          <p:cNvPr id="174180" name="Text Box 100"/>
          <p:cNvSpPr txBox="1">
            <a:spLocks noChangeArrowheads="1"/>
          </p:cNvSpPr>
          <p:nvPr/>
        </p:nvSpPr>
        <p:spPr bwMode="auto">
          <a:xfrm>
            <a:off x="4292600" y="44894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74181" name="Text Box 101"/>
          <p:cNvSpPr txBox="1">
            <a:spLocks noChangeArrowheads="1"/>
          </p:cNvSpPr>
          <p:nvPr/>
        </p:nvSpPr>
        <p:spPr bwMode="auto">
          <a:xfrm>
            <a:off x="4292600" y="4797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4182" name="Text Box 102"/>
          <p:cNvSpPr txBox="1">
            <a:spLocks noChangeArrowheads="1"/>
          </p:cNvSpPr>
          <p:nvPr/>
        </p:nvSpPr>
        <p:spPr bwMode="auto">
          <a:xfrm>
            <a:off x="4292600" y="511175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74183" name="Text Box 103"/>
          <p:cNvSpPr txBox="1">
            <a:spLocks noChangeArrowheads="1"/>
          </p:cNvSpPr>
          <p:nvPr/>
        </p:nvSpPr>
        <p:spPr bwMode="auto">
          <a:xfrm>
            <a:off x="4292600" y="54165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4184" name="Text Box 104"/>
          <p:cNvSpPr txBox="1">
            <a:spLocks noChangeArrowheads="1"/>
          </p:cNvSpPr>
          <p:nvPr/>
        </p:nvSpPr>
        <p:spPr bwMode="auto">
          <a:xfrm>
            <a:off x="4292600" y="57213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74185" name="Line 105"/>
          <p:cNvSpPr>
            <a:spLocks noChangeShapeType="1"/>
          </p:cNvSpPr>
          <p:nvPr/>
        </p:nvSpPr>
        <p:spPr bwMode="auto">
          <a:xfrm>
            <a:off x="4978400" y="1079500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187" name="Line 107"/>
          <p:cNvSpPr>
            <a:spLocks noChangeShapeType="1"/>
          </p:cNvSpPr>
          <p:nvPr/>
        </p:nvSpPr>
        <p:spPr bwMode="auto">
          <a:xfrm>
            <a:off x="4013200" y="2971800"/>
            <a:ext cx="3683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188" name="Line 108"/>
          <p:cNvSpPr>
            <a:spLocks noChangeShapeType="1"/>
          </p:cNvSpPr>
          <p:nvPr/>
        </p:nvSpPr>
        <p:spPr bwMode="auto">
          <a:xfrm>
            <a:off x="4102100" y="3302000"/>
            <a:ext cx="2921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189" name="Text Box 109"/>
          <p:cNvSpPr txBox="1">
            <a:spLocks noChangeArrowheads="1"/>
          </p:cNvSpPr>
          <p:nvPr/>
        </p:nvSpPr>
        <p:spPr bwMode="auto">
          <a:xfrm>
            <a:off x="4953000" y="115570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Masc.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4190" name="Text Box 110"/>
          <p:cNvSpPr txBox="1">
            <a:spLocks noChangeArrowheads="1"/>
          </p:cNvSpPr>
          <p:nvPr/>
        </p:nvSpPr>
        <p:spPr bwMode="auto">
          <a:xfrm>
            <a:off x="4902200" y="1397000"/>
            <a:ext cx="889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προφητης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4191" name="Text Box 111"/>
          <p:cNvSpPr txBox="1">
            <a:spLocks noChangeArrowheads="1"/>
          </p:cNvSpPr>
          <p:nvPr/>
        </p:nvSpPr>
        <p:spPr bwMode="auto">
          <a:xfrm>
            <a:off x="5029200" y="21971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4192" name="Text Box 112"/>
          <p:cNvSpPr txBox="1">
            <a:spLocks noChangeArrowheads="1"/>
          </p:cNvSpPr>
          <p:nvPr/>
        </p:nvSpPr>
        <p:spPr bwMode="auto">
          <a:xfrm>
            <a:off x="5029200" y="25146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rgbClr val="FFDC14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4193" name="Text Box 113"/>
          <p:cNvSpPr txBox="1">
            <a:spLocks noChangeArrowheads="1"/>
          </p:cNvSpPr>
          <p:nvPr/>
        </p:nvSpPr>
        <p:spPr bwMode="auto">
          <a:xfrm>
            <a:off x="5029200" y="28194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rgbClr val="FFFFFF"/>
                </a:solidFill>
                <a:latin typeface="Lucida Grande" charset="0"/>
                <a:cs typeface="Lucida Grande" charset="0"/>
              </a:rPr>
              <a:t>ῃ</a:t>
            </a:r>
            <a:endParaRPr lang="en-US" sz="1400">
              <a:latin typeface="Lucida Grande" charset="0"/>
            </a:endParaRPr>
          </a:p>
        </p:txBody>
      </p:sp>
      <p:sp>
        <p:nvSpPr>
          <p:cNvPr id="174194" name="Text Box 114"/>
          <p:cNvSpPr txBox="1">
            <a:spLocks noChangeArrowheads="1"/>
          </p:cNvSpPr>
          <p:nvPr/>
        </p:nvSpPr>
        <p:spPr bwMode="auto">
          <a:xfrm>
            <a:off x="5029200" y="31321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ην</a:t>
            </a:r>
            <a:endParaRPr lang="en-US" sz="1400">
              <a:latin typeface="Lucida Grande" charset="0"/>
            </a:endParaRPr>
          </a:p>
        </p:txBody>
      </p:sp>
      <p:sp>
        <p:nvSpPr>
          <p:cNvPr id="174195" name="Text Box 115"/>
          <p:cNvSpPr txBox="1">
            <a:spLocks noChangeArrowheads="1"/>
          </p:cNvSpPr>
          <p:nvPr/>
        </p:nvSpPr>
        <p:spPr bwMode="auto">
          <a:xfrm>
            <a:off x="5029200" y="34290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/>
          </a:p>
        </p:txBody>
      </p:sp>
      <p:sp>
        <p:nvSpPr>
          <p:cNvPr id="174196" name="Text Box 116"/>
          <p:cNvSpPr txBox="1">
            <a:spLocks noChangeArrowheads="1"/>
          </p:cNvSpPr>
          <p:nvPr/>
        </p:nvSpPr>
        <p:spPr bwMode="auto">
          <a:xfrm>
            <a:off x="5029200" y="44831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74197" name="Text Box 117"/>
          <p:cNvSpPr txBox="1">
            <a:spLocks noChangeArrowheads="1"/>
          </p:cNvSpPr>
          <p:nvPr/>
        </p:nvSpPr>
        <p:spPr bwMode="auto">
          <a:xfrm>
            <a:off x="5029200" y="47910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4198" name="Text Box 118"/>
          <p:cNvSpPr txBox="1">
            <a:spLocks noChangeArrowheads="1"/>
          </p:cNvSpPr>
          <p:nvPr/>
        </p:nvSpPr>
        <p:spPr bwMode="auto">
          <a:xfrm>
            <a:off x="5029200" y="51054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74199" name="Text Box 119"/>
          <p:cNvSpPr txBox="1">
            <a:spLocks noChangeArrowheads="1"/>
          </p:cNvSpPr>
          <p:nvPr/>
        </p:nvSpPr>
        <p:spPr bwMode="auto">
          <a:xfrm>
            <a:off x="5029200" y="54102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4200" name="Text Box 120"/>
          <p:cNvSpPr txBox="1">
            <a:spLocks noChangeArrowheads="1"/>
          </p:cNvSpPr>
          <p:nvPr/>
        </p:nvSpPr>
        <p:spPr bwMode="auto">
          <a:xfrm>
            <a:off x="5029200" y="57150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74201" name="Line 121"/>
          <p:cNvSpPr>
            <a:spLocks noChangeShapeType="1"/>
          </p:cNvSpPr>
          <p:nvPr/>
        </p:nvSpPr>
        <p:spPr bwMode="auto">
          <a:xfrm>
            <a:off x="5740400" y="1079500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202" name="Line 122"/>
          <p:cNvSpPr>
            <a:spLocks noChangeShapeType="1"/>
          </p:cNvSpPr>
          <p:nvPr/>
        </p:nvSpPr>
        <p:spPr bwMode="auto">
          <a:xfrm>
            <a:off x="4724400" y="2971800"/>
            <a:ext cx="3810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203" name="Line 123"/>
          <p:cNvSpPr>
            <a:spLocks noChangeShapeType="1"/>
          </p:cNvSpPr>
          <p:nvPr/>
        </p:nvSpPr>
        <p:spPr bwMode="auto">
          <a:xfrm>
            <a:off x="4813300" y="3289300"/>
            <a:ext cx="2921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206" name="Line 126"/>
          <p:cNvSpPr>
            <a:spLocks noChangeShapeType="1"/>
          </p:cNvSpPr>
          <p:nvPr/>
        </p:nvSpPr>
        <p:spPr bwMode="auto">
          <a:xfrm>
            <a:off x="4089400" y="2667000"/>
            <a:ext cx="2921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207" name="Line 127"/>
          <p:cNvSpPr>
            <a:spLocks noChangeShapeType="1"/>
          </p:cNvSpPr>
          <p:nvPr/>
        </p:nvSpPr>
        <p:spPr bwMode="auto">
          <a:xfrm>
            <a:off x="2801938" y="3300413"/>
            <a:ext cx="217487" cy="3175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208" name="Line 128"/>
          <p:cNvSpPr>
            <a:spLocks noChangeShapeType="1"/>
          </p:cNvSpPr>
          <p:nvPr/>
        </p:nvSpPr>
        <p:spPr bwMode="auto">
          <a:xfrm flipH="1">
            <a:off x="2533650" y="3303588"/>
            <a:ext cx="24606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4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4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4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74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1000"/>
                                        <p:tgtEl>
                                          <p:spTgt spid="174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9" grpId="0" autoUpdateAnimBg="0"/>
      <p:bldP spid="174190" grpId="0" autoUpdateAnimBg="0"/>
      <p:bldP spid="174191" grpId="0" autoUpdateAnimBg="0"/>
      <p:bldP spid="174192" grpId="0" autoUpdateAnimBg="0"/>
      <p:bldP spid="174193" grpId="0" autoUpdateAnimBg="0"/>
      <p:bldP spid="174194" grpId="0" autoUpdateAnimBg="0"/>
      <p:bldP spid="174195" grpId="0" autoUpdateAnimBg="0"/>
      <p:bldP spid="174196" grpId="0" autoUpdateAnimBg="0"/>
      <p:bldP spid="174197" grpId="0" autoUpdateAnimBg="0"/>
      <p:bldP spid="174198" grpId="0" autoUpdateAnimBg="0"/>
      <p:bldP spid="174199" grpId="0" autoUpdateAnimBg="0"/>
      <p:bldP spid="174200" grpId="0" autoUpdateAnimBg="0"/>
      <p:bldP spid="174201" grpId="0" animBg="1"/>
      <p:bldP spid="174202" grpId="0" animBg="1"/>
      <p:bldP spid="174203" grpId="0" animBg="1"/>
      <p:bldP spid="174207" grpId="0" animBg="1"/>
      <p:bldP spid="17420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600" b="1">
                <a:solidFill>
                  <a:schemeClr val="bg1"/>
                </a:solidFill>
                <a:latin typeface="Palatino Linotype" charset="0"/>
              </a:rPr>
              <a:t>GREEK NOUN DECLENSIONS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76132" name="Line 4"/>
          <p:cNvSpPr>
            <a:spLocks noChangeShapeType="1"/>
          </p:cNvSpPr>
          <p:nvPr/>
        </p:nvSpPr>
        <p:spPr bwMode="auto">
          <a:xfrm>
            <a:off x="28575" y="485775"/>
            <a:ext cx="90217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133" name="Text Box 5"/>
          <p:cNvSpPr txBox="1">
            <a:spLocks noChangeArrowheads="1"/>
          </p:cNvSpPr>
          <p:nvPr/>
        </p:nvSpPr>
        <p:spPr bwMode="auto">
          <a:xfrm>
            <a:off x="1219200" y="566738"/>
            <a:ext cx="1676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nd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-ο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1109663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1225550" y="11525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6136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     Examples:</a:t>
            </a:r>
            <a:r>
              <a:rPr lang="en-US" sz="1000">
                <a:solidFill>
                  <a:schemeClr val="bg1"/>
                </a:solidFill>
              </a:rPr>
              <a:t>	   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λόγος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6137" name="Line 9"/>
          <p:cNvSpPr>
            <a:spLocks noChangeShapeType="1"/>
          </p:cNvSpPr>
          <p:nvPr/>
        </p:nvSpPr>
        <p:spPr bwMode="auto">
          <a:xfrm>
            <a:off x="1219200" y="485775"/>
            <a:ext cx="0" cy="630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138" name="Line 10"/>
          <p:cNvSpPr>
            <a:spLocks noChangeShapeType="1"/>
          </p:cNvSpPr>
          <p:nvPr/>
        </p:nvSpPr>
        <p:spPr bwMode="auto">
          <a:xfrm>
            <a:off x="1219200" y="1066800"/>
            <a:ext cx="784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139" name="Line 11"/>
          <p:cNvSpPr>
            <a:spLocks noChangeShapeType="1"/>
          </p:cNvSpPr>
          <p:nvPr/>
        </p:nvSpPr>
        <p:spPr bwMode="auto">
          <a:xfrm>
            <a:off x="1219200" y="1600200"/>
            <a:ext cx="78565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140" name="Line 12"/>
          <p:cNvSpPr>
            <a:spLocks noChangeShapeType="1"/>
          </p:cNvSpPr>
          <p:nvPr/>
        </p:nvSpPr>
        <p:spPr bwMode="auto">
          <a:xfrm>
            <a:off x="1204913" y="1343025"/>
            <a:ext cx="787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141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76142" name="Text Box 14"/>
          <p:cNvSpPr txBox="1">
            <a:spLocks noChangeArrowheads="1"/>
          </p:cNvSpPr>
          <p:nvPr/>
        </p:nvSpPr>
        <p:spPr bwMode="auto">
          <a:xfrm>
            <a:off x="-76200" y="1828800"/>
            <a:ext cx="12954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76143" name="Line 15"/>
          <p:cNvSpPr>
            <a:spLocks noChangeShapeType="1"/>
          </p:cNvSpPr>
          <p:nvPr/>
        </p:nvSpPr>
        <p:spPr bwMode="auto">
          <a:xfrm>
            <a:off x="228600" y="3886200"/>
            <a:ext cx="86868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144" name="Text Box 16"/>
          <p:cNvSpPr txBox="1">
            <a:spLocks noChangeArrowheads="1"/>
          </p:cNvSpPr>
          <p:nvPr/>
        </p:nvSpPr>
        <p:spPr bwMode="auto">
          <a:xfrm>
            <a:off x="1355725" y="21336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76145" name="Text Box 17"/>
          <p:cNvSpPr txBox="1">
            <a:spLocks noChangeArrowheads="1"/>
          </p:cNvSpPr>
          <p:nvPr/>
        </p:nvSpPr>
        <p:spPr bwMode="auto">
          <a:xfrm>
            <a:off x="1319213" y="21986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ος</a:t>
            </a:r>
            <a:endParaRPr lang="en-US" sz="1400" b="1" i="1">
              <a:latin typeface="Lucida Grande" charset="0"/>
            </a:endParaRPr>
          </a:p>
        </p:txBody>
      </p:sp>
      <p:sp>
        <p:nvSpPr>
          <p:cNvPr id="176146" name="Text Box 18"/>
          <p:cNvSpPr txBox="1">
            <a:spLocks noChangeArrowheads="1"/>
          </p:cNvSpPr>
          <p:nvPr/>
        </p:nvSpPr>
        <p:spPr bwMode="auto">
          <a:xfrm>
            <a:off x="1298575" y="25082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ου</a:t>
            </a:r>
          </a:p>
        </p:txBody>
      </p:sp>
      <p:sp>
        <p:nvSpPr>
          <p:cNvPr id="176147" name="Text Box 19"/>
          <p:cNvSpPr txBox="1">
            <a:spLocks noChangeArrowheads="1"/>
          </p:cNvSpPr>
          <p:nvPr/>
        </p:nvSpPr>
        <p:spPr bwMode="auto">
          <a:xfrm>
            <a:off x="1298575" y="28273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6148" name="Text Box 20"/>
          <p:cNvSpPr txBox="1">
            <a:spLocks noChangeArrowheads="1"/>
          </p:cNvSpPr>
          <p:nvPr/>
        </p:nvSpPr>
        <p:spPr bwMode="auto">
          <a:xfrm>
            <a:off x="1298575" y="3136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6149" name="Text Box 21"/>
          <p:cNvSpPr txBox="1">
            <a:spLocks noChangeArrowheads="1"/>
          </p:cNvSpPr>
          <p:nvPr/>
        </p:nvSpPr>
        <p:spPr bwMode="auto">
          <a:xfrm>
            <a:off x="1298575" y="343693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</a:t>
            </a: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76150" name="Text Box 22"/>
          <p:cNvSpPr txBox="1">
            <a:spLocks noChangeArrowheads="1"/>
          </p:cNvSpPr>
          <p:nvPr/>
        </p:nvSpPr>
        <p:spPr bwMode="auto">
          <a:xfrm>
            <a:off x="1298575" y="4503738"/>
            <a:ext cx="6096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</a:p>
          <a:p>
            <a:pPr>
              <a:spcBef>
                <a:spcPct val="50000"/>
              </a:spcBef>
            </a:pP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76151" name="Text Box 23"/>
          <p:cNvSpPr txBox="1">
            <a:spLocks noChangeArrowheads="1"/>
          </p:cNvSpPr>
          <p:nvPr/>
        </p:nvSpPr>
        <p:spPr bwMode="auto">
          <a:xfrm>
            <a:off x="1303338" y="4808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6152" name="Text Box 24"/>
          <p:cNvSpPr txBox="1">
            <a:spLocks noChangeArrowheads="1"/>
          </p:cNvSpPr>
          <p:nvPr/>
        </p:nvSpPr>
        <p:spPr bwMode="auto">
          <a:xfrm>
            <a:off x="129857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76153" name="Text Box 25"/>
          <p:cNvSpPr txBox="1">
            <a:spLocks noChangeArrowheads="1"/>
          </p:cNvSpPr>
          <p:nvPr/>
        </p:nvSpPr>
        <p:spPr bwMode="auto">
          <a:xfrm>
            <a:off x="1298575" y="5403850"/>
            <a:ext cx="758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76154" name="Text Box 26"/>
          <p:cNvSpPr txBox="1">
            <a:spLocks noChangeArrowheads="1"/>
          </p:cNvSpPr>
          <p:nvPr/>
        </p:nvSpPr>
        <p:spPr bwMode="auto">
          <a:xfrm>
            <a:off x="1293813" y="57086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76155" name="Line 27"/>
          <p:cNvSpPr>
            <a:spLocks noChangeShapeType="1"/>
          </p:cNvSpPr>
          <p:nvPr/>
        </p:nvSpPr>
        <p:spPr bwMode="auto">
          <a:xfrm>
            <a:off x="2035175" y="1082675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156" name="Text Box 28"/>
          <p:cNvSpPr txBox="1">
            <a:spLocks noChangeArrowheads="1"/>
          </p:cNvSpPr>
          <p:nvPr/>
        </p:nvSpPr>
        <p:spPr bwMode="auto">
          <a:xfrm>
            <a:off x="2105025" y="114935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Neuter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6157" name="Text Box 29"/>
          <p:cNvSpPr txBox="1">
            <a:spLocks noChangeArrowheads="1"/>
          </p:cNvSpPr>
          <p:nvPr/>
        </p:nvSpPr>
        <p:spPr bwMode="auto">
          <a:xfrm>
            <a:off x="2062163" y="1377950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ἔ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ργον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6158" name="Text Box 30"/>
          <p:cNvSpPr txBox="1">
            <a:spLocks noChangeArrowheads="1"/>
          </p:cNvSpPr>
          <p:nvPr/>
        </p:nvSpPr>
        <p:spPr bwMode="auto">
          <a:xfrm>
            <a:off x="2089150" y="220345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6159" name="Text Box 31"/>
          <p:cNvSpPr txBox="1"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76160" name="Text Box 32"/>
          <p:cNvSpPr txBox="1">
            <a:spLocks noChangeArrowheads="1"/>
          </p:cNvSpPr>
          <p:nvPr/>
        </p:nvSpPr>
        <p:spPr bwMode="auto">
          <a:xfrm>
            <a:off x="2089150" y="250348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6161" name="Text Box 33"/>
          <p:cNvSpPr txBox="1">
            <a:spLocks noChangeArrowheads="1"/>
          </p:cNvSpPr>
          <p:nvPr/>
        </p:nvSpPr>
        <p:spPr bwMode="auto">
          <a:xfrm>
            <a:off x="2089150" y="2827338"/>
            <a:ext cx="7620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6162" name="Text Box 34"/>
          <p:cNvSpPr txBox="1">
            <a:spLocks noChangeArrowheads="1"/>
          </p:cNvSpPr>
          <p:nvPr/>
        </p:nvSpPr>
        <p:spPr bwMode="auto">
          <a:xfrm>
            <a:off x="2089150" y="3146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6163" name="Text Box 35"/>
          <p:cNvSpPr txBox="1">
            <a:spLocks noChangeArrowheads="1"/>
          </p:cNvSpPr>
          <p:nvPr/>
        </p:nvSpPr>
        <p:spPr bwMode="auto">
          <a:xfrm>
            <a:off x="2089150" y="3432175"/>
            <a:ext cx="91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6164" name="Text Box 36"/>
          <p:cNvSpPr txBox="1">
            <a:spLocks noChangeArrowheads="1"/>
          </p:cNvSpPr>
          <p:nvPr/>
        </p:nvSpPr>
        <p:spPr bwMode="auto">
          <a:xfrm>
            <a:off x="2070100" y="44942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76165" name="Text Box 37"/>
          <p:cNvSpPr txBox="1">
            <a:spLocks noChangeArrowheads="1"/>
          </p:cNvSpPr>
          <p:nvPr/>
        </p:nvSpPr>
        <p:spPr bwMode="auto">
          <a:xfrm>
            <a:off x="2079625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6166" name="Text Box 38"/>
          <p:cNvSpPr txBox="1">
            <a:spLocks noChangeArrowheads="1"/>
          </p:cNvSpPr>
          <p:nvPr/>
        </p:nvSpPr>
        <p:spPr bwMode="auto">
          <a:xfrm>
            <a:off x="207962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6167" name="Text Box 39"/>
          <p:cNvSpPr txBox="1">
            <a:spLocks noChangeArrowheads="1"/>
          </p:cNvSpPr>
          <p:nvPr/>
        </p:nvSpPr>
        <p:spPr bwMode="auto">
          <a:xfrm>
            <a:off x="2074863" y="5413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6168" name="Text Box 40"/>
          <p:cNvSpPr txBox="1">
            <a:spLocks noChangeArrowheads="1"/>
          </p:cNvSpPr>
          <p:nvPr/>
        </p:nvSpPr>
        <p:spPr bwMode="auto">
          <a:xfrm>
            <a:off x="2074863" y="5718175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6169" name="Line 41"/>
          <p:cNvSpPr>
            <a:spLocks noChangeShapeType="1"/>
          </p:cNvSpPr>
          <p:nvPr/>
        </p:nvSpPr>
        <p:spPr bwMode="auto">
          <a:xfrm>
            <a:off x="1857375" y="265271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170" name="Line 42"/>
          <p:cNvSpPr>
            <a:spLocks noChangeShapeType="1"/>
          </p:cNvSpPr>
          <p:nvPr/>
        </p:nvSpPr>
        <p:spPr bwMode="auto">
          <a:xfrm>
            <a:off x="1866900" y="298926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171" name="Line 43"/>
          <p:cNvSpPr>
            <a:spLocks noChangeShapeType="1"/>
          </p:cNvSpPr>
          <p:nvPr/>
        </p:nvSpPr>
        <p:spPr bwMode="auto">
          <a:xfrm>
            <a:off x="1866900" y="33020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172" name="Line 44"/>
          <p:cNvSpPr>
            <a:spLocks noChangeShapeType="1"/>
          </p:cNvSpPr>
          <p:nvPr/>
        </p:nvSpPr>
        <p:spPr bwMode="auto">
          <a:xfrm>
            <a:off x="1847850" y="4960938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173" name="Line 45"/>
          <p:cNvSpPr>
            <a:spLocks noChangeShapeType="1"/>
          </p:cNvSpPr>
          <p:nvPr/>
        </p:nvSpPr>
        <p:spPr bwMode="auto">
          <a:xfrm>
            <a:off x="1847850" y="52705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174" name="Line 46"/>
          <p:cNvSpPr>
            <a:spLocks noChangeShapeType="1"/>
          </p:cNvSpPr>
          <p:nvPr/>
        </p:nvSpPr>
        <p:spPr bwMode="auto">
          <a:xfrm flipH="1">
            <a:off x="2543175" y="2362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176" name="Line 48"/>
          <p:cNvSpPr>
            <a:spLocks noChangeShapeType="1"/>
          </p:cNvSpPr>
          <p:nvPr/>
        </p:nvSpPr>
        <p:spPr bwMode="auto">
          <a:xfrm flipH="1">
            <a:off x="2543175" y="3581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177" name="Line 49"/>
          <p:cNvSpPr>
            <a:spLocks noChangeShapeType="1"/>
          </p:cNvSpPr>
          <p:nvPr/>
        </p:nvSpPr>
        <p:spPr bwMode="auto">
          <a:xfrm>
            <a:off x="2776538" y="2362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178" name="Line 50"/>
          <p:cNvSpPr>
            <a:spLocks noChangeShapeType="1"/>
          </p:cNvSpPr>
          <p:nvPr/>
        </p:nvSpPr>
        <p:spPr bwMode="auto">
          <a:xfrm flipH="1">
            <a:off x="2452688" y="4648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179" name="Line 51"/>
          <p:cNvSpPr>
            <a:spLocks noChangeShapeType="1"/>
          </p:cNvSpPr>
          <p:nvPr/>
        </p:nvSpPr>
        <p:spPr bwMode="auto">
          <a:xfrm flipH="1">
            <a:off x="2443163" y="5564188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180" name="Line 52"/>
          <p:cNvSpPr>
            <a:spLocks noChangeShapeType="1"/>
          </p:cNvSpPr>
          <p:nvPr/>
        </p:nvSpPr>
        <p:spPr bwMode="auto">
          <a:xfrm flipH="1">
            <a:off x="2452688" y="5867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181" name="Line 53"/>
          <p:cNvSpPr>
            <a:spLocks noChangeShapeType="1"/>
          </p:cNvSpPr>
          <p:nvPr/>
        </p:nvSpPr>
        <p:spPr bwMode="auto">
          <a:xfrm>
            <a:off x="268605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182" name="Line 54"/>
          <p:cNvSpPr>
            <a:spLocks noChangeShapeType="1"/>
          </p:cNvSpPr>
          <p:nvPr/>
        </p:nvSpPr>
        <p:spPr bwMode="auto">
          <a:xfrm>
            <a:off x="2843213" y="493713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183" name="Text Box 55"/>
          <p:cNvSpPr txBox="1">
            <a:spLocks noChangeArrowheads="1"/>
          </p:cNvSpPr>
          <p:nvPr/>
        </p:nvSpPr>
        <p:spPr bwMode="auto">
          <a:xfrm>
            <a:off x="3886200" y="546100"/>
            <a:ext cx="1371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1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st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-α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</a:p>
        </p:txBody>
      </p:sp>
      <p:sp>
        <p:nvSpPr>
          <p:cNvPr id="176184" name="Text Box 56"/>
          <p:cNvSpPr txBox="1">
            <a:spLocks noChangeArrowheads="1"/>
          </p:cNvSpPr>
          <p:nvPr/>
        </p:nvSpPr>
        <p:spPr bwMode="auto">
          <a:xfrm>
            <a:off x="2833688" y="1147763"/>
            <a:ext cx="7604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6185" name="Text Box 57"/>
          <p:cNvSpPr txBox="1">
            <a:spLocks noChangeArrowheads="1"/>
          </p:cNvSpPr>
          <p:nvPr/>
        </p:nvSpPr>
        <p:spPr bwMode="auto">
          <a:xfrm>
            <a:off x="2847975" y="13763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ἀ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γάπη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 sz="1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176186" name="Text Box 58"/>
          <p:cNvSpPr txBox="1">
            <a:spLocks noChangeArrowheads="1"/>
          </p:cNvSpPr>
          <p:nvPr/>
        </p:nvSpPr>
        <p:spPr bwMode="auto">
          <a:xfrm>
            <a:off x="2935288" y="2189163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76187" name="Text Box 59"/>
          <p:cNvSpPr txBox="1">
            <a:spLocks noChangeArrowheads="1"/>
          </p:cNvSpPr>
          <p:nvPr/>
        </p:nvSpPr>
        <p:spPr bwMode="auto">
          <a:xfrm>
            <a:off x="2927350" y="2501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6188" name="Text Box 60"/>
          <p:cNvSpPr txBox="1">
            <a:spLocks noChangeArrowheads="1"/>
          </p:cNvSpPr>
          <p:nvPr/>
        </p:nvSpPr>
        <p:spPr bwMode="auto">
          <a:xfrm>
            <a:off x="2927350" y="2824163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rgbClr val="FFFFFF"/>
                </a:solidFill>
                <a:latin typeface="Lucida Grande" charset="0"/>
                <a:cs typeface="Lucida Grande" charset="0"/>
              </a:rPr>
              <a:t>ῃ</a:t>
            </a:r>
            <a:endParaRPr lang="en-US" sz="1400">
              <a:latin typeface="Lucida Grande" charset="0"/>
            </a:endParaRPr>
          </a:p>
        </p:txBody>
      </p:sp>
      <p:sp>
        <p:nvSpPr>
          <p:cNvPr id="176189" name="Text Box 61"/>
          <p:cNvSpPr txBox="1">
            <a:spLocks noChangeArrowheads="1"/>
          </p:cNvSpPr>
          <p:nvPr/>
        </p:nvSpPr>
        <p:spPr bwMode="auto">
          <a:xfrm>
            <a:off x="2927350" y="314960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ην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6190" name="Text Box 62"/>
          <p:cNvSpPr txBox="1">
            <a:spLocks noChangeArrowheads="1"/>
          </p:cNvSpPr>
          <p:nvPr/>
        </p:nvSpPr>
        <p:spPr bwMode="auto">
          <a:xfrm>
            <a:off x="2927350" y="3429000"/>
            <a:ext cx="6858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6191" name="Text Box 63"/>
          <p:cNvSpPr txBox="1">
            <a:spLocks noChangeArrowheads="1"/>
          </p:cNvSpPr>
          <p:nvPr/>
        </p:nvSpPr>
        <p:spPr bwMode="auto">
          <a:xfrm>
            <a:off x="2940050" y="44958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76192" name="Text Box 64"/>
          <p:cNvSpPr txBox="1">
            <a:spLocks noChangeArrowheads="1"/>
          </p:cNvSpPr>
          <p:nvPr/>
        </p:nvSpPr>
        <p:spPr bwMode="auto">
          <a:xfrm>
            <a:off x="2940050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6193" name="Text Box 65"/>
          <p:cNvSpPr txBox="1">
            <a:spLocks noChangeArrowheads="1"/>
          </p:cNvSpPr>
          <p:nvPr/>
        </p:nvSpPr>
        <p:spPr bwMode="auto">
          <a:xfrm>
            <a:off x="2940050" y="51181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76194" name="Text Box 66"/>
          <p:cNvSpPr txBox="1">
            <a:spLocks noChangeArrowheads="1"/>
          </p:cNvSpPr>
          <p:nvPr/>
        </p:nvSpPr>
        <p:spPr bwMode="auto">
          <a:xfrm>
            <a:off x="2940050" y="54229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6195" name="Text Box 67"/>
          <p:cNvSpPr txBox="1">
            <a:spLocks noChangeArrowheads="1"/>
          </p:cNvSpPr>
          <p:nvPr/>
        </p:nvSpPr>
        <p:spPr bwMode="auto">
          <a:xfrm>
            <a:off x="2940050" y="57277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76196" name="Line 68"/>
          <p:cNvSpPr>
            <a:spLocks noChangeShapeType="1"/>
          </p:cNvSpPr>
          <p:nvPr/>
        </p:nvSpPr>
        <p:spPr bwMode="auto">
          <a:xfrm>
            <a:off x="3559175" y="1079500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198" name="Line 70"/>
          <p:cNvSpPr>
            <a:spLocks noChangeShapeType="1"/>
          </p:cNvSpPr>
          <p:nvPr/>
        </p:nvSpPr>
        <p:spPr bwMode="auto">
          <a:xfrm flipV="1">
            <a:off x="2570163" y="2979738"/>
            <a:ext cx="442912" cy="4762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199" name="Line 71"/>
          <p:cNvSpPr>
            <a:spLocks noChangeShapeType="1"/>
          </p:cNvSpPr>
          <p:nvPr/>
        </p:nvSpPr>
        <p:spPr bwMode="auto">
          <a:xfrm>
            <a:off x="2620963" y="4965700"/>
            <a:ext cx="3762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200" name="Line 72"/>
          <p:cNvSpPr>
            <a:spLocks noChangeShapeType="1"/>
          </p:cNvSpPr>
          <p:nvPr/>
        </p:nvSpPr>
        <p:spPr bwMode="auto">
          <a:xfrm>
            <a:off x="2595563" y="5270500"/>
            <a:ext cx="401637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201" name="Text Box 73"/>
          <p:cNvSpPr txBox="1">
            <a:spLocks noChangeArrowheads="1"/>
          </p:cNvSpPr>
          <p:nvPr/>
        </p:nvSpPr>
        <p:spPr bwMode="auto">
          <a:xfrm>
            <a:off x="3556000" y="115570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</p:txBody>
      </p:sp>
      <p:sp>
        <p:nvSpPr>
          <p:cNvPr id="176202" name="Text Box 74"/>
          <p:cNvSpPr txBox="1">
            <a:spLocks noChangeArrowheads="1"/>
          </p:cNvSpPr>
          <p:nvPr/>
        </p:nvSpPr>
        <p:spPr bwMode="auto">
          <a:xfrm>
            <a:off x="3568700" y="1389063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καρδία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6203" name="Text Box 75"/>
          <p:cNvSpPr txBox="1">
            <a:spLocks noChangeArrowheads="1"/>
          </p:cNvSpPr>
          <p:nvPr/>
        </p:nvSpPr>
        <p:spPr bwMode="auto">
          <a:xfrm>
            <a:off x="3582988" y="2193925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6204" name="Text Box 76"/>
          <p:cNvSpPr txBox="1">
            <a:spLocks noChangeArrowheads="1"/>
          </p:cNvSpPr>
          <p:nvPr/>
        </p:nvSpPr>
        <p:spPr bwMode="auto">
          <a:xfrm>
            <a:off x="3570288" y="25034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6205" name="Text Box 77"/>
          <p:cNvSpPr txBox="1">
            <a:spLocks noChangeArrowheads="1"/>
          </p:cNvSpPr>
          <p:nvPr/>
        </p:nvSpPr>
        <p:spPr bwMode="auto">
          <a:xfrm>
            <a:off x="3570288" y="2824163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ᾳ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6206" name="Text Box 78"/>
          <p:cNvSpPr txBox="1">
            <a:spLocks noChangeArrowheads="1"/>
          </p:cNvSpPr>
          <p:nvPr/>
        </p:nvSpPr>
        <p:spPr bwMode="auto">
          <a:xfrm>
            <a:off x="3571875" y="31496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-αν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6207" name="Text Box 79"/>
          <p:cNvSpPr txBox="1">
            <a:spLocks noChangeArrowheads="1"/>
          </p:cNvSpPr>
          <p:nvPr/>
        </p:nvSpPr>
        <p:spPr bwMode="auto">
          <a:xfrm>
            <a:off x="3571875" y="342582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/>
          </a:p>
        </p:txBody>
      </p:sp>
      <p:sp>
        <p:nvSpPr>
          <p:cNvPr id="176208" name="Text Box 80"/>
          <p:cNvSpPr txBox="1">
            <a:spLocks noChangeArrowheads="1"/>
          </p:cNvSpPr>
          <p:nvPr/>
        </p:nvSpPr>
        <p:spPr bwMode="auto">
          <a:xfrm>
            <a:off x="3576638" y="44894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76209" name="Text Box 81"/>
          <p:cNvSpPr txBox="1">
            <a:spLocks noChangeArrowheads="1"/>
          </p:cNvSpPr>
          <p:nvPr/>
        </p:nvSpPr>
        <p:spPr bwMode="auto">
          <a:xfrm>
            <a:off x="3576638" y="4797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6210" name="Text Box 82"/>
          <p:cNvSpPr txBox="1">
            <a:spLocks noChangeArrowheads="1"/>
          </p:cNvSpPr>
          <p:nvPr/>
        </p:nvSpPr>
        <p:spPr bwMode="auto">
          <a:xfrm>
            <a:off x="3576638" y="511175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76211" name="Text Box 83"/>
          <p:cNvSpPr txBox="1">
            <a:spLocks noChangeArrowheads="1"/>
          </p:cNvSpPr>
          <p:nvPr/>
        </p:nvSpPr>
        <p:spPr bwMode="auto">
          <a:xfrm>
            <a:off x="3576638" y="54165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6212" name="Text Box 84"/>
          <p:cNvSpPr txBox="1">
            <a:spLocks noChangeArrowheads="1"/>
          </p:cNvSpPr>
          <p:nvPr/>
        </p:nvSpPr>
        <p:spPr bwMode="auto">
          <a:xfrm>
            <a:off x="3576638" y="57213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76213" name="Line 85"/>
          <p:cNvSpPr>
            <a:spLocks noChangeShapeType="1"/>
          </p:cNvSpPr>
          <p:nvPr/>
        </p:nvSpPr>
        <p:spPr bwMode="auto">
          <a:xfrm>
            <a:off x="4270375" y="1079500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214" name="Line 86"/>
          <p:cNvSpPr>
            <a:spLocks noChangeShapeType="1"/>
          </p:cNvSpPr>
          <p:nvPr/>
        </p:nvSpPr>
        <p:spPr bwMode="auto">
          <a:xfrm>
            <a:off x="3352800" y="4648200"/>
            <a:ext cx="1524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215" name="Line 87"/>
          <p:cNvSpPr>
            <a:spLocks noChangeShapeType="1"/>
          </p:cNvSpPr>
          <p:nvPr/>
        </p:nvSpPr>
        <p:spPr bwMode="auto">
          <a:xfrm>
            <a:off x="350520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216" name="Line 88"/>
          <p:cNvSpPr>
            <a:spLocks noChangeShapeType="1"/>
          </p:cNvSpPr>
          <p:nvPr/>
        </p:nvSpPr>
        <p:spPr bwMode="auto">
          <a:xfrm>
            <a:off x="3352800" y="5867400"/>
            <a:ext cx="1524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217" name="Line 89"/>
          <p:cNvSpPr>
            <a:spLocks noChangeShapeType="1"/>
          </p:cNvSpPr>
          <p:nvPr/>
        </p:nvSpPr>
        <p:spPr bwMode="auto">
          <a:xfrm>
            <a:off x="3517900" y="5283200"/>
            <a:ext cx="101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218" name="Line 90"/>
          <p:cNvSpPr>
            <a:spLocks noChangeShapeType="1"/>
          </p:cNvSpPr>
          <p:nvPr/>
        </p:nvSpPr>
        <p:spPr bwMode="auto">
          <a:xfrm>
            <a:off x="3429000" y="26670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219" name="Line 91"/>
          <p:cNvSpPr>
            <a:spLocks noChangeShapeType="1"/>
          </p:cNvSpPr>
          <p:nvPr/>
        </p:nvSpPr>
        <p:spPr bwMode="auto">
          <a:xfrm>
            <a:off x="3289300" y="2971800"/>
            <a:ext cx="3683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220" name="Line 92"/>
          <p:cNvSpPr>
            <a:spLocks noChangeShapeType="1"/>
          </p:cNvSpPr>
          <p:nvPr/>
        </p:nvSpPr>
        <p:spPr bwMode="auto">
          <a:xfrm>
            <a:off x="3378200" y="3302000"/>
            <a:ext cx="2921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221" name="Text Box 93"/>
          <p:cNvSpPr txBox="1">
            <a:spLocks noChangeArrowheads="1"/>
          </p:cNvSpPr>
          <p:nvPr/>
        </p:nvSpPr>
        <p:spPr bwMode="auto">
          <a:xfrm>
            <a:off x="4254500" y="115570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</p:txBody>
      </p:sp>
      <p:sp>
        <p:nvSpPr>
          <p:cNvPr id="176222" name="Text Box 94"/>
          <p:cNvSpPr txBox="1">
            <a:spLocks noChangeArrowheads="1"/>
          </p:cNvSpPr>
          <p:nvPr/>
        </p:nvSpPr>
        <p:spPr bwMode="auto">
          <a:xfrm>
            <a:off x="4152900" y="13970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γλωσσα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6223" name="Text Box 95"/>
          <p:cNvSpPr txBox="1">
            <a:spLocks noChangeArrowheads="1"/>
          </p:cNvSpPr>
          <p:nvPr/>
        </p:nvSpPr>
        <p:spPr bwMode="auto">
          <a:xfrm>
            <a:off x="4298950" y="2193925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6224" name="Text Box 96"/>
          <p:cNvSpPr txBox="1">
            <a:spLocks noChangeArrowheads="1"/>
          </p:cNvSpPr>
          <p:nvPr/>
        </p:nvSpPr>
        <p:spPr bwMode="auto">
          <a:xfrm>
            <a:off x="4286250" y="25034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rgbClr val="FFDC14"/>
                </a:solidFill>
                <a:latin typeface="Lucida Grande" charset="0"/>
              </a:rPr>
              <a:t>η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6225" name="Text Box 97"/>
          <p:cNvSpPr txBox="1">
            <a:spLocks noChangeArrowheads="1"/>
          </p:cNvSpPr>
          <p:nvPr/>
        </p:nvSpPr>
        <p:spPr bwMode="auto">
          <a:xfrm>
            <a:off x="4286250" y="2824163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rgbClr val="FFDC14"/>
                </a:solidFill>
                <a:latin typeface="Lucida Grande" charset="0"/>
                <a:cs typeface="Lucida Grande" charset="0"/>
              </a:rPr>
              <a:t>ῃ</a:t>
            </a:r>
            <a:endParaRPr lang="en-US" sz="1400" b="1" i="1">
              <a:solidFill>
                <a:srgbClr val="FFFFFF"/>
              </a:solidFill>
              <a:latin typeface="Lucida Grande" charset="0"/>
              <a:cs typeface="Lucida Grande" charset="0"/>
            </a:endParaRPr>
          </a:p>
        </p:txBody>
      </p:sp>
      <p:sp>
        <p:nvSpPr>
          <p:cNvPr id="176226" name="Text Box 98"/>
          <p:cNvSpPr txBox="1">
            <a:spLocks noChangeArrowheads="1"/>
          </p:cNvSpPr>
          <p:nvPr/>
        </p:nvSpPr>
        <p:spPr bwMode="auto">
          <a:xfrm>
            <a:off x="4287838" y="31496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-αν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6227" name="Text Box 99"/>
          <p:cNvSpPr txBox="1">
            <a:spLocks noChangeArrowheads="1"/>
          </p:cNvSpPr>
          <p:nvPr/>
        </p:nvSpPr>
        <p:spPr bwMode="auto">
          <a:xfrm>
            <a:off x="4287838" y="342582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/>
          </a:p>
        </p:txBody>
      </p:sp>
      <p:sp>
        <p:nvSpPr>
          <p:cNvPr id="176228" name="Text Box 100"/>
          <p:cNvSpPr txBox="1">
            <a:spLocks noChangeArrowheads="1"/>
          </p:cNvSpPr>
          <p:nvPr/>
        </p:nvSpPr>
        <p:spPr bwMode="auto">
          <a:xfrm>
            <a:off x="4292600" y="44894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76229" name="Text Box 101"/>
          <p:cNvSpPr txBox="1">
            <a:spLocks noChangeArrowheads="1"/>
          </p:cNvSpPr>
          <p:nvPr/>
        </p:nvSpPr>
        <p:spPr bwMode="auto">
          <a:xfrm>
            <a:off x="4292600" y="4797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6230" name="Text Box 102"/>
          <p:cNvSpPr txBox="1">
            <a:spLocks noChangeArrowheads="1"/>
          </p:cNvSpPr>
          <p:nvPr/>
        </p:nvSpPr>
        <p:spPr bwMode="auto">
          <a:xfrm>
            <a:off x="4292600" y="511175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76231" name="Text Box 103"/>
          <p:cNvSpPr txBox="1">
            <a:spLocks noChangeArrowheads="1"/>
          </p:cNvSpPr>
          <p:nvPr/>
        </p:nvSpPr>
        <p:spPr bwMode="auto">
          <a:xfrm>
            <a:off x="4292600" y="54165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6232" name="Text Box 104"/>
          <p:cNvSpPr txBox="1">
            <a:spLocks noChangeArrowheads="1"/>
          </p:cNvSpPr>
          <p:nvPr/>
        </p:nvSpPr>
        <p:spPr bwMode="auto">
          <a:xfrm>
            <a:off x="4292600" y="57213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76233" name="Line 105"/>
          <p:cNvSpPr>
            <a:spLocks noChangeShapeType="1"/>
          </p:cNvSpPr>
          <p:nvPr/>
        </p:nvSpPr>
        <p:spPr bwMode="auto">
          <a:xfrm>
            <a:off x="4978400" y="1079500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234" name="Line 106"/>
          <p:cNvSpPr>
            <a:spLocks noChangeShapeType="1"/>
          </p:cNvSpPr>
          <p:nvPr/>
        </p:nvSpPr>
        <p:spPr bwMode="auto">
          <a:xfrm>
            <a:off x="4013200" y="2971800"/>
            <a:ext cx="3683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235" name="Line 107"/>
          <p:cNvSpPr>
            <a:spLocks noChangeShapeType="1"/>
          </p:cNvSpPr>
          <p:nvPr/>
        </p:nvSpPr>
        <p:spPr bwMode="auto">
          <a:xfrm>
            <a:off x="4102100" y="3302000"/>
            <a:ext cx="2921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236" name="Text Box 108"/>
          <p:cNvSpPr txBox="1">
            <a:spLocks noChangeArrowheads="1"/>
          </p:cNvSpPr>
          <p:nvPr/>
        </p:nvSpPr>
        <p:spPr bwMode="auto">
          <a:xfrm>
            <a:off x="4953000" y="115570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Masc.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6237" name="Text Box 109"/>
          <p:cNvSpPr txBox="1">
            <a:spLocks noChangeArrowheads="1"/>
          </p:cNvSpPr>
          <p:nvPr/>
        </p:nvSpPr>
        <p:spPr bwMode="auto">
          <a:xfrm>
            <a:off x="4902200" y="1397000"/>
            <a:ext cx="889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προφητης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6238" name="Text Box 110"/>
          <p:cNvSpPr txBox="1">
            <a:spLocks noChangeArrowheads="1"/>
          </p:cNvSpPr>
          <p:nvPr/>
        </p:nvSpPr>
        <p:spPr bwMode="auto">
          <a:xfrm>
            <a:off x="5029200" y="21971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6239" name="Text Box 111"/>
          <p:cNvSpPr txBox="1">
            <a:spLocks noChangeArrowheads="1"/>
          </p:cNvSpPr>
          <p:nvPr/>
        </p:nvSpPr>
        <p:spPr bwMode="auto">
          <a:xfrm>
            <a:off x="5029200" y="25146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rgbClr val="FFDC14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6240" name="Text Box 112"/>
          <p:cNvSpPr txBox="1">
            <a:spLocks noChangeArrowheads="1"/>
          </p:cNvSpPr>
          <p:nvPr/>
        </p:nvSpPr>
        <p:spPr bwMode="auto">
          <a:xfrm>
            <a:off x="5029200" y="28194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rgbClr val="FFFFFF"/>
                </a:solidFill>
                <a:latin typeface="Lucida Grande" charset="0"/>
                <a:cs typeface="Lucida Grande" charset="0"/>
              </a:rPr>
              <a:t>ῃ</a:t>
            </a:r>
            <a:endParaRPr lang="en-US" sz="1400">
              <a:latin typeface="Lucida Grande" charset="0"/>
            </a:endParaRPr>
          </a:p>
        </p:txBody>
      </p:sp>
      <p:sp>
        <p:nvSpPr>
          <p:cNvPr id="176241" name="Text Box 113"/>
          <p:cNvSpPr txBox="1">
            <a:spLocks noChangeArrowheads="1"/>
          </p:cNvSpPr>
          <p:nvPr/>
        </p:nvSpPr>
        <p:spPr bwMode="auto">
          <a:xfrm>
            <a:off x="5029200" y="31321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ην</a:t>
            </a:r>
            <a:endParaRPr lang="en-US" sz="1400">
              <a:latin typeface="Lucida Grande" charset="0"/>
            </a:endParaRPr>
          </a:p>
        </p:txBody>
      </p:sp>
      <p:sp>
        <p:nvSpPr>
          <p:cNvPr id="176242" name="Text Box 114"/>
          <p:cNvSpPr txBox="1">
            <a:spLocks noChangeArrowheads="1"/>
          </p:cNvSpPr>
          <p:nvPr/>
        </p:nvSpPr>
        <p:spPr bwMode="auto">
          <a:xfrm>
            <a:off x="5029200" y="34290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/>
          </a:p>
        </p:txBody>
      </p:sp>
      <p:sp>
        <p:nvSpPr>
          <p:cNvPr id="176243" name="Text Box 115"/>
          <p:cNvSpPr txBox="1">
            <a:spLocks noChangeArrowheads="1"/>
          </p:cNvSpPr>
          <p:nvPr/>
        </p:nvSpPr>
        <p:spPr bwMode="auto">
          <a:xfrm>
            <a:off x="5029200" y="44831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76244" name="Text Box 116"/>
          <p:cNvSpPr txBox="1">
            <a:spLocks noChangeArrowheads="1"/>
          </p:cNvSpPr>
          <p:nvPr/>
        </p:nvSpPr>
        <p:spPr bwMode="auto">
          <a:xfrm>
            <a:off x="5029200" y="47910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6245" name="Text Box 117"/>
          <p:cNvSpPr txBox="1">
            <a:spLocks noChangeArrowheads="1"/>
          </p:cNvSpPr>
          <p:nvPr/>
        </p:nvSpPr>
        <p:spPr bwMode="auto">
          <a:xfrm>
            <a:off x="5029200" y="51054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76246" name="Text Box 118"/>
          <p:cNvSpPr txBox="1">
            <a:spLocks noChangeArrowheads="1"/>
          </p:cNvSpPr>
          <p:nvPr/>
        </p:nvSpPr>
        <p:spPr bwMode="auto">
          <a:xfrm>
            <a:off x="5029200" y="54102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6247" name="Text Box 119"/>
          <p:cNvSpPr txBox="1">
            <a:spLocks noChangeArrowheads="1"/>
          </p:cNvSpPr>
          <p:nvPr/>
        </p:nvSpPr>
        <p:spPr bwMode="auto">
          <a:xfrm>
            <a:off x="5029200" y="57150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76248" name="Line 120"/>
          <p:cNvSpPr>
            <a:spLocks noChangeShapeType="1"/>
          </p:cNvSpPr>
          <p:nvPr/>
        </p:nvSpPr>
        <p:spPr bwMode="auto">
          <a:xfrm>
            <a:off x="5740400" y="1079500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249" name="Line 121"/>
          <p:cNvSpPr>
            <a:spLocks noChangeShapeType="1"/>
          </p:cNvSpPr>
          <p:nvPr/>
        </p:nvSpPr>
        <p:spPr bwMode="auto">
          <a:xfrm>
            <a:off x="4724400" y="2971800"/>
            <a:ext cx="3810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250" name="Line 122"/>
          <p:cNvSpPr>
            <a:spLocks noChangeShapeType="1"/>
          </p:cNvSpPr>
          <p:nvPr/>
        </p:nvSpPr>
        <p:spPr bwMode="auto">
          <a:xfrm>
            <a:off x="4813300" y="3289300"/>
            <a:ext cx="2921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251" name="Line 123"/>
          <p:cNvSpPr>
            <a:spLocks noChangeShapeType="1"/>
          </p:cNvSpPr>
          <p:nvPr/>
        </p:nvSpPr>
        <p:spPr bwMode="auto">
          <a:xfrm>
            <a:off x="4089400" y="2667000"/>
            <a:ext cx="2921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252" name="Text Box 124"/>
          <p:cNvSpPr txBox="1">
            <a:spLocks noChangeArrowheads="1"/>
          </p:cNvSpPr>
          <p:nvPr/>
        </p:nvSpPr>
        <p:spPr bwMode="auto">
          <a:xfrm>
            <a:off x="5676900" y="115570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Masc.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6253" name="Text Box 125"/>
          <p:cNvSpPr txBox="1">
            <a:spLocks noChangeArrowheads="1"/>
          </p:cNvSpPr>
          <p:nvPr/>
        </p:nvSpPr>
        <p:spPr bwMode="auto">
          <a:xfrm>
            <a:off x="5664200" y="139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νεάνιας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r>
              <a:rPr lang="en-US">
                <a:solidFill>
                  <a:srgbClr val="000000"/>
                </a:solidFill>
                <a:latin typeface="Palatino Linotype" charset="0"/>
              </a:rPr>
              <a:t> </a:t>
            </a:r>
          </a:p>
        </p:txBody>
      </p:sp>
      <p:sp>
        <p:nvSpPr>
          <p:cNvPr id="176254" name="Text Box 126"/>
          <p:cNvSpPr txBox="1">
            <a:spLocks noChangeArrowheads="1"/>
          </p:cNvSpPr>
          <p:nvPr/>
        </p:nvSpPr>
        <p:spPr bwMode="auto">
          <a:xfrm>
            <a:off x="5765800" y="21971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6255" name="Text Box 127"/>
          <p:cNvSpPr txBox="1">
            <a:spLocks noChangeArrowheads="1"/>
          </p:cNvSpPr>
          <p:nvPr/>
        </p:nvSpPr>
        <p:spPr bwMode="auto">
          <a:xfrm>
            <a:off x="5765800" y="25019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rgbClr val="FFDC14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6256" name="Text Box 128"/>
          <p:cNvSpPr txBox="1">
            <a:spLocks noChangeArrowheads="1"/>
          </p:cNvSpPr>
          <p:nvPr/>
        </p:nvSpPr>
        <p:spPr bwMode="auto">
          <a:xfrm>
            <a:off x="5765800" y="28067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ᾳ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6257" name="Text Box 129"/>
          <p:cNvSpPr txBox="1">
            <a:spLocks noChangeArrowheads="1"/>
          </p:cNvSpPr>
          <p:nvPr/>
        </p:nvSpPr>
        <p:spPr bwMode="auto">
          <a:xfrm>
            <a:off x="5767388" y="31321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-αν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6258" name="Text Box 130"/>
          <p:cNvSpPr txBox="1">
            <a:spLocks noChangeArrowheads="1"/>
          </p:cNvSpPr>
          <p:nvPr/>
        </p:nvSpPr>
        <p:spPr bwMode="auto">
          <a:xfrm>
            <a:off x="5767388" y="340836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/>
          </a:p>
        </p:txBody>
      </p:sp>
      <p:sp>
        <p:nvSpPr>
          <p:cNvPr id="176259" name="Text Box 131"/>
          <p:cNvSpPr txBox="1">
            <a:spLocks noChangeArrowheads="1"/>
          </p:cNvSpPr>
          <p:nvPr/>
        </p:nvSpPr>
        <p:spPr bwMode="auto">
          <a:xfrm>
            <a:off x="5765800" y="44704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76260" name="Text Box 132"/>
          <p:cNvSpPr txBox="1">
            <a:spLocks noChangeArrowheads="1"/>
          </p:cNvSpPr>
          <p:nvPr/>
        </p:nvSpPr>
        <p:spPr bwMode="auto">
          <a:xfrm>
            <a:off x="5765800" y="47783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6261" name="Text Box 133"/>
          <p:cNvSpPr txBox="1">
            <a:spLocks noChangeArrowheads="1"/>
          </p:cNvSpPr>
          <p:nvPr/>
        </p:nvSpPr>
        <p:spPr bwMode="auto">
          <a:xfrm>
            <a:off x="5765800" y="50927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76262" name="Text Box 134"/>
          <p:cNvSpPr txBox="1">
            <a:spLocks noChangeArrowheads="1"/>
          </p:cNvSpPr>
          <p:nvPr/>
        </p:nvSpPr>
        <p:spPr bwMode="auto">
          <a:xfrm>
            <a:off x="5765800" y="53975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6263" name="Text Box 135"/>
          <p:cNvSpPr txBox="1">
            <a:spLocks noChangeArrowheads="1"/>
          </p:cNvSpPr>
          <p:nvPr/>
        </p:nvSpPr>
        <p:spPr bwMode="auto">
          <a:xfrm>
            <a:off x="5765800" y="57023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76265" name="Line 137"/>
          <p:cNvSpPr>
            <a:spLocks noChangeShapeType="1"/>
          </p:cNvSpPr>
          <p:nvPr/>
        </p:nvSpPr>
        <p:spPr bwMode="auto">
          <a:xfrm>
            <a:off x="5461000" y="2959100"/>
            <a:ext cx="3810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266" name="Line 138"/>
          <p:cNvSpPr>
            <a:spLocks noChangeShapeType="1"/>
          </p:cNvSpPr>
          <p:nvPr/>
        </p:nvSpPr>
        <p:spPr bwMode="auto">
          <a:xfrm>
            <a:off x="5511800" y="3276600"/>
            <a:ext cx="3429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267" name="Line 139"/>
          <p:cNvSpPr>
            <a:spLocks noChangeShapeType="1"/>
          </p:cNvSpPr>
          <p:nvPr/>
        </p:nvSpPr>
        <p:spPr bwMode="auto">
          <a:xfrm>
            <a:off x="6400800" y="490538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268" name="Line 140"/>
          <p:cNvSpPr>
            <a:spLocks noChangeShapeType="1"/>
          </p:cNvSpPr>
          <p:nvPr/>
        </p:nvSpPr>
        <p:spPr bwMode="auto">
          <a:xfrm>
            <a:off x="2801938" y="3300413"/>
            <a:ext cx="217487" cy="3175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6269" name="Line 141"/>
          <p:cNvSpPr>
            <a:spLocks noChangeShapeType="1"/>
          </p:cNvSpPr>
          <p:nvPr/>
        </p:nvSpPr>
        <p:spPr bwMode="auto">
          <a:xfrm flipH="1">
            <a:off x="2533650" y="3303588"/>
            <a:ext cx="24606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6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6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7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7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7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7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1000"/>
                                        <p:tgtEl>
                                          <p:spTgt spid="17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252" grpId="0"/>
      <p:bldP spid="176253" grpId="0"/>
      <p:bldP spid="176254" grpId="0"/>
      <p:bldP spid="176255" grpId="0"/>
      <p:bldP spid="176256" grpId="0"/>
      <p:bldP spid="176257" grpId="0"/>
      <p:bldP spid="176258" grpId="0"/>
      <p:bldP spid="176259" grpId="0"/>
      <p:bldP spid="176260" grpId="0"/>
      <p:bldP spid="176261" grpId="0"/>
      <p:bldP spid="176262" grpId="0"/>
      <p:bldP spid="176263" grpId="0"/>
      <p:bldP spid="176265" grpId="0" animBg="1"/>
      <p:bldP spid="176266" grpId="0" animBg="1"/>
      <p:bldP spid="176267" grpId="0" animBg="1"/>
      <p:bldP spid="176268" grpId="0" animBg="1"/>
      <p:bldP spid="17626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600" b="1">
                <a:solidFill>
                  <a:schemeClr val="bg1"/>
                </a:solidFill>
                <a:latin typeface="Palatino Linotype" charset="0"/>
              </a:rPr>
              <a:t>GREEK NOUN DECLENSIONS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8179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78180" name="Line 4"/>
          <p:cNvSpPr>
            <a:spLocks noChangeShapeType="1"/>
          </p:cNvSpPr>
          <p:nvPr/>
        </p:nvSpPr>
        <p:spPr bwMode="auto">
          <a:xfrm>
            <a:off x="28575" y="485775"/>
            <a:ext cx="90217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181" name="Text Box 5"/>
          <p:cNvSpPr txBox="1">
            <a:spLocks noChangeArrowheads="1"/>
          </p:cNvSpPr>
          <p:nvPr/>
        </p:nvSpPr>
        <p:spPr bwMode="auto">
          <a:xfrm>
            <a:off x="1219200" y="566738"/>
            <a:ext cx="1676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nd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8182" name="Text Box 6"/>
          <p:cNvSpPr txBox="1">
            <a:spLocks noChangeArrowheads="1"/>
          </p:cNvSpPr>
          <p:nvPr/>
        </p:nvSpPr>
        <p:spPr bwMode="auto">
          <a:xfrm>
            <a:off x="1109663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78183" name="Text Box 7"/>
          <p:cNvSpPr txBox="1">
            <a:spLocks noChangeArrowheads="1"/>
          </p:cNvSpPr>
          <p:nvPr/>
        </p:nvSpPr>
        <p:spPr bwMode="auto">
          <a:xfrm>
            <a:off x="1225550" y="11525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8184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     Examples:</a:t>
            </a:r>
            <a:r>
              <a:rPr lang="en-US" sz="1000">
                <a:solidFill>
                  <a:schemeClr val="bg1"/>
                </a:solidFill>
              </a:rPr>
              <a:t>	   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λόγος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8185" name="Line 9"/>
          <p:cNvSpPr>
            <a:spLocks noChangeShapeType="1"/>
          </p:cNvSpPr>
          <p:nvPr/>
        </p:nvSpPr>
        <p:spPr bwMode="auto">
          <a:xfrm>
            <a:off x="1219200" y="485775"/>
            <a:ext cx="0" cy="630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186" name="Line 10"/>
          <p:cNvSpPr>
            <a:spLocks noChangeShapeType="1"/>
          </p:cNvSpPr>
          <p:nvPr/>
        </p:nvSpPr>
        <p:spPr bwMode="auto">
          <a:xfrm>
            <a:off x="1219200" y="1066800"/>
            <a:ext cx="784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187" name="Line 11"/>
          <p:cNvSpPr>
            <a:spLocks noChangeShapeType="1"/>
          </p:cNvSpPr>
          <p:nvPr/>
        </p:nvSpPr>
        <p:spPr bwMode="auto">
          <a:xfrm>
            <a:off x="1219200" y="1600200"/>
            <a:ext cx="78565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188" name="Line 12"/>
          <p:cNvSpPr>
            <a:spLocks noChangeShapeType="1"/>
          </p:cNvSpPr>
          <p:nvPr/>
        </p:nvSpPr>
        <p:spPr bwMode="auto">
          <a:xfrm>
            <a:off x="1204913" y="1343025"/>
            <a:ext cx="787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189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78190" name="Text Box 14"/>
          <p:cNvSpPr txBox="1">
            <a:spLocks noChangeArrowheads="1"/>
          </p:cNvSpPr>
          <p:nvPr/>
        </p:nvSpPr>
        <p:spPr bwMode="auto">
          <a:xfrm>
            <a:off x="-76200" y="1828800"/>
            <a:ext cx="12954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78191" name="Line 15"/>
          <p:cNvSpPr>
            <a:spLocks noChangeShapeType="1"/>
          </p:cNvSpPr>
          <p:nvPr/>
        </p:nvSpPr>
        <p:spPr bwMode="auto">
          <a:xfrm>
            <a:off x="228600" y="3886200"/>
            <a:ext cx="86868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192" name="Text Box 16"/>
          <p:cNvSpPr txBox="1">
            <a:spLocks noChangeArrowheads="1"/>
          </p:cNvSpPr>
          <p:nvPr/>
        </p:nvSpPr>
        <p:spPr bwMode="auto">
          <a:xfrm>
            <a:off x="1355725" y="21336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78193" name="Text Box 17"/>
          <p:cNvSpPr txBox="1">
            <a:spLocks noChangeArrowheads="1"/>
          </p:cNvSpPr>
          <p:nvPr/>
        </p:nvSpPr>
        <p:spPr bwMode="auto">
          <a:xfrm>
            <a:off x="1319213" y="21986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ος</a:t>
            </a:r>
            <a:endParaRPr lang="en-US" sz="1400" b="1" i="1">
              <a:latin typeface="Lucida Grande" charset="0"/>
            </a:endParaRPr>
          </a:p>
        </p:txBody>
      </p:sp>
      <p:sp>
        <p:nvSpPr>
          <p:cNvPr id="178194" name="Text Box 18"/>
          <p:cNvSpPr txBox="1">
            <a:spLocks noChangeArrowheads="1"/>
          </p:cNvSpPr>
          <p:nvPr/>
        </p:nvSpPr>
        <p:spPr bwMode="auto">
          <a:xfrm>
            <a:off x="1298575" y="25082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ου</a:t>
            </a:r>
          </a:p>
        </p:txBody>
      </p:sp>
      <p:sp>
        <p:nvSpPr>
          <p:cNvPr id="178195" name="Text Box 19"/>
          <p:cNvSpPr txBox="1">
            <a:spLocks noChangeArrowheads="1"/>
          </p:cNvSpPr>
          <p:nvPr/>
        </p:nvSpPr>
        <p:spPr bwMode="auto">
          <a:xfrm>
            <a:off x="1298575" y="28273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8196" name="Text Box 20"/>
          <p:cNvSpPr txBox="1">
            <a:spLocks noChangeArrowheads="1"/>
          </p:cNvSpPr>
          <p:nvPr/>
        </p:nvSpPr>
        <p:spPr bwMode="auto">
          <a:xfrm>
            <a:off x="1298575" y="3136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8197" name="Text Box 21"/>
          <p:cNvSpPr txBox="1">
            <a:spLocks noChangeArrowheads="1"/>
          </p:cNvSpPr>
          <p:nvPr/>
        </p:nvSpPr>
        <p:spPr bwMode="auto">
          <a:xfrm>
            <a:off x="1298575" y="343693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</a:t>
            </a: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78198" name="Text Box 22"/>
          <p:cNvSpPr txBox="1">
            <a:spLocks noChangeArrowheads="1"/>
          </p:cNvSpPr>
          <p:nvPr/>
        </p:nvSpPr>
        <p:spPr bwMode="auto">
          <a:xfrm>
            <a:off x="1298575" y="4503738"/>
            <a:ext cx="6096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</a:p>
          <a:p>
            <a:pPr>
              <a:spcBef>
                <a:spcPct val="50000"/>
              </a:spcBef>
            </a:pP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78199" name="Text Box 23"/>
          <p:cNvSpPr txBox="1">
            <a:spLocks noChangeArrowheads="1"/>
          </p:cNvSpPr>
          <p:nvPr/>
        </p:nvSpPr>
        <p:spPr bwMode="auto">
          <a:xfrm>
            <a:off x="1303338" y="4808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8200" name="Text Box 24"/>
          <p:cNvSpPr txBox="1">
            <a:spLocks noChangeArrowheads="1"/>
          </p:cNvSpPr>
          <p:nvPr/>
        </p:nvSpPr>
        <p:spPr bwMode="auto">
          <a:xfrm>
            <a:off x="129857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78201" name="Text Box 25"/>
          <p:cNvSpPr txBox="1">
            <a:spLocks noChangeArrowheads="1"/>
          </p:cNvSpPr>
          <p:nvPr/>
        </p:nvSpPr>
        <p:spPr bwMode="auto">
          <a:xfrm>
            <a:off x="1298575" y="5403850"/>
            <a:ext cx="758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78202" name="Text Box 26"/>
          <p:cNvSpPr txBox="1">
            <a:spLocks noChangeArrowheads="1"/>
          </p:cNvSpPr>
          <p:nvPr/>
        </p:nvSpPr>
        <p:spPr bwMode="auto">
          <a:xfrm>
            <a:off x="1293813" y="57086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78203" name="Line 27"/>
          <p:cNvSpPr>
            <a:spLocks noChangeShapeType="1"/>
          </p:cNvSpPr>
          <p:nvPr/>
        </p:nvSpPr>
        <p:spPr bwMode="auto">
          <a:xfrm>
            <a:off x="2035175" y="1082675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204" name="Text Box 28"/>
          <p:cNvSpPr txBox="1">
            <a:spLocks noChangeArrowheads="1"/>
          </p:cNvSpPr>
          <p:nvPr/>
        </p:nvSpPr>
        <p:spPr bwMode="auto">
          <a:xfrm>
            <a:off x="2105025" y="114935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Neuter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8205" name="Text Box 29"/>
          <p:cNvSpPr txBox="1">
            <a:spLocks noChangeArrowheads="1"/>
          </p:cNvSpPr>
          <p:nvPr/>
        </p:nvSpPr>
        <p:spPr bwMode="auto">
          <a:xfrm>
            <a:off x="2062163" y="1377950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ἔ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ργον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8206" name="Text Box 30"/>
          <p:cNvSpPr txBox="1">
            <a:spLocks noChangeArrowheads="1"/>
          </p:cNvSpPr>
          <p:nvPr/>
        </p:nvSpPr>
        <p:spPr bwMode="auto">
          <a:xfrm>
            <a:off x="2089150" y="220345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8207" name="Text Box 31"/>
          <p:cNvSpPr txBox="1"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78208" name="Text Box 32"/>
          <p:cNvSpPr txBox="1">
            <a:spLocks noChangeArrowheads="1"/>
          </p:cNvSpPr>
          <p:nvPr/>
        </p:nvSpPr>
        <p:spPr bwMode="auto">
          <a:xfrm>
            <a:off x="2089150" y="250348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8209" name="Text Box 33"/>
          <p:cNvSpPr txBox="1">
            <a:spLocks noChangeArrowheads="1"/>
          </p:cNvSpPr>
          <p:nvPr/>
        </p:nvSpPr>
        <p:spPr bwMode="auto">
          <a:xfrm>
            <a:off x="2089150" y="2827338"/>
            <a:ext cx="7620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8210" name="Text Box 34"/>
          <p:cNvSpPr txBox="1">
            <a:spLocks noChangeArrowheads="1"/>
          </p:cNvSpPr>
          <p:nvPr/>
        </p:nvSpPr>
        <p:spPr bwMode="auto">
          <a:xfrm>
            <a:off x="2089150" y="3146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8211" name="Text Box 35"/>
          <p:cNvSpPr txBox="1">
            <a:spLocks noChangeArrowheads="1"/>
          </p:cNvSpPr>
          <p:nvPr/>
        </p:nvSpPr>
        <p:spPr bwMode="auto">
          <a:xfrm>
            <a:off x="2089150" y="3432175"/>
            <a:ext cx="91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8212" name="Text Box 36"/>
          <p:cNvSpPr txBox="1">
            <a:spLocks noChangeArrowheads="1"/>
          </p:cNvSpPr>
          <p:nvPr/>
        </p:nvSpPr>
        <p:spPr bwMode="auto">
          <a:xfrm>
            <a:off x="2070100" y="44942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78213" name="Text Box 37"/>
          <p:cNvSpPr txBox="1">
            <a:spLocks noChangeArrowheads="1"/>
          </p:cNvSpPr>
          <p:nvPr/>
        </p:nvSpPr>
        <p:spPr bwMode="auto">
          <a:xfrm>
            <a:off x="2079625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8214" name="Text Box 38"/>
          <p:cNvSpPr txBox="1">
            <a:spLocks noChangeArrowheads="1"/>
          </p:cNvSpPr>
          <p:nvPr/>
        </p:nvSpPr>
        <p:spPr bwMode="auto">
          <a:xfrm>
            <a:off x="207962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8215" name="Text Box 39"/>
          <p:cNvSpPr txBox="1">
            <a:spLocks noChangeArrowheads="1"/>
          </p:cNvSpPr>
          <p:nvPr/>
        </p:nvSpPr>
        <p:spPr bwMode="auto">
          <a:xfrm>
            <a:off x="2074863" y="5413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8216" name="Text Box 40"/>
          <p:cNvSpPr txBox="1">
            <a:spLocks noChangeArrowheads="1"/>
          </p:cNvSpPr>
          <p:nvPr/>
        </p:nvSpPr>
        <p:spPr bwMode="auto">
          <a:xfrm>
            <a:off x="2074863" y="5718175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8217" name="Line 41"/>
          <p:cNvSpPr>
            <a:spLocks noChangeShapeType="1"/>
          </p:cNvSpPr>
          <p:nvPr/>
        </p:nvSpPr>
        <p:spPr bwMode="auto">
          <a:xfrm>
            <a:off x="1857375" y="265271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218" name="Line 42"/>
          <p:cNvSpPr>
            <a:spLocks noChangeShapeType="1"/>
          </p:cNvSpPr>
          <p:nvPr/>
        </p:nvSpPr>
        <p:spPr bwMode="auto">
          <a:xfrm>
            <a:off x="1866900" y="298926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219" name="Line 43"/>
          <p:cNvSpPr>
            <a:spLocks noChangeShapeType="1"/>
          </p:cNvSpPr>
          <p:nvPr/>
        </p:nvSpPr>
        <p:spPr bwMode="auto">
          <a:xfrm>
            <a:off x="1866900" y="33020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220" name="Line 44"/>
          <p:cNvSpPr>
            <a:spLocks noChangeShapeType="1"/>
          </p:cNvSpPr>
          <p:nvPr/>
        </p:nvSpPr>
        <p:spPr bwMode="auto">
          <a:xfrm>
            <a:off x="1847850" y="4960938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221" name="Line 45"/>
          <p:cNvSpPr>
            <a:spLocks noChangeShapeType="1"/>
          </p:cNvSpPr>
          <p:nvPr/>
        </p:nvSpPr>
        <p:spPr bwMode="auto">
          <a:xfrm>
            <a:off x="1847850" y="52705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222" name="Line 46"/>
          <p:cNvSpPr>
            <a:spLocks noChangeShapeType="1"/>
          </p:cNvSpPr>
          <p:nvPr/>
        </p:nvSpPr>
        <p:spPr bwMode="auto">
          <a:xfrm flipH="1">
            <a:off x="2543175" y="2362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224" name="Line 48"/>
          <p:cNvSpPr>
            <a:spLocks noChangeShapeType="1"/>
          </p:cNvSpPr>
          <p:nvPr/>
        </p:nvSpPr>
        <p:spPr bwMode="auto">
          <a:xfrm flipH="1">
            <a:off x="2543175" y="3581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225" name="Line 49"/>
          <p:cNvSpPr>
            <a:spLocks noChangeShapeType="1"/>
          </p:cNvSpPr>
          <p:nvPr/>
        </p:nvSpPr>
        <p:spPr bwMode="auto">
          <a:xfrm>
            <a:off x="2776538" y="2362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226" name="Line 50"/>
          <p:cNvSpPr>
            <a:spLocks noChangeShapeType="1"/>
          </p:cNvSpPr>
          <p:nvPr/>
        </p:nvSpPr>
        <p:spPr bwMode="auto">
          <a:xfrm flipH="1">
            <a:off x="2452688" y="4648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227" name="Line 51"/>
          <p:cNvSpPr>
            <a:spLocks noChangeShapeType="1"/>
          </p:cNvSpPr>
          <p:nvPr/>
        </p:nvSpPr>
        <p:spPr bwMode="auto">
          <a:xfrm flipH="1">
            <a:off x="2443163" y="5564188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228" name="Line 52"/>
          <p:cNvSpPr>
            <a:spLocks noChangeShapeType="1"/>
          </p:cNvSpPr>
          <p:nvPr/>
        </p:nvSpPr>
        <p:spPr bwMode="auto">
          <a:xfrm flipH="1">
            <a:off x="2452688" y="5867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229" name="Line 53"/>
          <p:cNvSpPr>
            <a:spLocks noChangeShapeType="1"/>
          </p:cNvSpPr>
          <p:nvPr/>
        </p:nvSpPr>
        <p:spPr bwMode="auto">
          <a:xfrm>
            <a:off x="268605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230" name="Line 54"/>
          <p:cNvSpPr>
            <a:spLocks noChangeShapeType="1"/>
          </p:cNvSpPr>
          <p:nvPr/>
        </p:nvSpPr>
        <p:spPr bwMode="auto">
          <a:xfrm>
            <a:off x="2843213" y="493713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231" name="Text Box 55"/>
          <p:cNvSpPr txBox="1">
            <a:spLocks noChangeArrowheads="1"/>
          </p:cNvSpPr>
          <p:nvPr/>
        </p:nvSpPr>
        <p:spPr bwMode="auto">
          <a:xfrm>
            <a:off x="3886200" y="546100"/>
            <a:ext cx="1371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1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st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α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</a:p>
        </p:txBody>
      </p:sp>
      <p:sp>
        <p:nvSpPr>
          <p:cNvPr id="178232" name="Text Box 56"/>
          <p:cNvSpPr txBox="1">
            <a:spLocks noChangeArrowheads="1"/>
          </p:cNvSpPr>
          <p:nvPr/>
        </p:nvSpPr>
        <p:spPr bwMode="auto">
          <a:xfrm>
            <a:off x="2833688" y="1147763"/>
            <a:ext cx="7604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8233" name="Text Box 57"/>
          <p:cNvSpPr txBox="1">
            <a:spLocks noChangeArrowheads="1"/>
          </p:cNvSpPr>
          <p:nvPr/>
        </p:nvSpPr>
        <p:spPr bwMode="auto">
          <a:xfrm>
            <a:off x="2847975" y="13763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γά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η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 sz="1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178234" name="Text Box 58"/>
          <p:cNvSpPr txBox="1">
            <a:spLocks noChangeArrowheads="1"/>
          </p:cNvSpPr>
          <p:nvPr/>
        </p:nvSpPr>
        <p:spPr bwMode="auto">
          <a:xfrm>
            <a:off x="2935288" y="2189163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78235" name="Text Box 59"/>
          <p:cNvSpPr txBox="1">
            <a:spLocks noChangeArrowheads="1"/>
          </p:cNvSpPr>
          <p:nvPr/>
        </p:nvSpPr>
        <p:spPr bwMode="auto">
          <a:xfrm>
            <a:off x="2927350" y="2501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8236" name="Text Box 60"/>
          <p:cNvSpPr txBox="1">
            <a:spLocks noChangeArrowheads="1"/>
          </p:cNvSpPr>
          <p:nvPr/>
        </p:nvSpPr>
        <p:spPr bwMode="auto">
          <a:xfrm>
            <a:off x="2927350" y="2824163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rgbClr val="FFFFFF"/>
                </a:solidFill>
                <a:latin typeface="Lucida Grande" charset="0"/>
                <a:cs typeface="Lucida Grande" charset="0"/>
              </a:rPr>
              <a:t>ῃ</a:t>
            </a:r>
            <a:endParaRPr lang="en-US" sz="1400">
              <a:latin typeface="Lucida Grande" charset="0"/>
            </a:endParaRPr>
          </a:p>
        </p:txBody>
      </p:sp>
      <p:sp>
        <p:nvSpPr>
          <p:cNvPr id="178237" name="Text Box 61"/>
          <p:cNvSpPr txBox="1">
            <a:spLocks noChangeArrowheads="1"/>
          </p:cNvSpPr>
          <p:nvPr/>
        </p:nvSpPr>
        <p:spPr bwMode="auto">
          <a:xfrm>
            <a:off x="2927350" y="314960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ην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8238" name="Text Box 62"/>
          <p:cNvSpPr txBox="1">
            <a:spLocks noChangeArrowheads="1"/>
          </p:cNvSpPr>
          <p:nvPr/>
        </p:nvSpPr>
        <p:spPr bwMode="auto">
          <a:xfrm>
            <a:off x="2927350" y="3429000"/>
            <a:ext cx="6858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8239" name="Text Box 63"/>
          <p:cNvSpPr txBox="1">
            <a:spLocks noChangeArrowheads="1"/>
          </p:cNvSpPr>
          <p:nvPr/>
        </p:nvSpPr>
        <p:spPr bwMode="auto">
          <a:xfrm>
            <a:off x="2940050" y="44958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78240" name="Text Box 64"/>
          <p:cNvSpPr txBox="1">
            <a:spLocks noChangeArrowheads="1"/>
          </p:cNvSpPr>
          <p:nvPr/>
        </p:nvSpPr>
        <p:spPr bwMode="auto">
          <a:xfrm>
            <a:off x="2940050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8241" name="Text Box 65"/>
          <p:cNvSpPr txBox="1">
            <a:spLocks noChangeArrowheads="1"/>
          </p:cNvSpPr>
          <p:nvPr/>
        </p:nvSpPr>
        <p:spPr bwMode="auto">
          <a:xfrm>
            <a:off x="2940050" y="51181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78242" name="Text Box 66"/>
          <p:cNvSpPr txBox="1">
            <a:spLocks noChangeArrowheads="1"/>
          </p:cNvSpPr>
          <p:nvPr/>
        </p:nvSpPr>
        <p:spPr bwMode="auto">
          <a:xfrm>
            <a:off x="2940050" y="54229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8243" name="Text Box 67"/>
          <p:cNvSpPr txBox="1">
            <a:spLocks noChangeArrowheads="1"/>
          </p:cNvSpPr>
          <p:nvPr/>
        </p:nvSpPr>
        <p:spPr bwMode="auto">
          <a:xfrm>
            <a:off x="2940050" y="57277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78244" name="Line 68"/>
          <p:cNvSpPr>
            <a:spLocks noChangeShapeType="1"/>
          </p:cNvSpPr>
          <p:nvPr/>
        </p:nvSpPr>
        <p:spPr bwMode="auto">
          <a:xfrm>
            <a:off x="3559175" y="1079500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246" name="Line 70"/>
          <p:cNvSpPr>
            <a:spLocks noChangeShapeType="1"/>
          </p:cNvSpPr>
          <p:nvPr/>
        </p:nvSpPr>
        <p:spPr bwMode="auto">
          <a:xfrm flipV="1">
            <a:off x="2570163" y="2979738"/>
            <a:ext cx="442912" cy="4762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247" name="Line 71"/>
          <p:cNvSpPr>
            <a:spLocks noChangeShapeType="1"/>
          </p:cNvSpPr>
          <p:nvPr/>
        </p:nvSpPr>
        <p:spPr bwMode="auto">
          <a:xfrm>
            <a:off x="2620963" y="4965700"/>
            <a:ext cx="3762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248" name="Line 72"/>
          <p:cNvSpPr>
            <a:spLocks noChangeShapeType="1"/>
          </p:cNvSpPr>
          <p:nvPr/>
        </p:nvSpPr>
        <p:spPr bwMode="auto">
          <a:xfrm>
            <a:off x="2595563" y="5270500"/>
            <a:ext cx="401637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249" name="Text Box 73"/>
          <p:cNvSpPr txBox="1">
            <a:spLocks noChangeArrowheads="1"/>
          </p:cNvSpPr>
          <p:nvPr/>
        </p:nvSpPr>
        <p:spPr bwMode="auto">
          <a:xfrm>
            <a:off x="3556000" y="115570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</p:txBody>
      </p:sp>
      <p:sp>
        <p:nvSpPr>
          <p:cNvPr id="178250" name="Text Box 74"/>
          <p:cNvSpPr txBox="1">
            <a:spLocks noChangeArrowheads="1"/>
          </p:cNvSpPr>
          <p:nvPr/>
        </p:nvSpPr>
        <p:spPr bwMode="auto">
          <a:xfrm>
            <a:off x="3568700" y="1389063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καρδία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8251" name="Text Box 75"/>
          <p:cNvSpPr txBox="1">
            <a:spLocks noChangeArrowheads="1"/>
          </p:cNvSpPr>
          <p:nvPr/>
        </p:nvSpPr>
        <p:spPr bwMode="auto">
          <a:xfrm>
            <a:off x="3582988" y="2193925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8252" name="Text Box 76"/>
          <p:cNvSpPr txBox="1">
            <a:spLocks noChangeArrowheads="1"/>
          </p:cNvSpPr>
          <p:nvPr/>
        </p:nvSpPr>
        <p:spPr bwMode="auto">
          <a:xfrm>
            <a:off x="3570288" y="25034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8253" name="Text Box 77"/>
          <p:cNvSpPr txBox="1">
            <a:spLocks noChangeArrowheads="1"/>
          </p:cNvSpPr>
          <p:nvPr/>
        </p:nvSpPr>
        <p:spPr bwMode="auto">
          <a:xfrm>
            <a:off x="3570288" y="2824163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ᾳ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8254" name="Text Box 78"/>
          <p:cNvSpPr txBox="1">
            <a:spLocks noChangeArrowheads="1"/>
          </p:cNvSpPr>
          <p:nvPr/>
        </p:nvSpPr>
        <p:spPr bwMode="auto">
          <a:xfrm>
            <a:off x="3571875" y="31496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-αν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8255" name="Text Box 79"/>
          <p:cNvSpPr txBox="1">
            <a:spLocks noChangeArrowheads="1"/>
          </p:cNvSpPr>
          <p:nvPr/>
        </p:nvSpPr>
        <p:spPr bwMode="auto">
          <a:xfrm>
            <a:off x="3571875" y="342582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/>
          </a:p>
        </p:txBody>
      </p:sp>
      <p:sp>
        <p:nvSpPr>
          <p:cNvPr id="178256" name="Text Box 80"/>
          <p:cNvSpPr txBox="1">
            <a:spLocks noChangeArrowheads="1"/>
          </p:cNvSpPr>
          <p:nvPr/>
        </p:nvSpPr>
        <p:spPr bwMode="auto">
          <a:xfrm>
            <a:off x="3576638" y="44894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78257" name="Text Box 81"/>
          <p:cNvSpPr txBox="1">
            <a:spLocks noChangeArrowheads="1"/>
          </p:cNvSpPr>
          <p:nvPr/>
        </p:nvSpPr>
        <p:spPr bwMode="auto">
          <a:xfrm>
            <a:off x="3576638" y="4797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8258" name="Text Box 82"/>
          <p:cNvSpPr txBox="1">
            <a:spLocks noChangeArrowheads="1"/>
          </p:cNvSpPr>
          <p:nvPr/>
        </p:nvSpPr>
        <p:spPr bwMode="auto">
          <a:xfrm>
            <a:off x="3576638" y="511175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78259" name="Text Box 83"/>
          <p:cNvSpPr txBox="1">
            <a:spLocks noChangeArrowheads="1"/>
          </p:cNvSpPr>
          <p:nvPr/>
        </p:nvSpPr>
        <p:spPr bwMode="auto">
          <a:xfrm>
            <a:off x="3576638" y="54165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8260" name="Text Box 84"/>
          <p:cNvSpPr txBox="1">
            <a:spLocks noChangeArrowheads="1"/>
          </p:cNvSpPr>
          <p:nvPr/>
        </p:nvSpPr>
        <p:spPr bwMode="auto">
          <a:xfrm>
            <a:off x="3576638" y="57213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78261" name="Line 85"/>
          <p:cNvSpPr>
            <a:spLocks noChangeShapeType="1"/>
          </p:cNvSpPr>
          <p:nvPr/>
        </p:nvSpPr>
        <p:spPr bwMode="auto">
          <a:xfrm>
            <a:off x="4270375" y="1079500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262" name="Line 86"/>
          <p:cNvSpPr>
            <a:spLocks noChangeShapeType="1"/>
          </p:cNvSpPr>
          <p:nvPr/>
        </p:nvSpPr>
        <p:spPr bwMode="auto">
          <a:xfrm>
            <a:off x="3352800" y="4648200"/>
            <a:ext cx="1524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263" name="Line 87"/>
          <p:cNvSpPr>
            <a:spLocks noChangeShapeType="1"/>
          </p:cNvSpPr>
          <p:nvPr/>
        </p:nvSpPr>
        <p:spPr bwMode="auto">
          <a:xfrm>
            <a:off x="350520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264" name="Line 88"/>
          <p:cNvSpPr>
            <a:spLocks noChangeShapeType="1"/>
          </p:cNvSpPr>
          <p:nvPr/>
        </p:nvSpPr>
        <p:spPr bwMode="auto">
          <a:xfrm>
            <a:off x="3352800" y="5867400"/>
            <a:ext cx="1524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265" name="Line 89"/>
          <p:cNvSpPr>
            <a:spLocks noChangeShapeType="1"/>
          </p:cNvSpPr>
          <p:nvPr/>
        </p:nvSpPr>
        <p:spPr bwMode="auto">
          <a:xfrm>
            <a:off x="3517900" y="5283200"/>
            <a:ext cx="101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266" name="Line 90"/>
          <p:cNvSpPr>
            <a:spLocks noChangeShapeType="1"/>
          </p:cNvSpPr>
          <p:nvPr/>
        </p:nvSpPr>
        <p:spPr bwMode="auto">
          <a:xfrm>
            <a:off x="3429000" y="26670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267" name="Line 91"/>
          <p:cNvSpPr>
            <a:spLocks noChangeShapeType="1"/>
          </p:cNvSpPr>
          <p:nvPr/>
        </p:nvSpPr>
        <p:spPr bwMode="auto">
          <a:xfrm>
            <a:off x="3289300" y="2971800"/>
            <a:ext cx="3683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268" name="Line 92"/>
          <p:cNvSpPr>
            <a:spLocks noChangeShapeType="1"/>
          </p:cNvSpPr>
          <p:nvPr/>
        </p:nvSpPr>
        <p:spPr bwMode="auto">
          <a:xfrm>
            <a:off x="3378200" y="3302000"/>
            <a:ext cx="2921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269" name="Text Box 93"/>
          <p:cNvSpPr txBox="1">
            <a:spLocks noChangeArrowheads="1"/>
          </p:cNvSpPr>
          <p:nvPr/>
        </p:nvSpPr>
        <p:spPr bwMode="auto">
          <a:xfrm>
            <a:off x="4254500" y="115570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</p:txBody>
      </p:sp>
      <p:sp>
        <p:nvSpPr>
          <p:cNvPr id="178270" name="Text Box 94"/>
          <p:cNvSpPr txBox="1">
            <a:spLocks noChangeArrowheads="1"/>
          </p:cNvSpPr>
          <p:nvPr/>
        </p:nvSpPr>
        <p:spPr bwMode="auto">
          <a:xfrm>
            <a:off x="4152900" y="13970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γλωσσα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8271" name="Text Box 95"/>
          <p:cNvSpPr txBox="1">
            <a:spLocks noChangeArrowheads="1"/>
          </p:cNvSpPr>
          <p:nvPr/>
        </p:nvSpPr>
        <p:spPr bwMode="auto">
          <a:xfrm>
            <a:off x="4298950" y="2193925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8272" name="Text Box 96"/>
          <p:cNvSpPr txBox="1">
            <a:spLocks noChangeArrowheads="1"/>
          </p:cNvSpPr>
          <p:nvPr/>
        </p:nvSpPr>
        <p:spPr bwMode="auto">
          <a:xfrm>
            <a:off x="4286250" y="25034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rgbClr val="FFDC14"/>
                </a:solidFill>
                <a:latin typeface="Lucida Grande" charset="0"/>
              </a:rPr>
              <a:t>η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8273" name="Text Box 97"/>
          <p:cNvSpPr txBox="1">
            <a:spLocks noChangeArrowheads="1"/>
          </p:cNvSpPr>
          <p:nvPr/>
        </p:nvSpPr>
        <p:spPr bwMode="auto">
          <a:xfrm>
            <a:off x="4286250" y="2824163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rgbClr val="FFDC14"/>
                </a:solidFill>
                <a:latin typeface="Lucida Grande" charset="0"/>
                <a:cs typeface="Lucida Grande" charset="0"/>
              </a:rPr>
              <a:t>ῃ</a:t>
            </a:r>
            <a:endParaRPr lang="en-US" sz="1400" b="1" i="1">
              <a:solidFill>
                <a:srgbClr val="FFFFFF"/>
              </a:solidFill>
              <a:latin typeface="Lucida Grande" charset="0"/>
              <a:cs typeface="Lucida Grande" charset="0"/>
            </a:endParaRPr>
          </a:p>
        </p:txBody>
      </p:sp>
      <p:sp>
        <p:nvSpPr>
          <p:cNvPr id="178274" name="Text Box 98"/>
          <p:cNvSpPr txBox="1">
            <a:spLocks noChangeArrowheads="1"/>
          </p:cNvSpPr>
          <p:nvPr/>
        </p:nvSpPr>
        <p:spPr bwMode="auto">
          <a:xfrm>
            <a:off x="4287838" y="31496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-αν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8275" name="Text Box 99"/>
          <p:cNvSpPr txBox="1">
            <a:spLocks noChangeArrowheads="1"/>
          </p:cNvSpPr>
          <p:nvPr/>
        </p:nvSpPr>
        <p:spPr bwMode="auto">
          <a:xfrm>
            <a:off x="4287838" y="342582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/>
          </a:p>
        </p:txBody>
      </p:sp>
      <p:sp>
        <p:nvSpPr>
          <p:cNvPr id="178276" name="Text Box 100"/>
          <p:cNvSpPr txBox="1">
            <a:spLocks noChangeArrowheads="1"/>
          </p:cNvSpPr>
          <p:nvPr/>
        </p:nvSpPr>
        <p:spPr bwMode="auto">
          <a:xfrm>
            <a:off x="4292600" y="44894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78277" name="Text Box 101"/>
          <p:cNvSpPr txBox="1">
            <a:spLocks noChangeArrowheads="1"/>
          </p:cNvSpPr>
          <p:nvPr/>
        </p:nvSpPr>
        <p:spPr bwMode="auto">
          <a:xfrm>
            <a:off x="4292600" y="4797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8278" name="Text Box 102"/>
          <p:cNvSpPr txBox="1">
            <a:spLocks noChangeArrowheads="1"/>
          </p:cNvSpPr>
          <p:nvPr/>
        </p:nvSpPr>
        <p:spPr bwMode="auto">
          <a:xfrm>
            <a:off x="4292600" y="511175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78279" name="Text Box 103"/>
          <p:cNvSpPr txBox="1">
            <a:spLocks noChangeArrowheads="1"/>
          </p:cNvSpPr>
          <p:nvPr/>
        </p:nvSpPr>
        <p:spPr bwMode="auto">
          <a:xfrm>
            <a:off x="4292600" y="54165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8280" name="Text Box 104"/>
          <p:cNvSpPr txBox="1">
            <a:spLocks noChangeArrowheads="1"/>
          </p:cNvSpPr>
          <p:nvPr/>
        </p:nvSpPr>
        <p:spPr bwMode="auto">
          <a:xfrm>
            <a:off x="4292600" y="57213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78281" name="Line 105"/>
          <p:cNvSpPr>
            <a:spLocks noChangeShapeType="1"/>
          </p:cNvSpPr>
          <p:nvPr/>
        </p:nvSpPr>
        <p:spPr bwMode="auto">
          <a:xfrm>
            <a:off x="4978400" y="1079500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282" name="Line 106"/>
          <p:cNvSpPr>
            <a:spLocks noChangeShapeType="1"/>
          </p:cNvSpPr>
          <p:nvPr/>
        </p:nvSpPr>
        <p:spPr bwMode="auto">
          <a:xfrm>
            <a:off x="4013200" y="2971800"/>
            <a:ext cx="3683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283" name="Line 107"/>
          <p:cNvSpPr>
            <a:spLocks noChangeShapeType="1"/>
          </p:cNvSpPr>
          <p:nvPr/>
        </p:nvSpPr>
        <p:spPr bwMode="auto">
          <a:xfrm>
            <a:off x="4102100" y="3302000"/>
            <a:ext cx="2921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284" name="Text Box 108"/>
          <p:cNvSpPr txBox="1">
            <a:spLocks noChangeArrowheads="1"/>
          </p:cNvSpPr>
          <p:nvPr/>
        </p:nvSpPr>
        <p:spPr bwMode="auto">
          <a:xfrm>
            <a:off x="4953000" y="115570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Masc.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8285" name="Text Box 109"/>
          <p:cNvSpPr txBox="1">
            <a:spLocks noChangeArrowheads="1"/>
          </p:cNvSpPr>
          <p:nvPr/>
        </p:nvSpPr>
        <p:spPr bwMode="auto">
          <a:xfrm>
            <a:off x="4902200" y="1397000"/>
            <a:ext cx="889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ροφητης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8286" name="Text Box 110"/>
          <p:cNvSpPr txBox="1">
            <a:spLocks noChangeArrowheads="1"/>
          </p:cNvSpPr>
          <p:nvPr/>
        </p:nvSpPr>
        <p:spPr bwMode="auto">
          <a:xfrm>
            <a:off x="5029200" y="21971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8287" name="Text Box 111"/>
          <p:cNvSpPr txBox="1">
            <a:spLocks noChangeArrowheads="1"/>
          </p:cNvSpPr>
          <p:nvPr/>
        </p:nvSpPr>
        <p:spPr bwMode="auto">
          <a:xfrm>
            <a:off x="5029200" y="25146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rgbClr val="FFDC14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8288" name="Text Box 112"/>
          <p:cNvSpPr txBox="1">
            <a:spLocks noChangeArrowheads="1"/>
          </p:cNvSpPr>
          <p:nvPr/>
        </p:nvSpPr>
        <p:spPr bwMode="auto">
          <a:xfrm>
            <a:off x="5029200" y="28194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rgbClr val="FFFFFF"/>
                </a:solidFill>
                <a:latin typeface="Lucida Grande" charset="0"/>
                <a:cs typeface="Lucida Grande" charset="0"/>
              </a:rPr>
              <a:t>ῃ</a:t>
            </a:r>
            <a:endParaRPr lang="en-US" sz="1400">
              <a:latin typeface="Lucida Grande" charset="0"/>
            </a:endParaRPr>
          </a:p>
        </p:txBody>
      </p:sp>
      <p:sp>
        <p:nvSpPr>
          <p:cNvPr id="178289" name="Text Box 113"/>
          <p:cNvSpPr txBox="1">
            <a:spLocks noChangeArrowheads="1"/>
          </p:cNvSpPr>
          <p:nvPr/>
        </p:nvSpPr>
        <p:spPr bwMode="auto">
          <a:xfrm>
            <a:off x="5029200" y="31321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ην</a:t>
            </a:r>
            <a:endParaRPr lang="en-US" sz="1400">
              <a:latin typeface="Lucida Grande" charset="0"/>
            </a:endParaRPr>
          </a:p>
        </p:txBody>
      </p:sp>
      <p:sp>
        <p:nvSpPr>
          <p:cNvPr id="178290" name="Text Box 114"/>
          <p:cNvSpPr txBox="1">
            <a:spLocks noChangeArrowheads="1"/>
          </p:cNvSpPr>
          <p:nvPr/>
        </p:nvSpPr>
        <p:spPr bwMode="auto">
          <a:xfrm>
            <a:off x="5029200" y="34290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/>
          </a:p>
        </p:txBody>
      </p:sp>
      <p:sp>
        <p:nvSpPr>
          <p:cNvPr id="178291" name="Text Box 115"/>
          <p:cNvSpPr txBox="1">
            <a:spLocks noChangeArrowheads="1"/>
          </p:cNvSpPr>
          <p:nvPr/>
        </p:nvSpPr>
        <p:spPr bwMode="auto">
          <a:xfrm>
            <a:off x="5029200" y="44831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78292" name="Text Box 116"/>
          <p:cNvSpPr txBox="1">
            <a:spLocks noChangeArrowheads="1"/>
          </p:cNvSpPr>
          <p:nvPr/>
        </p:nvSpPr>
        <p:spPr bwMode="auto">
          <a:xfrm>
            <a:off x="5029200" y="47910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8293" name="Text Box 117"/>
          <p:cNvSpPr txBox="1">
            <a:spLocks noChangeArrowheads="1"/>
          </p:cNvSpPr>
          <p:nvPr/>
        </p:nvSpPr>
        <p:spPr bwMode="auto">
          <a:xfrm>
            <a:off x="5029200" y="51054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78294" name="Text Box 118"/>
          <p:cNvSpPr txBox="1">
            <a:spLocks noChangeArrowheads="1"/>
          </p:cNvSpPr>
          <p:nvPr/>
        </p:nvSpPr>
        <p:spPr bwMode="auto">
          <a:xfrm>
            <a:off x="5029200" y="54102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8295" name="Text Box 119"/>
          <p:cNvSpPr txBox="1">
            <a:spLocks noChangeArrowheads="1"/>
          </p:cNvSpPr>
          <p:nvPr/>
        </p:nvSpPr>
        <p:spPr bwMode="auto">
          <a:xfrm>
            <a:off x="5029200" y="57150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78296" name="Line 120"/>
          <p:cNvSpPr>
            <a:spLocks noChangeShapeType="1"/>
          </p:cNvSpPr>
          <p:nvPr/>
        </p:nvSpPr>
        <p:spPr bwMode="auto">
          <a:xfrm>
            <a:off x="5740400" y="1079500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297" name="Line 121"/>
          <p:cNvSpPr>
            <a:spLocks noChangeShapeType="1"/>
          </p:cNvSpPr>
          <p:nvPr/>
        </p:nvSpPr>
        <p:spPr bwMode="auto">
          <a:xfrm>
            <a:off x="4724400" y="2971800"/>
            <a:ext cx="3810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298" name="Line 122"/>
          <p:cNvSpPr>
            <a:spLocks noChangeShapeType="1"/>
          </p:cNvSpPr>
          <p:nvPr/>
        </p:nvSpPr>
        <p:spPr bwMode="auto">
          <a:xfrm>
            <a:off x="4813300" y="3289300"/>
            <a:ext cx="2921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299" name="Line 123"/>
          <p:cNvSpPr>
            <a:spLocks noChangeShapeType="1"/>
          </p:cNvSpPr>
          <p:nvPr/>
        </p:nvSpPr>
        <p:spPr bwMode="auto">
          <a:xfrm>
            <a:off x="4089400" y="2667000"/>
            <a:ext cx="2921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300" name="Text Box 124"/>
          <p:cNvSpPr txBox="1">
            <a:spLocks noChangeArrowheads="1"/>
          </p:cNvSpPr>
          <p:nvPr/>
        </p:nvSpPr>
        <p:spPr bwMode="auto">
          <a:xfrm>
            <a:off x="5676900" y="115570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Masc.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8301" name="Text Box 125"/>
          <p:cNvSpPr txBox="1">
            <a:spLocks noChangeArrowheads="1"/>
          </p:cNvSpPr>
          <p:nvPr/>
        </p:nvSpPr>
        <p:spPr bwMode="auto">
          <a:xfrm>
            <a:off x="5664200" y="139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νεάνιας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r>
              <a:rPr lang="en-US">
                <a:solidFill>
                  <a:srgbClr val="000000"/>
                </a:solidFill>
                <a:latin typeface="Palatino Linotype" charset="0"/>
              </a:rPr>
              <a:t> </a:t>
            </a:r>
          </a:p>
        </p:txBody>
      </p:sp>
      <p:sp>
        <p:nvSpPr>
          <p:cNvPr id="178302" name="Text Box 126"/>
          <p:cNvSpPr txBox="1">
            <a:spLocks noChangeArrowheads="1"/>
          </p:cNvSpPr>
          <p:nvPr/>
        </p:nvSpPr>
        <p:spPr bwMode="auto">
          <a:xfrm>
            <a:off x="5765800" y="21971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8303" name="Text Box 127"/>
          <p:cNvSpPr txBox="1">
            <a:spLocks noChangeArrowheads="1"/>
          </p:cNvSpPr>
          <p:nvPr/>
        </p:nvSpPr>
        <p:spPr bwMode="auto">
          <a:xfrm>
            <a:off x="5765800" y="25019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rgbClr val="FFDC14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8304" name="Text Box 128"/>
          <p:cNvSpPr txBox="1">
            <a:spLocks noChangeArrowheads="1"/>
          </p:cNvSpPr>
          <p:nvPr/>
        </p:nvSpPr>
        <p:spPr bwMode="auto">
          <a:xfrm>
            <a:off x="5765800" y="28067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ᾳ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8305" name="Text Box 129"/>
          <p:cNvSpPr txBox="1">
            <a:spLocks noChangeArrowheads="1"/>
          </p:cNvSpPr>
          <p:nvPr/>
        </p:nvSpPr>
        <p:spPr bwMode="auto">
          <a:xfrm>
            <a:off x="5767388" y="31321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-αν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8306" name="Text Box 130"/>
          <p:cNvSpPr txBox="1">
            <a:spLocks noChangeArrowheads="1"/>
          </p:cNvSpPr>
          <p:nvPr/>
        </p:nvSpPr>
        <p:spPr bwMode="auto">
          <a:xfrm>
            <a:off x="5767388" y="340836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/>
          </a:p>
        </p:txBody>
      </p:sp>
      <p:sp>
        <p:nvSpPr>
          <p:cNvPr id="178307" name="Text Box 131"/>
          <p:cNvSpPr txBox="1">
            <a:spLocks noChangeArrowheads="1"/>
          </p:cNvSpPr>
          <p:nvPr/>
        </p:nvSpPr>
        <p:spPr bwMode="auto">
          <a:xfrm>
            <a:off x="5765800" y="44704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78308" name="Text Box 132"/>
          <p:cNvSpPr txBox="1">
            <a:spLocks noChangeArrowheads="1"/>
          </p:cNvSpPr>
          <p:nvPr/>
        </p:nvSpPr>
        <p:spPr bwMode="auto">
          <a:xfrm>
            <a:off x="5765800" y="47783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78309" name="Text Box 133"/>
          <p:cNvSpPr txBox="1">
            <a:spLocks noChangeArrowheads="1"/>
          </p:cNvSpPr>
          <p:nvPr/>
        </p:nvSpPr>
        <p:spPr bwMode="auto">
          <a:xfrm>
            <a:off x="5765800" y="50927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78310" name="Text Box 134"/>
          <p:cNvSpPr txBox="1">
            <a:spLocks noChangeArrowheads="1"/>
          </p:cNvSpPr>
          <p:nvPr/>
        </p:nvSpPr>
        <p:spPr bwMode="auto">
          <a:xfrm>
            <a:off x="5765800" y="53975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8311" name="Text Box 135"/>
          <p:cNvSpPr txBox="1">
            <a:spLocks noChangeArrowheads="1"/>
          </p:cNvSpPr>
          <p:nvPr/>
        </p:nvSpPr>
        <p:spPr bwMode="auto">
          <a:xfrm>
            <a:off x="5765800" y="57023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78312" name="Line 136"/>
          <p:cNvSpPr>
            <a:spLocks noChangeShapeType="1"/>
          </p:cNvSpPr>
          <p:nvPr/>
        </p:nvSpPr>
        <p:spPr bwMode="auto">
          <a:xfrm>
            <a:off x="5461000" y="2959100"/>
            <a:ext cx="3810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313" name="Line 137"/>
          <p:cNvSpPr>
            <a:spLocks noChangeShapeType="1"/>
          </p:cNvSpPr>
          <p:nvPr/>
        </p:nvSpPr>
        <p:spPr bwMode="auto">
          <a:xfrm>
            <a:off x="5511800" y="3276600"/>
            <a:ext cx="3429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314" name="Line 138"/>
          <p:cNvSpPr>
            <a:spLocks noChangeShapeType="1"/>
          </p:cNvSpPr>
          <p:nvPr/>
        </p:nvSpPr>
        <p:spPr bwMode="auto">
          <a:xfrm>
            <a:off x="6400800" y="490538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315" name="Text Box 139"/>
          <p:cNvSpPr txBox="1">
            <a:spLocks noChangeArrowheads="1"/>
          </p:cNvSpPr>
          <p:nvPr/>
        </p:nvSpPr>
        <p:spPr bwMode="auto">
          <a:xfrm>
            <a:off x="6934200" y="546100"/>
            <a:ext cx="1752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rgbClr val="CF3741"/>
                </a:solidFill>
                <a:latin typeface="Palatino Linotype" charset="0"/>
              </a:rPr>
              <a:t>3</a:t>
            </a:r>
            <a:r>
              <a:rPr lang="en-US" sz="1200" b="1" i="1" baseline="30000">
                <a:solidFill>
                  <a:srgbClr val="CF3741"/>
                </a:solidFill>
                <a:latin typeface="Palatino Linotype" charset="0"/>
              </a:rPr>
              <a:t>rd </a:t>
            </a:r>
            <a:r>
              <a:rPr lang="en-US" sz="1200" b="1">
                <a:solidFill>
                  <a:srgbClr val="CF374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Consonant Declension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</a:p>
        </p:txBody>
      </p:sp>
      <p:sp>
        <p:nvSpPr>
          <p:cNvPr id="178316" name="Text Box 140"/>
          <p:cNvSpPr txBox="1">
            <a:spLocks noChangeArrowheads="1"/>
          </p:cNvSpPr>
          <p:nvPr/>
        </p:nvSpPr>
        <p:spPr bwMode="auto">
          <a:xfrm>
            <a:off x="6388100" y="1155700"/>
            <a:ext cx="1409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Masculine/Feminine</a:t>
            </a:r>
          </a:p>
        </p:txBody>
      </p:sp>
      <p:sp>
        <p:nvSpPr>
          <p:cNvPr id="178317" name="Text Box 141"/>
          <p:cNvSpPr txBox="1">
            <a:spLocks noChangeArrowheads="1"/>
          </p:cNvSpPr>
          <p:nvPr/>
        </p:nvSpPr>
        <p:spPr bwMode="auto">
          <a:xfrm>
            <a:off x="6464300" y="1384300"/>
            <a:ext cx="1219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ρχ</a:t>
            </a:r>
            <a:r>
              <a:rPr lang="el-GR" sz="1000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ῶ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ν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, -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οντος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8318" name="Text Box 142"/>
          <p:cNvSpPr txBox="1">
            <a:spLocks noChangeArrowheads="1"/>
          </p:cNvSpPr>
          <p:nvPr/>
        </p:nvSpPr>
        <p:spPr bwMode="auto">
          <a:xfrm>
            <a:off x="6426200" y="2197100"/>
            <a:ext cx="114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ς 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n-US" sz="900">
                <a:solidFill>
                  <a:schemeClr val="bg1"/>
                </a:solidFill>
                <a:latin typeface="Lucida Grande" charset="0"/>
              </a:rPr>
              <a:t>or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  —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8319" name="Text Box 143"/>
          <p:cNvSpPr txBox="1">
            <a:spLocks noChangeArrowheads="1"/>
          </p:cNvSpPr>
          <p:nvPr/>
        </p:nvSpPr>
        <p:spPr bwMode="auto">
          <a:xfrm>
            <a:off x="6426200" y="2501900"/>
            <a:ext cx="1828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ος</a:t>
            </a: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,-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ους,</a:t>
            </a: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ως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8320" name="Text Box 144"/>
          <p:cNvSpPr txBox="1">
            <a:spLocks noChangeArrowheads="1"/>
          </p:cNvSpPr>
          <p:nvPr/>
        </p:nvSpPr>
        <p:spPr bwMode="auto">
          <a:xfrm>
            <a:off x="6426200" y="28067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ι</a:t>
            </a:r>
            <a:endParaRPr lang="el-GR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8321" name="Text Box 145"/>
          <p:cNvSpPr txBox="1">
            <a:spLocks noChangeArrowheads="1"/>
          </p:cNvSpPr>
          <p:nvPr/>
        </p:nvSpPr>
        <p:spPr bwMode="auto">
          <a:xfrm>
            <a:off x="6427788" y="3132138"/>
            <a:ext cx="14970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 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or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ν 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8322" name="Text Box 146"/>
          <p:cNvSpPr txBox="1">
            <a:spLocks noChangeArrowheads="1"/>
          </p:cNvSpPr>
          <p:nvPr/>
        </p:nvSpPr>
        <p:spPr bwMode="auto">
          <a:xfrm>
            <a:off x="6427788" y="3408363"/>
            <a:ext cx="2563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—  </a:t>
            </a:r>
            <a:r>
              <a:rPr lang="en-US" sz="900">
                <a:solidFill>
                  <a:schemeClr val="bg1"/>
                </a:solidFill>
                <a:latin typeface="Lucida Grande" charset="0"/>
              </a:rPr>
              <a:t>(or like Nom.)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8323" name="Text Box 147"/>
          <p:cNvSpPr txBox="1">
            <a:spLocks noChangeArrowheads="1"/>
          </p:cNvSpPr>
          <p:nvPr/>
        </p:nvSpPr>
        <p:spPr bwMode="auto">
          <a:xfrm>
            <a:off x="6426200" y="4470400"/>
            <a:ext cx="1193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ες, </a:t>
            </a: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εις</a:t>
            </a:r>
            <a:endParaRPr lang="el-GR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8324" name="Text Box 148"/>
          <p:cNvSpPr txBox="1">
            <a:spLocks noChangeArrowheads="1"/>
          </p:cNvSpPr>
          <p:nvPr/>
        </p:nvSpPr>
        <p:spPr bwMode="auto">
          <a:xfrm>
            <a:off x="6426200" y="4778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8325" name="Text Box 149"/>
          <p:cNvSpPr txBox="1">
            <a:spLocks noChangeArrowheads="1"/>
          </p:cNvSpPr>
          <p:nvPr/>
        </p:nvSpPr>
        <p:spPr bwMode="auto">
          <a:xfrm>
            <a:off x="6426200" y="50927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σι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78326" name="Text Box 150"/>
          <p:cNvSpPr txBox="1">
            <a:spLocks noChangeArrowheads="1"/>
          </p:cNvSpPr>
          <p:nvPr/>
        </p:nvSpPr>
        <p:spPr bwMode="auto">
          <a:xfrm>
            <a:off x="6426200" y="5397500"/>
            <a:ext cx="226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ας, </a:t>
            </a:r>
            <a:r>
              <a:rPr lang="el-GR" sz="1200">
                <a:solidFill>
                  <a:schemeClr val="bg1"/>
                </a:solidFill>
                <a:latin typeface="Lucida Grande" charset="0"/>
              </a:rPr>
              <a:t>(</a:t>
            </a: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νς</a:t>
            </a:r>
            <a:r>
              <a:rPr lang="el-GR" sz="1200">
                <a:solidFill>
                  <a:schemeClr val="bg1"/>
                </a:solidFill>
                <a:latin typeface="Lucida Grande" charset="0"/>
              </a:rPr>
              <a:t>),</a:t>
            </a: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εις</a:t>
            </a:r>
          </a:p>
        </p:txBody>
      </p:sp>
      <p:sp>
        <p:nvSpPr>
          <p:cNvPr id="178327" name="Text Box 151"/>
          <p:cNvSpPr txBox="1">
            <a:spLocks noChangeArrowheads="1"/>
          </p:cNvSpPr>
          <p:nvPr/>
        </p:nvSpPr>
        <p:spPr bwMode="auto">
          <a:xfrm>
            <a:off x="6426200" y="57023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78329" name="Line 153"/>
          <p:cNvSpPr>
            <a:spLocks noChangeShapeType="1"/>
          </p:cNvSpPr>
          <p:nvPr/>
        </p:nvSpPr>
        <p:spPr bwMode="auto">
          <a:xfrm>
            <a:off x="7759700" y="1079500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333" name="Line 157"/>
          <p:cNvSpPr>
            <a:spLocks noChangeShapeType="1"/>
          </p:cNvSpPr>
          <p:nvPr/>
        </p:nvSpPr>
        <p:spPr bwMode="auto">
          <a:xfrm>
            <a:off x="6261100" y="4940300"/>
            <a:ext cx="2667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334" name="Line 158"/>
          <p:cNvSpPr>
            <a:spLocks noChangeShapeType="1"/>
          </p:cNvSpPr>
          <p:nvPr/>
        </p:nvSpPr>
        <p:spPr bwMode="auto">
          <a:xfrm>
            <a:off x="2801938" y="3300413"/>
            <a:ext cx="217487" cy="3175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8335" name="Line 159"/>
          <p:cNvSpPr>
            <a:spLocks noChangeShapeType="1"/>
          </p:cNvSpPr>
          <p:nvPr/>
        </p:nvSpPr>
        <p:spPr bwMode="auto">
          <a:xfrm flipH="1">
            <a:off x="2533650" y="3303588"/>
            <a:ext cx="24606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3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3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7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7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78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178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178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1000"/>
                                        <p:tgtEl>
                                          <p:spTgt spid="178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315" grpId="0"/>
      <p:bldP spid="178316" grpId="0"/>
      <p:bldP spid="178317" grpId="0"/>
      <p:bldP spid="178318" grpId="0"/>
      <p:bldP spid="178319" grpId="0"/>
      <p:bldP spid="178320" grpId="0"/>
      <p:bldP spid="178321" grpId="0"/>
      <p:bldP spid="178322" grpId="0"/>
      <p:bldP spid="178323" grpId="0"/>
      <p:bldP spid="178324" grpId="0"/>
      <p:bldP spid="178325" grpId="0"/>
      <p:bldP spid="178326" grpId="0"/>
      <p:bldP spid="178327" grpId="0"/>
      <p:bldP spid="178329" grpId="0" animBg="1"/>
      <p:bldP spid="178333" grpId="0" animBg="1"/>
      <p:bldP spid="178334" grpId="0" animBg="1"/>
      <p:bldP spid="17833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600" b="1">
                <a:solidFill>
                  <a:schemeClr val="bg1"/>
                </a:solidFill>
                <a:latin typeface="Palatino Linotype" charset="0"/>
              </a:rPr>
              <a:t>GREEK NOUN DECLENSIONS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80228" name="Line 4"/>
          <p:cNvSpPr>
            <a:spLocks noChangeShapeType="1"/>
          </p:cNvSpPr>
          <p:nvPr/>
        </p:nvSpPr>
        <p:spPr bwMode="auto">
          <a:xfrm>
            <a:off x="28575" y="485775"/>
            <a:ext cx="90217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1219200" y="566738"/>
            <a:ext cx="1676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nd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1109663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1225550" y="11525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232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     Examples:</a:t>
            </a:r>
            <a:r>
              <a:rPr lang="en-US" sz="1000">
                <a:solidFill>
                  <a:schemeClr val="bg1"/>
                </a:solidFill>
              </a:rPr>
              <a:t>	   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λόγος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233" name="Line 9"/>
          <p:cNvSpPr>
            <a:spLocks noChangeShapeType="1"/>
          </p:cNvSpPr>
          <p:nvPr/>
        </p:nvSpPr>
        <p:spPr bwMode="auto">
          <a:xfrm>
            <a:off x="1219200" y="485775"/>
            <a:ext cx="0" cy="630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234" name="Line 10"/>
          <p:cNvSpPr>
            <a:spLocks noChangeShapeType="1"/>
          </p:cNvSpPr>
          <p:nvPr/>
        </p:nvSpPr>
        <p:spPr bwMode="auto">
          <a:xfrm>
            <a:off x="1219200" y="1066800"/>
            <a:ext cx="784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235" name="Line 11"/>
          <p:cNvSpPr>
            <a:spLocks noChangeShapeType="1"/>
          </p:cNvSpPr>
          <p:nvPr/>
        </p:nvSpPr>
        <p:spPr bwMode="auto">
          <a:xfrm>
            <a:off x="1219200" y="1600200"/>
            <a:ext cx="78565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236" name="Line 12"/>
          <p:cNvSpPr>
            <a:spLocks noChangeShapeType="1"/>
          </p:cNvSpPr>
          <p:nvPr/>
        </p:nvSpPr>
        <p:spPr bwMode="auto">
          <a:xfrm>
            <a:off x="1204913" y="1343025"/>
            <a:ext cx="787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237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80238" name="Text Box 14"/>
          <p:cNvSpPr txBox="1">
            <a:spLocks noChangeArrowheads="1"/>
          </p:cNvSpPr>
          <p:nvPr/>
        </p:nvSpPr>
        <p:spPr bwMode="auto">
          <a:xfrm>
            <a:off x="-76200" y="1828800"/>
            <a:ext cx="12954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80239" name="Line 15"/>
          <p:cNvSpPr>
            <a:spLocks noChangeShapeType="1"/>
          </p:cNvSpPr>
          <p:nvPr/>
        </p:nvSpPr>
        <p:spPr bwMode="auto">
          <a:xfrm>
            <a:off x="228600" y="3886200"/>
            <a:ext cx="86868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240" name="Text Box 16"/>
          <p:cNvSpPr txBox="1">
            <a:spLocks noChangeArrowheads="1"/>
          </p:cNvSpPr>
          <p:nvPr/>
        </p:nvSpPr>
        <p:spPr bwMode="auto">
          <a:xfrm>
            <a:off x="1355725" y="21336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80241" name="Text Box 17"/>
          <p:cNvSpPr txBox="1">
            <a:spLocks noChangeArrowheads="1"/>
          </p:cNvSpPr>
          <p:nvPr/>
        </p:nvSpPr>
        <p:spPr bwMode="auto">
          <a:xfrm>
            <a:off x="1319213" y="21986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ος</a:t>
            </a:r>
            <a:endParaRPr lang="en-US" sz="1400" b="1" i="1">
              <a:latin typeface="Lucida Grande" charset="0"/>
            </a:endParaRPr>
          </a:p>
        </p:txBody>
      </p:sp>
      <p:sp>
        <p:nvSpPr>
          <p:cNvPr id="180242" name="Text Box 18"/>
          <p:cNvSpPr txBox="1">
            <a:spLocks noChangeArrowheads="1"/>
          </p:cNvSpPr>
          <p:nvPr/>
        </p:nvSpPr>
        <p:spPr bwMode="auto">
          <a:xfrm>
            <a:off x="1298575" y="25082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ου</a:t>
            </a:r>
          </a:p>
        </p:txBody>
      </p:sp>
      <p:sp>
        <p:nvSpPr>
          <p:cNvPr id="180243" name="Text Box 19"/>
          <p:cNvSpPr txBox="1">
            <a:spLocks noChangeArrowheads="1"/>
          </p:cNvSpPr>
          <p:nvPr/>
        </p:nvSpPr>
        <p:spPr bwMode="auto">
          <a:xfrm>
            <a:off x="1298575" y="28273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80244" name="Text Box 20"/>
          <p:cNvSpPr txBox="1">
            <a:spLocks noChangeArrowheads="1"/>
          </p:cNvSpPr>
          <p:nvPr/>
        </p:nvSpPr>
        <p:spPr bwMode="auto">
          <a:xfrm>
            <a:off x="1298575" y="3136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80245" name="Text Box 21"/>
          <p:cNvSpPr txBox="1">
            <a:spLocks noChangeArrowheads="1"/>
          </p:cNvSpPr>
          <p:nvPr/>
        </p:nvSpPr>
        <p:spPr bwMode="auto">
          <a:xfrm>
            <a:off x="1298575" y="343693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</a:t>
            </a: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80246" name="Text Box 22"/>
          <p:cNvSpPr txBox="1">
            <a:spLocks noChangeArrowheads="1"/>
          </p:cNvSpPr>
          <p:nvPr/>
        </p:nvSpPr>
        <p:spPr bwMode="auto">
          <a:xfrm>
            <a:off x="1298575" y="4503738"/>
            <a:ext cx="6096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</a:p>
          <a:p>
            <a:pPr>
              <a:spcBef>
                <a:spcPct val="50000"/>
              </a:spcBef>
            </a:pP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80247" name="Text Box 23"/>
          <p:cNvSpPr txBox="1">
            <a:spLocks noChangeArrowheads="1"/>
          </p:cNvSpPr>
          <p:nvPr/>
        </p:nvSpPr>
        <p:spPr bwMode="auto">
          <a:xfrm>
            <a:off x="1303338" y="4808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80248" name="Text Box 24"/>
          <p:cNvSpPr txBox="1">
            <a:spLocks noChangeArrowheads="1"/>
          </p:cNvSpPr>
          <p:nvPr/>
        </p:nvSpPr>
        <p:spPr bwMode="auto">
          <a:xfrm>
            <a:off x="129857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80249" name="Text Box 25"/>
          <p:cNvSpPr txBox="1">
            <a:spLocks noChangeArrowheads="1"/>
          </p:cNvSpPr>
          <p:nvPr/>
        </p:nvSpPr>
        <p:spPr bwMode="auto">
          <a:xfrm>
            <a:off x="1298575" y="5403850"/>
            <a:ext cx="758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80250" name="Text Box 26"/>
          <p:cNvSpPr txBox="1">
            <a:spLocks noChangeArrowheads="1"/>
          </p:cNvSpPr>
          <p:nvPr/>
        </p:nvSpPr>
        <p:spPr bwMode="auto">
          <a:xfrm>
            <a:off x="1293813" y="57086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80251" name="Line 27"/>
          <p:cNvSpPr>
            <a:spLocks noChangeShapeType="1"/>
          </p:cNvSpPr>
          <p:nvPr/>
        </p:nvSpPr>
        <p:spPr bwMode="auto">
          <a:xfrm>
            <a:off x="2035175" y="1082675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252" name="Text Box 28"/>
          <p:cNvSpPr txBox="1">
            <a:spLocks noChangeArrowheads="1"/>
          </p:cNvSpPr>
          <p:nvPr/>
        </p:nvSpPr>
        <p:spPr bwMode="auto">
          <a:xfrm>
            <a:off x="2105025" y="114935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Neuter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253" name="Text Box 29"/>
          <p:cNvSpPr txBox="1">
            <a:spLocks noChangeArrowheads="1"/>
          </p:cNvSpPr>
          <p:nvPr/>
        </p:nvSpPr>
        <p:spPr bwMode="auto">
          <a:xfrm>
            <a:off x="2062163" y="137795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ἔ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ργον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254" name="Text Box 30"/>
          <p:cNvSpPr txBox="1">
            <a:spLocks noChangeArrowheads="1"/>
          </p:cNvSpPr>
          <p:nvPr/>
        </p:nvSpPr>
        <p:spPr bwMode="auto">
          <a:xfrm>
            <a:off x="2089150" y="220345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80255" name="Text Box 31"/>
          <p:cNvSpPr txBox="1"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80256" name="Text Box 32"/>
          <p:cNvSpPr txBox="1">
            <a:spLocks noChangeArrowheads="1"/>
          </p:cNvSpPr>
          <p:nvPr/>
        </p:nvSpPr>
        <p:spPr bwMode="auto">
          <a:xfrm>
            <a:off x="2089150" y="250348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80257" name="Text Box 33"/>
          <p:cNvSpPr txBox="1">
            <a:spLocks noChangeArrowheads="1"/>
          </p:cNvSpPr>
          <p:nvPr/>
        </p:nvSpPr>
        <p:spPr bwMode="auto">
          <a:xfrm>
            <a:off x="2089150" y="2827338"/>
            <a:ext cx="7620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80258" name="Text Box 34"/>
          <p:cNvSpPr txBox="1">
            <a:spLocks noChangeArrowheads="1"/>
          </p:cNvSpPr>
          <p:nvPr/>
        </p:nvSpPr>
        <p:spPr bwMode="auto">
          <a:xfrm>
            <a:off x="2089150" y="3146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80259" name="Text Box 35"/>
          <p:cNvSpPr txBox="1">
            <a:spLocks noChangeArrowheads="1"/>
          </p:cNvSpPr>
          <p:nvPr/>
        </p:nvSpPr>
        <p:spPr bwMode="auto">
          <a:xfrm>
            <a:off x="2089150" y="3432175"/>
            <a:ext cx="91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80260" name="Text Box 36"/>
          <p:cNvSpPr txBox="1">
            <a:spLocks noChangeArrowheads="1"/>
          </p:cNvSpPr>
          <p:nvPr/>
        </p:nvSpPr>
        <p:spPr bwMode="auto">
          <a:xfrm>
            <a:off x="2070100" y="44942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80261" name="Text Box 37"/>
          <p:cNvSpPr txBox="1">
            <a:spLocks noChangeArrowheads="1"/>
          </p:cNvSpPr>
          <p:nvPr/>
        </p:nvSpPr>
        <p:spPr bwMode="auto">
          <a:xfrm>
            <a:off x="2079625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80262" name="Text Box 38"/>
          <p:cNvSpPr txBox="1">
            <a:spLocks noChangeArrowheads="1"/>
          </p:cNvSpPr>
          <p:nvPr/>
        </p:nvSpPr>
        <p:spPr bwMode="auto">
          <a:xfrm>
            <a:off x="207962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80263" name="Text Box 39"/>
          <p:cNvSpPr txBox="1">
            <a:spLocks noChangeArrowheads="1"/>
          </p:cNvSpPr>
          <p:nvPr/>
        </p:nvSpPr>
        <p:spPr bwMode="auto">
          <a:xfrm>
            <a:off x="2074863" y="5413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80264" name="Text Box 40"/>
          <p:cNvSpPr txBox="1">
            <a:spLocks noChangeArrowheads="1"/>
          </p:cNvSpPr>
          <p:nvPr/>
        </p:nvSpPr>
        <p:spPr bwMode="auto">
          <a:xfrm>
            <a:off x="2074863" y="5718175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80265" name="Line 41"/>
          <p:cNvSpPr>
            <a:spLocks noChangeShapeType="1"/>
          </p:cNvSpPr>
          <p:nvPr/>
        </p:nvSpPr>
        <p:spPr bwMode="auto">
          <a:xfrm>
            <a:off x="1857375" y="265271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266" name="Line 42"/>
          <p:cNvSpPr>
            <a:spLocks noChangeShapeType="1"/>
          </p:cNvSpPr>
          <p:nvPr/>
        </p:nvSpPr>
        <p:spPr bwMode="auto">
          <a:xfrm>
            <a:off x="1866900" y="298926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267" name="Line 43"/>
          <p:cNvSpPr>
            <a:spLocks noChangeShapeType="1"/>
          </p:cNvSpPr>
          <p:nvPr/>
        </p:nvSpPr>
        <p:spPr bwMode="auto">
          <a:xfrm>
            <a:off x="1866900" y="33020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268" name="Line 44"/>
          <p:cNvSpPr>
            <a:spLocks noChangeShapeType="1"/>
          </p:cNvSpPr>
          <p:nvPr/>
        </p:nvSpPr>
        <p:spPr bwMode="auto">
          <a:xfrm>
            <a:off x="1847850" y="4960938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269" name="Line 45"/>
          <p:cNvSpPr>
            <a:spLocks noChangeShapeType="1"/>
          </p:cNvSpPr>
          <p:nvPr/>
        </p:nvSpPr>
        <p:spPr bwMode="auto">
          <a:xfrm>
            <a:off x="1847850" y="52705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270" name="Line 46"/>
          <p:cNvSpPr>
            <a:spLocks noChangeShapeType="1"/>
          </p:cNvSpPr>
          <p:nvPr/>
        </p:nvSpPr>
        <p:spPr bwMode="auto">
          <a:xfrm flipH="1">
            <a:off x="2543175" y="2362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272" name="Line 48"/>
          <p:cNvSpPr>
            <a:spLocks noChangeShapeType="1"/>
          </p:cNvSpPr>
          <p:nvPr/>
        </p:nvSpPr>
        <p:spPr bwMode="auto">
          <a:xfrm flipH="1">
            <a:off x="2543175" y="3581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273" name="Line 49"/>
          <p:cNvSpPr>
            <a:spLocks noChangeShapeType="1"/>
          </p:cNvSpPr>
          <p:nvPr/>
        </p:nvSpPr>
        <p:spPr bwMode="auto">
          <a:xfrm>
            <a:off x="2776538" y="2362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274" name="Line 50"/>
          <p:cNvSpPr>
            <a:spLocks noChangeShapeType="1"/>
          </p:cNvSpPr>
          <p:nvPr/>
        </p:nvSpPr>
        <p:spPr bwMode="auto">
          <a:xfrm flipH="1">
            <a:off x="2452688" y="4648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275" name="Line 51"/>
          <p:cNvSpPr>
            <a:spLocks noChangeShapeType="1"/>
          </p:cNvSpPr>
          <p:nvPr/>
        </p:nvSpPr>
        <p:spPr bwMode="auto">
          <a:xfrm flipH="1">
            <a:off x="2443163" y="5564188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276" name="Line 52"/>
          <p:cNvSpPr>
            <a:spLocks noChangeShapeType="1"/>
          </p:cNvSpPr>
          <p:nvPr/>
        </p:nvSpPr>
        <p:spPr bwMode="auto">
          <a:xfrm flipH="1">
            <a:off x="2452688" y="5867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277" name="Line 53"/>
          <p:cNvSpPr>
            <a:spLocks noChangeShapeType="1"/>
          </p:cNvSpPr>
          <p:nvPr/>
        </p:nvSpPr>
        <p:spPr bwMode="auto">
          <a:xfrm>
            <a:off x="268605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278" name="Line 54"/>
          <p:cNvSpPr>
            <a:spLocks noChangeShapeType="1"/>
          </p:cNvSpPr>
          <p:nvPr/>
        </p:nvSpPr>
        <p:spPr bwMode="auto">
          <a:xfrm>
            <a:off x="2843213" y="493713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279" name="Text Box 55"/>
          <p:cNvSpPr txBox="1">
            <a:spLocks noChangeArrowheads="1"/>
          </p:cNvSpPr>
          <p:nvPr/>
        </p:nvSpPr>
        <p:spPr bwMode="auto">
          <a:xfrm>
            <a:off x="3886200" y="546100"/>
            <a:ext cx="1371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1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st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α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</a:p>
        </p:txBody>
      </p:sp>
      <p:sp>
        <p:nvSpPr>
          <p:cNvPr id="180280" name="Text Box 56"/>
          <p:cNvSpPr txBox="1">
            <a:spLocks noChangeArrowheads="1"/>
          </p:cNvSpPr>
          <p:nvPr/>
        </p:nvSpPr>
        <p:spPr bwMode="auto">
          <a:xfrm>
            <a:off x="2833688" y="1147763"/>
            <a:ext cx="7604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281" name="Text Box 57"/>
          <p:cNvSpPr txBox="1">
            <a:spLocks noChangeArrowheads="1"/>
          </p:cNvSpPr>
          <p:nvPr/>
        </p:nvSpPr>
        <p:spPr bwMode="auto">
          <a:xfrm>
            <a:off x="2847975" y="13763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γά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η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 sz="1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180282" name="Text Box 58"/>
          <p:cNvSpPr txBox="1">
            <a:spLocks noChangeArrowheads="1"/>
          </p:cNvSpPr>
          <p:nvPr/>
        </p:nvSpPr>
        <p:spPr bwMode="auto">
          <a:xfrm>
            <a:off x="2935288" y="2189163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80283" name="Text Box 59"/>
          <p:cNvSpPr txBox="1">
            <a:spLocks noChangeArrowheads="1"/>
          </p:cNvSpPr>
          <p:nvPr/>
        </p:nvSpPr>
        <p:spPr bwMode="auto">
          <a:xfrm>
            <a:off x="2927350" y="2501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80284" name="Text Box 60"/>
          <p:cNvSpPr txBox="1">
            <a:spLocks noChangeArrowheads="1"/>
          </p:cNvSpPr>
          <p:nvPr/>
        </p:nvSpPr>
        <p:spPr bwMode="auto">
          <a:xfrm>
            <a:off x="2927350" y="2824163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rgbClr val="FFFFFF"/>
                </a:solidFill>
                <a:latin typeface="Lucida Grande" charset="0"/>
                <a:cs typeface="Lucida Grande" charset="0"/>
              </a:rPr>
              <a:t>ῃ</a:t>
            </a:r>
            <a:endParaRPr lang="en-US" sz="1400">
              <a:latin typeface="Lucida Grande" charset="0"/>
            </a:endParaRPr>
          </a:p>
        </p:txBody>
      </p:sp>
      <p:sp>
        <p:nvSpPr>
          <p:cNvPr id="180285" name="Text Box 61"/>
          <p:cNvSpPr txBox="1">
            <a:spLocks noChangeArrowheads="1"/>
          </p:cNvSpPr>
          <p:nvPr/>
        </p:nvSpPr>
        <p:spPr bwMode="auto">
          <a:xfrm>
            <a:off x="2927350" y="314960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ην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80286" name="Text Box 62"/>
          <p:cNvSpPr txBox="1">
            <a:spLocks noChangeArrowheads="1"/>
          </p:cNvSpPr>
          <p:nvPr/>
        </p:nvSpPr>
        <p:spPr bwMode="auto">
          <a:xfrm>
            <a:off x="2927350" y="3429000"/>
            <a:ext cx="6858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80287" name="Text Box 63"/>
          <p:cNvSpPr txBox="1">
            <a:spLocks noChangeArrowheads="1"/>
          </p:cNvSpPr>
          <p:nvPr/>
        </p:nvSpPr>
        <p:spPr bwMode="auto">
          <a:xfrm>
            <a:off x="2940050" y="44958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80288" name="Text Box 64"/>
          <p:cNvSpPr txBox="1">
            <a:spLocks noChangeArrowheads="1"/>
          </p:cNvSpPr>
          <p:nvPr/>
        </p:nvSpPr>
        <p:spPr bwMode="auto">
          <a:xfrm>
            <a:off x="2940050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80289" name="Text Box 65"/>
          <p:cNvSpPr txBox="1">
            <a:spLocks noChangeArrowheads="1"/>
          </p:cNvSpPr>
          <p:nvPr/>
        </p:nvSpPr>
        <p:spPr bwMode="auto">
          <a:xfrm>
            <a:off x="2940050" y="51181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80290" name="Text Box 66"/>
          <p:cNvSpPr txBox="1">
            <a:spLocks noChangeArrowheads="1"/>
          </p:cNvSpPr>
          <p:nvPr/>
        </p:nvSpPr>
        <p:spPr bwMode="auto">
          <a:xfrm>
            <a:off x="2940050" y="54229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80291" name="Text Box 67"/>
          <p:cNvSpPr txBox="1">
            <a:spLocks noChangeArrowheads="1"/>
          </p:cNvSpPr>
          <p:nvPr/>
        </p:nvSpPr>
        <p:spPr bwMode="auto">
          <a:xfrm>
            <a:off x="2940050" y="57277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80292" name="Line 68"/>
          <p:cNvSpPr>
            <a:spLocks noChangeShapeType="1"/>
          </p:cNvSpPr>
          <p:nvPr/>
        </p:nvSpPr>
        <p:spPr bwMode="auto">
          <a:xfrm>
            <a:off x="3559175" y="1079500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294" name="Line 70"/>
          <p:cNvSpPr>
            <a:spLocks noChangeShapeType="1"/>
          </p:cNvSpPr>
          <p:nvPr/>
        </p:nvSpPr>
        <p:spPr bwMode="auto">
          <a:xfrm flipV="1">
            <a:off x="2570163" y="2979738"/>
            <a:ext cx="442912" cy="4762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295" name="Line 71"/>
          <p:cNvSpPr>
            <a:spLocks noChangeShapeType="1"/>
          </p:cNvSpPr>
          <p:nvPr/>
        </p:nvSpPr>
        <p:spPr bwMode="auto">
          <a:xfrm>
            <a:off x="2620963" y="4965700"/>
            <a:ext cx="3762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296" name="Line 72"/>
          <p:cNvSpPr>
            <a:spLocks noChangeShapeType="1"/>
          </p:cNvSpPr>
          <p:nvPr/>
        </p:nvSpPr>
        <p:spPr bwMode="auto">
          <a:xfrm>
            <a:off x="2595563" y="5270500"/>
            <a:ext cx="401637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297" name="Text Box 73"/>
          <p:cNvSpPr txBox="1">
            <a:spLocks noChangeArrowheads="1"/>
          </p:cNvSpPr>
          <p:nvPr/>
        </p:nvSpPr>
        <p:spPr bwMode="auto">
          <a:xfrm>
            <a:off x="3556000" y="115570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</p:txBody>
      </p:sp>
      <p:sp>
        <p:nvSpPr>
          <p:cNvPr id="180298" name="Text Box 74"/>
          <p:cNvSpPr txBox="1">
            <a:spLocks noChangeArrowheads="1"/>
          </p:cNvSpPr>
          <p:nvPr/>
        </p:nvSpPr>
        <p:spPr bwMode="auto">
          <a:xfrm>
            <a:off x="3568700" y="1389063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καρδία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299" name="Text Box 75"/>
          <p:cNvSpPr txBox="1">
            <a:spLocks noChangeArrowheads="1"/>
          </p:cNvSpPr>
          <p:nvPr/>
        </p:nvSpPr>
        <p:spPr bwMode="auto">
          <a:xfrm>
            <a:off x="3582988" y="2193925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300" name="Text Box 76"/>
          <p:cNvSpPr txBox="1">
            <a:spLocks noChangeArrowheads="1"/>
          </p:cNvSpPr>
          <p:nvPr/>
        </p:nvSpPr>
        <p:spPr bwMode="auto">
          <a:xfrm>
            <a:off x="3570288" y="25034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301" name="Text Box 77"/>
          <p:cNvSpPr txBox="1">
            <a:spLocks noChangeArrowheads="1"/>
          </p:cNvSpPr>
          <p:nvPr/>
        </p:nvSpPr>
        <p:spPr bwMode="auto">
          <a:xfrm>
            <a:off x="3570288" y="2824163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ᾳ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302" name="Text Box 78"/>
          <p:cNvSpPr txBox="1">
            <a:spLocks noChangeArrowheads="1"/>
          </p:cNvSpPr>
          <p:nvPr/>
        </p:nvSpPr>
        <p:spPr bwMode="auto">
          <a:xfrm>
            <a:off x="3571875" y="31496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-αν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303" name="Text Box 79"/>
          <p:cNvSpPr txBox="1">
            <a:spLocks noChangeArrowheads="1"/>
          </p:cNvSpPr>
          <p:nvPr/>
        </p:nvSpPr>
        <p:spPr bwMode="auto">
          <a:xfrm>
            <a:off x="3571875" y="342582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/>
          </a:p>
        </p:txBody>
      </p:sp>
      <p:sp>
        <p:nvSpPr>
          <p:cNvPr id="180304" name="Text Box 80"/>
          <p:cNvSpPr txBox="1">
            <a:spLocks noChangeArrowheads="1"/>
          </p:cNvSpPr>
          <p:nvPr/>
        </p:nvSpPr>
        <p:spPr bwMode="auto">
          <a:xfrm>
            <a:off x="3576638" y="44894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80305" name="Text Box 81"/>
          <p:cNvSpPr txBox="1">
            <a:spLocks noChangeArrowheads="1"/>
          </p:cNvSpPr>
          <p:nvPr/>
        </p:nvSpPr>
        <p:spPr bwMode="auto">
          <a:xfrm>
            <a:off x="3576638" y="4797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80306" name="Text Box 82"/>
          <p:cNvSpPr txBox="1">
            <a:spLocks noChangeArrowheads="1"/>
          </p:cNvSpPr>
          <p:nvPr/>
        </p:nvSpPr>
        <p:spPr bwMode="auto">
          <a:xfrm>
            <a:off x="3576638" y="511175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80307" name="Text Box 83"/>
          <p:cNvSpPr txBox="1">
            <a:spLocks noChangeArrowheads="1"/>
          </p:cNvSpPr>
          <p:nvPr/>
        </p:nvSpPr>
        <p:spPr bwMode="auto">
          <a:xfrm>
            <a:off x="3576638" y="54165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80308" name="Text Box 84"/>
          <p:cNvSpPr txBox="1">
            <a:spLocks noChangeArrowheads="1"/>
          </p:cNvSpPr>
          <p:nvPr/>
        </p:nvSpPr>
        <p:spPr bwMode="auto">
          <a:xfrm>
            <a:off x="3576638" y="57213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80309" name="Line 85"/>
          <p:cNvSpPr>
            <a:spLocks noChangeShapeType="1"/>
          </p:cNvSpPr>
          <p:nvPr/>
        </p:nvSpPr>
        <p:spPr bwMode="auto">
          <a:xfrm>
            <a:off x="4270375" y="1079500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310" name="Line 86"/>
          <p:cNvSpPr>
            <a:spLocks noChangeShapeType="1"/>
          </p:cNvSpPr>
          <p:nvPr/>
        </p:nvSpPr>
        <p:spPr bwMode="auto">
          <a:xfrm>
            <a:off x="3352800" y="4648200"/>
            <a:ext cx="1524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311" name="Line 87"/>
          <p:cNvSpPr>
            <a:spLocks noChangeShapeType="1"/>
          </p:cNvSpPr>
          <p:nvPr/>
        </p:nvSpPr>
        <p:spPr bwMode="auto">
          <a:xfrm>
            <a:off x="350520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312" name="Line 88"/>
          <p:cNvSpPr>
            <a:spLocks noChangeShapeType="1"/>
          </p:cNvSpPr>
          <p:nvPr/>
        </p:nvSpPr>
        <p:spPr bwMode="auto">
          <a:xfrm>
            <a:off x="3352800" y="5867400"/>
            <a:ext cx="1524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313" name="Line 89"/>
          <p:cNvSpPr>
            <a:spLocks noChangeShapeType="1"/>
          </p:cNvSpPr>
          <p:nvPr/>
        </p:nvSpPr>
        <p:spPr bwMode="auto">
          <a:xfrm>
            <a:off x="3517900" y="5283200"/>
            <a:ext cx="101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314" name="Line 90"/>
          <p:cNvSpPr>
            <a:spLocks noChangeShapeType="1"/>
          </p:cNvSpPr>
          <p:nvPr/>
        </p:nvSpPr>
        <p:spPr bwMode="auto">
          <a:xfrm>
            <a:off x="3429000" y="26670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315" name="Line 91"/>
          <p:cNvSpPr>
            <a:spLocks noChangeShapeType="1"/>
          </p:cNvSpPr>
          <p:nvPr/>
        </p:nvSpPr>
        <p:spPr bwMode="auto">
          <a:xfrm>
            <a:off x="3289300" y="2971800"/>
            <a:ext cx="3683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316" name="Line 92"/>
          <p:cNvSpPr>
            <a:spLocks noChangeShapeType="1"/>
          </p:cNvSpPr>
          <p:nvPr/>
        </p:nvSpPr>
        <p:spPr bwMode="auto">
          <a:xfrm>
            <a:off x="3378200" y="3302000"/>
            <a:ext cx="2921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317" name="Text Box 93"/>
          <p:cNvSpPr txBox="1">
            <a:spLocks noChangeArrowheads="1"/>
          </p:cNvSpPr>
          <p:nvPr/>
        </p:nvSpPr>
        <p:spPr bwMode="auto">
          <a:xfrm>
            <a:off x="4254500" y="115570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</p:txBody>
      </p:sp>
      <p:sp>
        <p:nvSpPr>
          <p:cNvPr id="180318" name="Text Box 94"/>
          <p:cNvSpPr txBox="1">
            <a:spLocks noChangeArrowheads="1"/>
          </p:cNvSpPr>
          <p:nvPr/>
        </p:nvSpPr>
        <p:spPr bwMode="auto">
          <a:xfrm>
            <a:off x="4152900" y="13970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γλωσσα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319" name="Text Box 95"/>
          <p:cNvSpPr txBox="1">
            <a:spLocks noChangeArrowheads="1"/>
          </p:cNvSpPr>
          <p:nvPr/>
        </p:nvSpPr>
        <p:spPr bwMode="auto">
          <a:xfrm>
            <a:off x="4298950" y="2193925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320" name="Text Box 96"/>
          <p:cNvSpPr txBox="1">
            <a:spLocks noChangeArrowheads="1"/>
          </p:cNvSpPr>
          <p:nvPr/>
        </p:nvSpPr>
        <p:spPr bwMode="auto">
          <a:xfrm>
            <a:off x="4286250" y="25034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rgbClr val="FFDC14"/>
                </a:solidFill>
                <a:latin typeface="Lucida Grande" charset="0"/>
              </a:rPr>
              <a:t>η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80321" name="Text Box 97"/>
          <p:cNvSpPr txBox="1">
            <a:spLocks noChangeArrowheads="1"/>
          </p:cNvSpPr>
          <p:nvPr/>
        </p:nvSpPr>
        <p:spPr bwMode="auto">
          <a:xfrm>
            <a:off x="4286250" y="2824163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rgbClr val="FFDC14"/>
                </a:solidFill>
                <a:latin typeface="Lucida Grande" charset="0"/>
                <a:cs typeface="Lucida Grande" charset="0"/>
              </a:rPr>
              <a:t>ῃ</a:t>
            </a:r>
            <a:endParaRPr lang="en-US" sz="1400" b="1" i="1">
              <a:solidFill>
                <a:srgbClr val="FFFFFF"/>
              </a:solidFill>
              <a:latin typeface="Lucida Grande" charset="0"/>
              <a:cs typeface="Lucida Grande" charset="0"/>
            </a:endParaRPr>
          </a:p>
        </p:txBody>
      </p:sp>
      <p:sp>
        <p:nvSpPr>
          <p:cNvPr id="180322" name="Text Box 98"/>
          <p:cNvSpPr txBox="1">
            <a:spLocks noChangeArrowheads="1"/>
          </p:cNvSpPr>
          <p:nvPr/>
        </p:nvSpPr>
        <p:spPr bwMode="auto">
          <a:xfrm>
            <a:off x="4287838" y="31496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-αν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323" name="Text Box 99"/>
          <p:cNvSpPr txBox="1">
            <a:spLocks noChangeArrowheads="1"/>
          </p:cNvSpPr>
          <p:nvPr/>
        </p:nvSpPr>
        <p:spPr bwMode="auto">
          <a:xfrm>
            <a:off x="4287838" y="342582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/>
          </a:p>
        </p:txBody>
      </p:sp>
      <p:sp>
        <p:nvSpPr>
          <p:cNvPr id="180324" name="Text Box 100"/>
          <p:cNvSpPr txBox="1">
            <a:spLocks noChangeArrowheads="1"/>
          </p:cNvSpPr>
          <p:nvPr/>
        </p:nvSpPr>
        <p:spPr bwMode="auto">
          <a:xfrm>
            <a:off x="4292600" y="44894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80325" name="Text Box 101"/>
          <p:cNvSpPr txBox="1">
            <a:spLocks noChangeArrowheads="1"/>
          </p:cNvSpPr>
          <p:nvPr/>
        </p:nvSpPr>
        <p:spPr bwMode="auto">
          <a:xfrm>
            <a:off x="4292600" y="4797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80326" name="Text Box 102"/>
          <p:cNvSpPr txBox="1">
            <a:spLocks noChangeArrowheads="1"/>
          </p:cNvSpPr>
          <p:nvPr/>
        </p:nvSpPr>
        <p:spPr bwMode="auto">
          <a:xfrm>
            <a:off x="4292600" y="511175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80327" name="Text Box 103"/>
          <p:cNvSpPr txBox="1">
            <a:spLocks noChangeArrowheads="1"/>
          </p:cNvSpPr>
          <p:nvPr/>
        </p:nvSpPr>
        <p:spPr bwMode="auto">
          <a:xfrm>
            <a:off x="4292600" y="54165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80328" name="Text Box 104"/>
          <p:cNvSpPr txBox="1">
            <a:spLocks noChangeArrowheads="1"/>
          </p:cNvSpPr>
          <p:nvPr/>
        </p:nvSpPr>
        <p:spPr bwMode="auto">
          <a:xfrm>
            <a:off x="4292600" y="57213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80329" name="Line 105"/>
          <p:cNvSpPr>
            <a:spLocks noChangeShapeType="1"/>
          </p:cNvSpPr>
          <p:nvPr/>
        </p:nvSpPr>
        <p:spPr bwMode="auto">
          <a:xfrm>
            <a:off x="4978400" y="1079500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330" name="Line 106"/>
          <p:cNvSpPr>
            <a:spLocks noChangeShapeType="1"/>
          </p:cNvSpPr>
          <p:nvPr/>
        </p:nvSpPr>
        <p:spPr bwMode="auto">
          <a:xfrm>
            <a:off x="4013200" y="2971800"/>
            <a:ext cx="3683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331" name="Line 107"/>
          <p:cNvSpPr>
            <a:spLocks noChangeShapeType="1"/>
          </p:cNvSpPr>
          <p:nvPr/>
        </p:nvSpPr>
        <p:spPr bwMode="auto">
          <a:xfrm>
            <a:off x="4102100" y="3302000"/>
            <a:ext cx="2921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332" name="Text Box 108"/>
          <p:cNvSpPr txBox="1">
            <a:spLocks noChangeArrowheads="1"/>
          </p:cNvSpPr>
          <p:nvPr/>
        </p:nvSpPr>
        <p:spPr bwMode="auto">
          <a:xfrm>
            <a:off x="4953000" y="115570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Masc.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333" name="Text Box 109"/>
          <p:cNvSpPr txBox="1">
            <a:spLocks noChangeArrowheads="1"/>
          </p:cNvSpPr>
          <p:nvPr/>
        </p:nvSpPr>
        <p:spPr bwMode="auto">
          <a:xfrm>
            <a:off x="4902200" y="1397000"/>
            <a:ext cx="88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ροφητης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334" name="Text Box 110"/>
          <p:cNvSpPr txBox="1">
            <a:spLocks noChangeArrowheads="1"/>
          </p:cNvSpPr>
          <p:nvPr/>
        </p:nvSpPr>
        <p:spPr bwMode="auto">
          <a:xfrm>
            <a:off x="5029200" y="21971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80335" name="Text Box 111"/>
          <p:cNvSpPr txBox="1">
            <a:spLocks noChangeArrowheads="1"/>
          </p:cNvSpPr>
          <p:nvPr/>
        </p:nvSpPr>
        <p:spPr bwMode="auto">
          <a:xfrm>
            <a:off x="5029200" y="25146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rgbClr val="FFDC14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80336" name="Text Box 112"/>
          <p:cNvSpPr txBox="1">
            <a:spLocks noChangeArrowheads="1"/>
          </p:cNvSpPr>
          <p:nvPr/>
        </p:nvSpPr>
        <p:spPr bwMode="auto">
          <a:xfrm>
            <a:off x="5029200" y="28194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rgbClr val="FFFFFF"/>
                </a:solidFill>
                <a:latin typeface="Lucida Grande" charset="0"/>
                <a:cs typeface="Lucida Grande" charset="0"/>
              </a:rPr>
              <a:t>ῃ</a:t>
            </a:r>
            <a:endParaRPr lang="en-US" sz="1400">
              <a:latin typeface="Lucida Grande" charset="0"/>
            </a:endParaRPr>
          </a:p>
        </p:txBody>
      </p:sp>
      <p:sp>
        <p:nvSpPr>
          <p:cNvPr id="180337" name="Text Box 113"/>
          <p:cNvSpPr txBox="1">
            <a:spLocks noChangeArrowheads="1"/>
          </p:cNvSpPr>
          <p:nvPr/>
        </p:nvSpPr>
        <p:spPr bwMode="auto">
          <a:xfrm>
            <a:off x="5029200" y="31321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ην</a:t>
            </a:r>
            <a:endParaRPr lang="en-US" sz="1400">
              <a:latin typeface="Lucida Grande" charset="0"/>
            </a:endParaRPr>
          </a:p>
        </p:txBody>
      </p:sp>
      <p:sp>
        <p:nvSpPr>
          <p:cNvPr id="180338" name="Text Box 114"/>
          <p:cNvSpPr txBox="1">
            <a:spLocks noChangeArrowheads="1"/>
          </p:cNvSpPr>
          <p:nvPr/>
        </p:nvSpPr>
        <p:spPr bwMode="auto">
          <a:xfrm>
            <a:off x="5029200" y="34290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/>
          </a:p>
        </p:txBody>
      </p:sp>
      <p:sp>
        <p:nvSpPr>
          <p:cNvPr id="180339" name="Text Box 115"/>
          <p:cNvSpPr txBox="1">
            <a:spLocks noChangeArrowheads="1"/>
          </p:cNvSpPr>
          <p:nvPr/>
        </p:nvSpPr>
        <p:spPr bwMode="auto">
          <a:xfrm>
            <a:off x="5029200" y="44831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80340" name="Text Box 116"/>
          <p:cNvSpPr txBox="1">
            <a:spLocks noChangeArrowheads="1"/>
          </p:cNvSpPr>
          <p:nvPr/>
        </p:nvSpPr>
        <p:spPr bwMode="auto">
          <a:xfrm>
            <a:off x="5029200" y="47910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80341" name="Text Box 117"/>
          <p:cNvSpPr txBox="1">
            <a:spLocks noChangeArrowheads="1"/>
          </p:cNvSpPr>
          <p:nvPr/>
        </p:nvSpPr>
        <p:spPr bwMode="auto">
          <a:xfrm>
            <a:off x="5029200" y="51054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80342" name="Text Box 118"/>
          <p:cNvSpPr txBox="1">
            <a:spLocks noChangeArrowheads="1"/>
          </p:cNvSpPr>
          <p:nvPr/>
        </p:nvSpPr>
        <p:spPr bwMode="auto">
          <a:xfrm>
            <a:off x="5029200" y="54102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80343" name="Text Box 119"/>
          <p:cNvSpPr txBox="1">
            <a:spLocks noChangeArrowheads="1"/>
          </p:cNvSpPr>
          <p:nvPr/>
        </p:nvSpPr>
        <p:spPr bwMode="auto">
          <a:xfrm>
            <a:off x="5029200" y="57150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80344" name="Line 120"/>
          <p:cNvSpPr>
            <a:spLocks noChangeShapeType="1"/>
          </p:cNvSpPr>
          <p:nvPr/>
        </p:nvSpPr>
        <p:spPr bwMode="auto">
          <a:xfrm>
            <a:off x="5740400" y="1079500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345" name="Line 121"/>
          <p:cNvSpPr>
            <a:spLocks noChangeShapeType="1"/>
          </p:cNvSpPr>
          <p:nvPr/>
        </p:nvSpPr>
        <p:spPr bwMode="auto">
          <a:xfrm>
            <a:off x="4724400" y="2971800"/>
            <a:ext cx="3810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346" name="Line 122"/>
          <p:cNvSpPr>
            <a:spLocks noChangeShapeType="1"/>
          </p:cNvSpPr>
          <p:nvPr/>
        </p:nvSpPr>
        <p:spPr bwMode="auto">
          <a:xfrm>
            <a:off x="4813300" y="3289300"/>
            <a:ext cx="2921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347" name="Line 123"/>
          <p:cNvSpPr>
            <a:spLocks noChangeShapeType="1"/>
          </p:cNvSpPr>
          <p:nvPr/>
        </p:nvSpPr>
        <p:spPr bwMode="auto">
          <a:xfrm>
            <a:off x="4089400" y="2667000"/>
            <a:ext cx="2921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348" name="Text Box 124"/>
          <p:cNvSpPr txBox="1">
            <a:spLocks noChangeArrowheads="1"/>
          </p:cNvSpPr>
          <p:nvPr/>
        </p:nvSpPr>
        <p:spPr bwMode="auto">
          <a:xfrm>
            <a:off x="5676900" y="115570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Masc.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349" name="Text Box 125"/>
          <p:cNvSpPr txBox="1">
            <a:spLocks noChangeArrowheads="1"/>
          </p:cNvSpPr>
          <p:nvPr/>
        </p:nvSpPr>
        <p:spPr bwMode="auto">
          <a:xfrm>
            <a:off x="5664200" y="13970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νεάνιας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r>
              <a:rPr lang="en-US">
                <a:solidFill>
                  <a:srgbClr val="000000"/>
                </a:solidFill>
                <a:latin typeface="Palatino Linotype" charset="0"/>
              </a:rPr>
              <a:t> </a:t>
            </a:r>
          </a:p>
        </p:txBody>
      </p:sp>
      <p:sp>
        <p:nvSpPr>
          <p:cNvPr id="180350" name="Text Box 126"/>
          <p:cNvSpPr txBox="1">
            <a:spLocks noChangeArrowheads="1"/>
          </p:cNvSpPr>
          <p:nvPr/>
        </p:nvSpPr>
        <p:spPr bwMode="auto">
          <a:xfrm>
            <a:off x="5765800" y="21971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351" name="Text Box 127"/>
          <p:cNvSpPr txBox="1">
            <a:spLocks noChangeArrowheads="1"/>
          </p:cNvSpPr>
          <p:nvPr/>
        </p:nvSpPr>
        <p:spPr bwMode="auto">
          <a:xfrm>
            <a:off x="5765800" y="25019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rgbClr val="FFDC14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80352" name="Text Box 128"/>
          <p:cNvSpPr txBox="1">
            <a:spLocks noChangeArrowheads="1"/>
          </p:cNvSpPr>
          <p:nvPr/>
        </p:nvSpPr>
        <p:spPr bwMode="auto">
          <a:xfrm>
            <a:off x="5765800" y="28067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ᾳ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353" name="Text Box 129"/>
          <p:cNvSpPr txBox="1">
            <a:spLocks noChangeArrowheads="1"/>
          </p:cNvSpPr>
          <p:nvPr/>
        </p:nvSpPr>
        <p:spPr bwMode="auto">
          <a:xfrm>
            <a:off x="5767388" y="31321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-αν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354" name="Text Box 130"/>
          <p:cNvSpPr txBox="1">
            <a:spLocks noChangeArrowheads="1"/>
          </p:cNvSpPr>
          <p:nvPr/>
        </p:nvSpPr>
        <p:spPr bwMode="auto">
          <a:xfrm>
            <a:off x="5767388" y="340836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/>
          </a:p>
        </p:txBody>
      </p:sp>
      <p:sp>
        <p:nvSpPr>
          <p:cNvPr id="180355" name="Text Box 131"/>
          <p:cNvSpPr txBox="1">
            <a:spLocks noChangeArrowheads="1"/>
          </p:cNvSpPr>
          <p:nvPr/>
        </p:nvSpPr>
        <p:spPr bwMode="auto">
          <a:xfrm>
            <a:off x="5765800" y="44704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l-GR" b="1" i="1">
              <a:latin typeface="Palatino Linotype" charset="0"/>
            </a:endParaRPr>
          </a:p>
        </p:txBody>
      </p:sp>
      <p:sp>
        <p:nvSpPr>
          <p:cNvPr id="180356" name="Text Box 132"/>
          <p:cNvSpPr txBox="1">
            <a:spLocks noChangeArrowheads="1"/>
          </p:cNvSpPr>
          <p:nvPr/>
        </p:nvSpPr>
        <p:spPr bwMode="auto">
          <a:xfrm>
            <a:off x="5765800" y="47783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80357" name="Text Box 133"/>
          <p:cNvSpPr txBox="1">
            <a:spLocks noChangeArrowheads="1"/>
          </p:cNvSpPr>
          <p:nvPr/>
        </p:nvSpPr>
        <p:spPr bwMode="auto">
          <a:xfrm>
            <a:off x="5765800" y="50927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αις</a:t>
            </a:r>
            <a:endParaRPr lang="en-US" b="1" i="1">
              <a:latin typeface="Palatino Linotype" charset="0"/>
            </a:endParaRPr>
          </a:p>
        </p:txBody>
      </p:sp>
      <p:sp>
        <p:nvSpPr>
          <p:cNvPr id="180358" name="Text Box 134"/>
          <p:cNvSpPr txBox="1">
            <a:spLocks noChangeArrowheads="1"/>
          </p:cNvSpPr>
          <p:nvPr/>
        </p:nvSpPr>
        <p:spPr bwMode="auto">
          <a:xfrm>
            <a:off x="5765800" y="53975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80359" name="Text Box 135"/>
          <p:cNvSpPr txBox="1">
            <a:spLocks noChangeArrowheads="1"/>
          </p:cNvSpPr>
          <p:nvPr/>
        </p:nvSpPr>
        <p:spPr bwMode="auto">
          <a:xfrm>
            <a:off x="5765800" y="57023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αι</a:t>
            </a:r>
            <a:endParaRPr lang="en-US"/>
          </a:p>
        </p:txBody>
      </p:sp>
      <p:sp>
        <p:nvSpPr>
          <p:cNvPr id="180360" name="Line 136"/>
          <p:cNvSpPr>
            <a:spLocks noChangeShapeType="1"/>
          </p:cNvSpPr>
          <p:nvPr/>
        </p:nvSpPr>
        <p:spPr bwMode="auto">
          <a:xfrm>
            <a:off x="5461000" y="2959100"/>
            <a:ext cx="3810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361" name="Line 137"/>
          <p:cNvSpPr>
            <a:spLocks noChangeShapeType="1"/>
          </p:cNvSpPr>
          <p:nvPr/>
        </p:nvSpPr>
        <p:spPr bwMode="auto">
          <a:xfrm>
            <a:off x="5511800" y="3276600"/>
            <a:ext cx="3429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362" name="Line 138"/>
          <p:cNvSpPr>
            <a:spLocks noChangeShapeType="1"/>
          </p:cNvSpPr>
          <p:nvPr/>
        </p:nvSpPr>
        <p:spPr bwMode="auto">
          <a:xfrm>
            <a:off x="6400800" y="490538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363" name="Text Box 139"/>
          <p:cNvSpPr txBox="1">
            <a:spLocks noChangeArrowheads="1"/>
          </p:cNvSpPr>
          <p:nvPr/>
        </p:nvSpPr>
        <p:spPr bwMode="auto">
          <a:xfrm>
            <a:off x="6934200" y="546100"/>
            <a:ext cx="1752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rgbClr val="CF3741"/>
                </a:solidFill>
                <a:latin typeface="Palatino Linotype" charset="0"/>
              </a:rPr>
              <a:t>3</a:t>
            </a:r>
            <a:r>
              <a:rPr lang="en-US" sz="1200" b="1" i="1" baseline="30000">
                <a:solidFill>
                  <a:srgbClr val="CF3741"/>
                </a:solidFill>
                <a:latin typeface="Palatino Linotype" charset="0"/>
              </a:rPr>
              <a:t>rd </a:t>
            </a:r>
            <a:r>
              <a:rPr lang="en-US" sz="1200" b="1">
                <a:solidFill>
                  <a:srgbClr val="CF374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Consonant Declension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</a:p>
        </p:txBody>
      </p:sp>
      <p:sp>
        <p:nvSpPr>
          <p:cNvPr id="180364" name="Text Box 140"/>
          <p:cNvSpPr txBox="1">
            <a:spLocks noChangeArrowheads="1"/>
          </p:cNvSpPr>
          <p:nvPr/>
        </p:nvSpPr>
        <p:spPr bwMode="auto">
          <a:xfrm>
            <a:off x="6388100" y="1155700"/>
            <a:ext cx="1409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Masculine/Feminine</a:t>
            </a:r>
          </a:p>
        </p:txBody>
      </p:sp>
      <p:sp>
        <p:nvSpPr>
          <p:cNvPr id="180365" name="Text Box 141"/>
          <p:cNvSpPr txBox="1">
            <a:spLocks noChangeArrowheads="1"/>
          </p:cNvSpPr>
          <p:nvPr/>
        </p:nvSpPr>
        <p:spPr bwMode="auto">
          <a:xfrm>
            <a:off x="6464300" y="1384300"/>
            <a:ext cx="1219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ρχ</a:t>
            </a:r>
            <a:r>
              <a:rPr lang="el-GR" sz="1000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ῶ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ν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, -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οντος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366" name="Text Box 142"/>
          <p:cNvSpPr txBox="1">
            <a:spLocks noChangeArrowheads="1"/>
          </p:cNvSpPr>
          <p:nvPr/>
        </p:nvSpPr>
        <p:spPr bwMode="auto">
          <a:xfrm>
            <a:off x="6426200" y="2209800"/>
            <a:ext cx="114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ς 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n-US" sz="900">
                <a:solidFill>
                  <a:schemeClr val="bg1"/>
                </a:solidFill>
                <a:latin typeface="Lucida Grande" charset="0"/>
              </a:rPr>
              <a:t>or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  —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367" name="Text Box 143"/>
          <p:cNvSpPr txBox="1">
            <a:spLocks noChangeArrowheads="1"/>
          </p:cNvSpPr>
          <p:nvPr/>
        </p:nvSpPr>
        <p:spPr bwMode="auto">
          <a:xfrm>
            <a:off x="6426200" y="2514600"/>
            <a:ext cx="1828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ος</a:t>
            </a: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,-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ους,</a:t>
            </a: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ως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368" name="Text Box 144"/>
          <p:cNvSpPr txBox="1">
            <a:spLocks noChangeArrowheads="1"/>
          </p:cNvSpPr>
          <p:nvPr/>
        </p:nvSpPr>
        <p:spPr bwMode="auto">
          <a:xfrm>
            <a:off x="6426200" y="28194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ι</a:t>
            </a:r>
            <a:endParaRPr lang="el-GR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369" name="Text Box 145"/>
          <p:cNvSpPr txBox="1">
            <a:spLocks noChangeArrowheads="1"/>
          </p:cNvSpPr>
          <p:nvPr/>
        </p:nvSpPr>
        <p:spPr bwMode="auto">
          <a:xfrm>
            <a:off x="6427788" y="3132138"/>
            <a:ext cx="14970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 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or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ν 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370" name="Text Box 146"/>
          <p:cNvSpPr txBox="1">
            <a:spLocks noChangeArrowheads="1"/>
          </p:cNvSpPr>
          <p:nvPr/>
        </p:nvSpPr>
        <p:spPr bwMode="auto">
          <a:xfrm>
            <a:off x="6427788" y="3408363"/>
            <a:ext cx="2563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—  </a:t>
            </a:r>
            <a:r>
              <a:rPr lang="en-US" sz="900">
                <a:solidFill>
                  <a:schemeClr val="bg1"/>
                </a:solidFill>
                <a:latin typeface="Lucida Grande" charset="0"/>
              </a:rPr>
              <a:t>(or like Nom.)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371" name="Text Box 147"/>
          <p:cNvSpPr txBox="1">
            <a:spLocks noChangeArrowheads="1"/>
          </p:cNvSpPr>
          <p:nvPr/>
        </p:nvSpPr>
        <p:spPr bwMode="auto">
          <a:xfrm>
            <a:off x="6426200" y="4470400"/>
            <a:ext cx="1193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ες, </a:t>
            </a: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εις</a:t>
            </a:r>
            <a:endParaRPr lang="el-GR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372" name="Text Box 148"/>
          <p:cNvSpPr txBox="1">
            <a:spLocks noChangeArrowheads="1"/>
          </p:cNvSpPr>
          <p:nvPr/>
        </p:nvSpPr>
        <p:spPr bwMode="auto">
          <a:xfrm>
            <a:off x="6426200" y="4778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80373" name="Text Box 149"/>
          <p:cNvSpPr txBox="1">
            <a:spLocks noChangeArrowheads="1"/>
          </p:cNvSpPr>
          <p:nvPr/>
        </p:nvSpPr>
        <p:spPr bwMode="auto">
          <a:xfrm>
            <a:off x="6426200" y="50927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σι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374" name="Text Box 150"/>
          <p:cNvSpPr txBox="1">
            <a:spLocks noChangeArrowheads="1"/>
          </p:cNvSpPr>
          <p:nvPr/>
        </p:nvSpPr>
        <p:spPr bwMode="auto">
          <a:xfrm>
            <a:off x="6426200" y="5397500"/>
            <a:ext cx="226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ας, </a:t>
            </a:r>
            <a:r>
              <a:rPr lang="el-GR" sz="1200">
                <a:solidFill>
                  <a:schemeClr val="bg1"/>
                </a:solidFill>
                <a:latin typeface="Lucida Grande" charset="0"/>
              </a:rPr>
              <a:t>(</a:t>
            </a: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νς</a:t>
            </a:r>
            <a:r>
              <a:rPr lang="el-GR" sz="1200">
                <a:solidFill>
                  <a:schemeClr val="bg1"/>
                </a:solidFill>
                <a:latin typeface="Lucida Grande" charset="0"/>
              </a:rPr>
              <a:t>),</a:t>
            </a: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εις</a:t>
            </a:r>
          </a:p>
        </p:txBody>
      </p:sp>
      <p:sp>
        <p:nvSpPr>
          <p:cNvPr id="180375" name="Text Box 151"/>
          <p:cNvSpPr txBox="1">
            <a:spLocks noChangeArrowheads="1"/>
          </p:cNvSpPr>
          <p:nvPr/>
        </p:nvSpPr>
        <p:spPr bwMode="auto">
          <a:xfrm>
            <a:off x="6426200" y="57023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80376" name="Line 152"/>
          <p:cNvSpPr>
            <a:spLocks noChangeShapeType="1"/>
          </p:cNvSpPr>
          <p:nvPr/>
        </p:nvSpPr>
        <p:spPr bwMode="auto">
          <a:xfrm>
            <a:off x="7759700" y="1079500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377" name="Line 153"/>
          <p:cNvSpPr>
            <a:spLocks noChangeShapeType="1"/>
          </p:cNvSpPr>
          <p:nvPr/>
        </p:nvSpPr>
        <p:spPr bwMode="auto">
          <a:xfrm>
            <a:off x="6261100" y="4940300"/>
            <a:ext cx="2667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378" name="Text Box 154"/>
          <p:cNvSpPr txBox="1">
            <a:spLocks noChangeArrowheads="1"/>
          </p:cNvSpPr>
          <p:nvPr/>
        </p:nvSpPr>
        <p:spPr bwMode="auto">
          <a:xfrm>
            <a:off x="8016875" y="115570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Neuter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379" name="Text Box 155"/>
          <p:cNvSpPr txBox="1">
            <a:spLocks noChangeArrowheads="1"/>
          </p:cNvSpPr>
          <p:nvPr/>
        </p:nvSpPr>
        <p:spPr bwMode="auto">
          <a:xfrm>
            <a:off x="7797800" y="13843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ὄ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νομα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, -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ματος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380" name="Text Box 156"/>
          <p:cNvSpPr txBox="1">
            <a:spLocks noChangeArrowheads="1"/>
          </p:cNvSpPr>
          <p:nvPr/>
        </p:nvSpPr>
        <p:spPr bwMode="auto">
          <a:xfrm>
            <a:off x="7797800" y="2209800"/>
            <a:ext cx="114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—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381" name="Text Box 157"/>
          <p:cNvSpPr txBox="1">
            <a:spLocks noChangeArrowheads="1"/>
          </p:cNvSpPr>
          <p:nvPr/>
        </p:nvSpPr>
        <p:spPr bwMode="auto">
          <a:xfrm>
            <a:off x="7797800" y="2514600"/>
            <a:ext cx="1828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ος</a:t>
            </a: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,-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ους,</a:t>
            </a: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ως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382" name="Text Box 158"/>
          <p:cNvSpPr txBox="1">
            <a:spLocks noChangeArrowheads="1"/>
          </p:cNvSpPr>
          <p:nvPr/>
        </p:nvSpPr>
        <p:spPr bwMode="auto">
          <a:xfrm>
            <a:off x="7797800" y="28194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ι</a:t>
            </a:r>
            <a:endParaRPr lang="el-GR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383" name="Text Box 159"/>
          <p:cNvSpPr txBox="1">
            <a:spLocks noChangeArrowheads="1"/>
          </p:cNvSpPr>
          <p:nvPr/>
        </p:nvSpPr>
        <p:spPr bwMode="auto">
          <a:xfrm>
            <a:off x="7799388" y="3132138"/>
            <a:ext cx="14970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—</a:t>
            </a:r>
          </a:p>
        </p:txBody>
      </p:sp>
      <p:sp>
        <p:nvSpPr>
          <p:cNvPr id="180384" name="Text Box 160"/>
          <p:cNvSpPr txBox="1">
            <a:spLocks noChangeArrowheads="1"/>
          </p:cNvSpPr>
          <p:nvPr/>
        </p:nvSpPr>
        <p:spPr bwMode="auto">
          <a:xfrm>
            <a:off x="7799388" y="3408363"/>
            <a:ext cx="2563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—</a:t>
            </a:r>
          </a:p>
        </p:txBody>
      </p:sp>
      <p:sp>
        <p:nvSpPr>
          <p:cNvPr id="180385" name="Text Box 161"/>
          <p:cNvSpPr txBox="1">
            <a:spLocks noChangeArrowheads="1"/>
          </p:cNvSpPr>
          <p:nvPr/>
        </p:nvSpPr>
        <p:spPr bwMode="auto">
          <a:xfrm>
            <a:off x="7797800" y="4470400"/>
            <a:ext cx="1193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α, </a:t>
            </a:r>
            <a:r>
              <a:rPr lang="el-GR" sz="1400">
                <a:solidFill>
                  <a:schemeClr val="bg1"/>
                </a:solidFill>
                <a:latin typeface="Lucida Grande" charset="0"/>
              </a:rPr>
              <a:t>(</a:t>
            </a: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 </a:t>
            </a:r>
            <a:r>
              <a:rPr lang="el-GR" sz="1400">
                <a:solidFill>
                  <a:schemeClr val="bg1"/>
                </a:solidFill>
                <a:latin typeface="Lucida Grande" charset="0"/>
              </a:rPr>
              <a:t>)</a:t>
            </a:r>
          </a:p>
        </p:txBody>
      </p:sp>
      <p:sp>
        <p:nvSpPr>
          <p:cNvPr id="180386" name="Text Box 162"/>
          <p:cNvSpPr txBox="1">
            <a:spLocks noChangeArrowheads="1"/>
          </p:cNvSpPr>
          <p:nvPr/>
        </p:nvSpPr>
        <p:spPr bwMode="auto">
          <a:xfrm>
            <a:off x="7797800" y="4778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80387" name="Text Box 163"/>
          <p:cNvSpPr txBox="1">
            <a:spLocks noChangeArrowheads="1"/>
          </p:cNvSpPr>
          <p:nvPr/>
        </p:nvSpPr>
        <p:spPr bwMode="auto">
          <a:xfrm>
            <a:off x="7797800" y="50927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σι</a:t>
            </a:r>
            <a:endParaRPr lang="en-US" b="1" i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80388" name="Text Box 164"/>
          <p:cNvSpPr txBox="1">
            <a:spLocks noChangeArrowheads="1"/>
          </p:cNvSpPr>
          <p:nvPr/>
        </p:nvSpPr>
        <p:spPr bwMode="auto">
          <a:xfrm>
            <a:off x="7797800" y="5397500"/>
            <a:ext cx="226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α, </a:t>
            </a:r>
            <a:r>
              <a:rPr lang="el-GR" sz="1400">
                <a:solidFill>
                  <a:schemeClr val="bg1"/>
                </a:solidFill>
                <a:latin typeface="Lucida Grande" charset="0"/>
              </a:rPr>
              <a:t>(</a:t>
            </a: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 </a:t>
            </a:r>
            <a:r>
              <a:rPr lang="el-GR" sz="1400">
                <a:solidFill>
                  <a:schemeClr val="bg1"/>
                </a:solidFill>
                <a:latin typeface="Lucida Grande" charset="0"/>
              </a:rPr>
              <a:t>)</a:t>
            </a:r>
          </a:p>
        </p:txBody>
      </p:sp>
      <p:sp>
        <p:nvSpPr>
          <p:cNvPr id="180389" name="Text Box 165"/>
          <p:cNvSpPr txBox="1">
            <a:spLocks noChangeArrowheads="1"/>
          </p:cNvSpPr>
          <p:nvPr/>
        </p:nvSpPr>
        <p:spPr bwMode="auto">
          <a:xfrm>
            <a:off x="7797800" y="57023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80390" name="Line 166"/>
          <p:cNvSpPr>
            <a:spLocks noChangeShapeType="1"/>
          </p:cNvSpPr>
          <p:nvPr/>
        </p:nvSpPr>
        <p:spPr bwMode="auto">
          <a:xfrm flipH="1">
            <a:off x="8440738" y="2349500"/>
            <a:ext cx="5461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391" name="Line 167"/>
          <p:cNvSpPr>
            <a:spLocks noChangeShapeType="1"/>
          </p:cNvSpPr>
          <p:nvPr/>
        </p:nvSpPr>
        <p:spPr bwMode="auto">
          <a:xfrm flipH="1">
            <a:off x="8443913" y="3278188"/>
            <a:ext cx="5334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392" name="Line 168"/>
          <p:cNvSpPr>
            <a:spLocks noChangeShapeType="1"/>
          </p:cNvSpPr>
          <p:nvPr/>
        </p:nvSpPr>
        <p:spPr bwMode="auto">
          <a:xfrm flipH="1">
            <a:off x="8440738" y="3568700"/>
            <a:ext cx="5461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393" name="Line 169"/>
          <p:cNvSpPr>
            <a:spLocks noChangeShapeType="1"/>
          </p:cNvSpPr>
          <p:nvPr/>
        </p:nvSpPr>
        <p:spPr bwMode="auto">
          <a:xfrm>
            <a:off x="8991600" y="23495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394" name="Line 170"/>
          <p:cNvSpPr>
            <a:spLocks noChangeShapeType="1"/>
          </p:cNvSpPr>
          <p:nvPr/>
        </p:nvSpPr>
        <p:spPr bwMode="auto">
          <a:xfrm flipH="1">
            <a:off x="8667750" y="46355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395" name="Line 171"/>
          <p:cNvSpPr>
            <a:spLocks noChangeShapeType="1"/>
          </p:cNvSpPr>
          <p:nvPr/>
        </p:nvSpPr>
        <p:spPr bwMode="auto">
          <a:xfrm flipH="1">
            <a:off x="8658225" y="5551488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396" name="Line 172"/>
          <p:cNvSpPr>
            <a:spLocks noChangeShapeType="1"/>
          </p:cNvSpPr>
          <p:nvPr/>
        </p:nvSpPr>
        <p:spPr bwMode="auto">
          <a:xfrm flipH="1">
            <a:off x="8667750" y="58547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397" name="Line 173"/>
          <p:cNvSpPr>
            <a:spLocks noChangeShapeType="1"/>
          </p:cNvSpPr>
          <p:nvPr/>
        </p:nvSpPr>
        <p:spPr bwMode="auto">
          <a:xfrm>
            <a:off x="8901113" y="46355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398" name="Line 174"/>
          <p:cNvSpPr>
            <a:spLocks noChangeShapeType="1"/>
          </p:cNvSpPr>
          <p:nvPr/>
        </p:nvSpPr>
        <p:spPr bwMode="auto">
          <a:xfrm>
            <a:off x="7620000" y="2667000"/>
            <a:ext cx="2667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399" name="Line 175"/>
          <p:cNvSpPr>
            <a:spLocks noChangeShapeType="1"/>
          </p:cNvSpPr>
          <p:nvPr/>
        </p:nvSpPr>
        <p:spPr bwMode="auto">
          <a:xfrm>
            <a:off x="7010400" y="2959100"/>
            <a:ext cx="876300" cy="127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400" name="Line 176"/>
          <p:cNvSpPr>
            <a:spLocks noChangeShapeType="1"/>
          </p:cNvSpPr>
          <p:nvPr/>
        </p:nvSpPr>
        <p:spPr bwMode="auto">
          <a:xfrm>
            <a:off x="6992938" y="4935538"/>
            <a:ext cx="893762" cy="4762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401" name="Line 177"/>
          <p:cNvSpPr>
            <a:spLocks noChangeShapeType="1"/>
          </p:cNvSpPr>
          <p:nvPr/>
        </p:nvSpPr>
        <p:spPr bwMode="auto">
          <a:xfrm>
            <a:off x="7000875" y="5240338"/>
            <a:ext cx="885825" cy="4762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402" name="Line 178"/>
          <p:cNvSpPr>
            <a:spLocks noChangeShapeType="1"/>
          </p:cNvSpPr>
          <p:nvPr/>
        </p:nvSpPr>
        <p:spPr bwMode="auto">
          <a:xfrm>
            <a:off x="2801938" y="3300413"/>
            <a:ext cx="217487" cy="3175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0403" name="Line 179"/>
          <p:cNvSpPr>
            <a:spLocks noChangeShapeType="1"/>
          </p:cNvSpPr>
          <p:nvPr/>
        </p:nvSpPr>
        <p:spPr bwMode="auto">
          <a:xfrm flipH="1">
            <a:off x="2533650" y="3303588"/>
            <a:ext cx="24606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0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0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0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0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80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180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80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180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180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80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80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1000"/>
                                        <p:tgtEl>
                                          <p:spTgt spid="180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180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1000"/>
                                        <p:tgtEl>
                                          <p:spTgt spid="180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1000"/>
                                        <p:tgtEl>
                                          <p:spTgt spid="180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180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180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378" grpId="0"/>
      <p:bldP spid="180379" grpId="0"/>
      <p:bldP spid="180380" grpId="0"/>
      <p:bldP spid="180381" grpId="0"/>
      <p:bldP spid="180382" grpId="0"/>
      <p:bldP spid="180383" grpId="0"/>
      <p:bldP spid="180384" grpId="0"/>
      <p:bldP spid="180385" grpId="0"/>
      <p:bldP spid="180386" grpId="0"/>
      <p:bldP spid="180387" grpId="0"/>
      <p:bldP spid="180388" grpId="0"/>
      <p:bldP spid="180389" grpId="0"/>
      <p:bldP spid="180390" grpId="0" animBg="1"/>
      <p:bldP spid="180391" grpId="0" animBg="1"/>
      <p:bldP spid="180392" grpId="0" animBg="1"/>
      <p:bldP spid="180393" grpId="0" animBg="1"/>
      <p:bldP spid="180394" grpId="0" animBg="1"/>
      <p:bldP spid="180395" grpId="0" animBg="1"/>
      <p:bldP spid="180396" grpId="0" animBg="1"/>
      <p:bldP spid="180397" grpId="0" animBg="1"/>
      <p:bldP spid="180398" grpId="0" animBg="1"/>
      <p:bldP spid="180399" grpId="0" animBg="1"/>
      <p:bldP spid="180400" grpId="0" animBg="1"/>
      <p:bldP spid="18040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Empezar a hacer el ejercicio 15 en la p</a:t>
            </a:r>
            <a:r>
              <a:rPr lang="es-ES_tradnl" altLang="ja-JP" dirty="0"/>
              <a:t>ágina 40.</a:t>
            </a:r>
            <a:endParaRPr lang="es-ES_tradnl" dirty="0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Ejercicio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600" b="1">
                <a:solidFill>
                  <a:schemeClr val="bg1"/>
                </a:solidFill>
                <a:latin typeface="Palatino Linotype" charset="0"/>
              </a:rPr>
              <a:t>GREEK NOUN DECLENSIONS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28575" y="485775"/>
            <a:ext cx="90217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219200" y="566738"/>
            <a:ext cx="1676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nd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1109663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1225550" y="11525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     Examples:</a:t>
            </a:r>
            <a:r>
              <a:rPr lang="en-US" sz="1000">
                <a:solidFill>
                  <a:schemeClr val="bg1"/>
                </a:solidFill>
              </a:rPr>
              <a:t>	   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λόγος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1219200" y="485775"/>
            <a:ext cx="0" cy="630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1219200" y="1066800"/>
            <a:ext cx="784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>
            <a:off x="1219200" y="1600200"/>
            <a:ext cx="78565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>
            <a:off x="1204913" y="1343025"/>
            <a:ext cx="787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-76200" y="1828800"/>
            <a:ext cx="12954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>
            <a:off x="228600" y="3886200"/>
            <a:ext cx="86868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1355725" y="21336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1319213" y="21986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ος</a:t>
            </a:r>
            <a:endParaRPr lang="en-US" sz="1400" b="1" i="1">
              <a:latin typeface="Lucida Grande" charset="0"/>
            </a:endParaRPr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1298575" y="25082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ου</a:t>
            </a:r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1298575" y="28273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1298575" y="3136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1298575" y="343693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</a:t>
            </a: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5558" name="Text Box 22"/>
          <p:cNvSpPr txBox="1">
            <a:spLocks noChangeArrowheads="1"/>
          </p:cNvSpPr>
          <p:nvPr/>
        </p:nvSpPr>
        <p:spPr bwMode="auto">
          <a:xfrm>
            <a:off x="1298575" y="4503738"/>
            <a:ext cx="6096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</a:p>
          <a:p>
            <a:pPr>
              <a:spcBef>
                <a:spcPct val="50000"/>
              </a:spcBef>
            </a:pP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1303338" y="4808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129857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5561" name="Text Box 25"/>
          <p:cNvSpPr txBox="1">
            <a:spLocks noChangeArrowheads="1"/>
          </p:cNvSpPr>
          <p:nvPr/>
        </p:nvSpPr>
        <p:spPr bwMode="auto">
          <a:xfrm>
            <a:off x="1298575" y="5403850"/>
            <a:ext cx="758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5562" name="Text Box 26"/>
          <p:cNvSpPr txBox="1">
            <a:spLocks noChangeArrowheads="1"/>
          </p:cNvSpPr>
          <p:nvPr/>
        </p:nvSpPr>
        <p:spPr bwMode="auto">
          <a:xfrm>
            <a:off x="1293813" y="57086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5563" name="Line 27"/>
          <p:cNvSpPr>
            <a:spLocks noChangeShapeType="1"/>
          </p:cNvSpPr>
          <p:nvPr/>
        </p:nvSpPr>
        <p:spPr bwMode="auto">
          <a:xfrm>
            <a:off x="2035175" y="1082675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2105025" y="114935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Neuter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65565" name="Text Box 29"/>
          <p:cNvSpPr txBox="1">
            <a:spLocks noChangeArrowheads="1"/>
          </p:cNvSpPr>
          <p:nvPr/>
        </p:nvSpPr>
        <p:spPr bwMode="auto">
          <a:xfrm>
            <a:off x="2062163" y="137795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ἔ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ργον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65566" name="Text Box 30"/>
          <p:cNvSpPr txBox="1">
            <a:spLocks noChangeArrowheads="1"/>
          </p:cNvSpPr>
          <p:nvPr/>
        </p:nvSpPr>
        <p:spPr bwMode="auto">
          <a:xfrm>
            <a:off x="2089150" y="220345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65568" name="Text Box 32"/>
          <p:cNvSpPr txBox="1">
            <a:spLocks noChangeArrowheads="1"/>
          </p:cNvSpPr>
          <p:nvPr/>
        </p:nvSpPr>
        <p:spPr bwMode="auto">
          <a:xfrm>
            <a:off x="2089150" y="250348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65569" name="Text Box 33"/>
          <p:cNvSpPr txBox="1">
            <a:spLocks noChangeArrowheads="1"/>
          </p:cNvSpPr>
          <p:nvPr/>
        </p:nvSpPr>
        <p:spPr bwMode="auto">
          <a:xfrm>
            <a:off x="2089150" y="2827338"/>
            <a:ext cx="7620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65570" name="Text Box 34"/>
          <p:cNvSpPr txBox="1">
            <a:spLocks noChangeArrowheads="1"/>
          </p:cNvSpPr>
          <p:nvPr/>
        </p:nvSpPr>
        <p:spPr bwMode="auto">
          <a:xfrm>
            <a:off x="2089150" y="3146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65571" name="Text Box 35"/>
          <p:cNvSpPr txBox="1">
            <a:spLocks noChangeArrowheads="1"/>
          </p:cNvSpPr>
          <p:nvPr/>
        </p:nvSpPr>
        <p:spPr bwMode="auto">
          <a:xfrm>
            <a:off x="2089150" y="3432175"/>
            <a:ext cx="91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65572" name="Text Box 36"/>
          <p:cNvSpPr txBox="1">
            <a:spLocks noChangeArrowheads="1"/>
          </p:cNvSpPr>
          <p:nvPr/>
        </p:nvSpPr>
        <p:spPr bwMode="auto">
          <a:xfrm>
            <a:off x="2070100" y="44942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5573" name="Text Box 37"/>
          <p:cNvSpPr txBox="1">
            <a:spLocks noChangeArrowheads="1"/>
          </p:cNvSpPr>
          <p:nvPr/>
        </p:nvSpPr>
        <p:spPr bwMode="auto">
          <a:xfrm>
            <a:off x="2079625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65574" name="Text Box 38"/>
          <p:cNvSpPr txBox="1">
            <a:spLocks noChangeArrowheads="1"/>
          </p:cNvSpPr>
          <p:nvPr/>
        </p:nvSpPr>
        <p:spPr bwMode="auto">
          <a:xfrm>
            <a:off x="207962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65575" name="Text Box 39"/>
          <p:cNvSpPr txBox="1">
            <a:spLocks noChangeArrowheads="1"/>
          </p:cNvSpPr>
          <p:nvPr/>
        </p:nvSpPr>
        <p:spPr bwMode="auto">
          <a:xfrm>
            <a:off x="2074863" y="5413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65576" name="Text Box 40"/>
          <p:cNvSpPr txBox="1">
            <a:spLocks noChangeArrowheads="1"/>
          </p:cNvSpPr>
          <p:nvPr/>
        </p:nvSpPr>
        <p:spPr bwMode="auto">
          <a:xfrm>
            <a:off x="2074863" y="5718175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65577" name="Line 41"/>
          <p:cNvSpPr>
            <a:spLocks noChangeShapeType="1"/>
          </p:cNvSpPr>
          <p:nvPr/>
        </p:nvSpPr>
        <p:spPr bwMode="auto">
          <a:xfrm>
            <a:off x="1857375" y="2657475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5578" name="Line 42"/>
          <p:cNvSpPr>
            <a:spLocks noChangeShapeType="1"/>
          </p:cNvSpPr>
          <p:nvPr/>
        </p:nvSpPr>
        <p:spPr bwMode="auto">
          <a:xfrm>
            <a:off x="1866900" y="298926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5579" name="Line 43"/>
          <p:cNvSpPr>
            <a:spLocks noChangeShapeType="1"/>
          </p:cNvSpPr>
          <p:nvPr/>
        </p:nvSpPr>
        <p:spPr bwMode="auto">
          <a:xfrm>
            <a:off x="1866900" y="33020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5580" name="Line 44"/>
          <p:cNvSpPr>
            <a:spLocks noChangeShapeType="1"/>
          </p:cNvSpPr>
          <p:nvPr/>
        </p:nvSpPr>
        <p:spPr bwMode="auto">
          <a:xfrm>
            <a:off x="1847850" y="4960938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5581" name="Line 45"/>
          <p:cNvSpPr>
            <a:spLocks noChangeShapeType="1"/>
          </p:cNvSpPr>
          <p:nvPr/>
        </p:nvSpPr>
        <p:spPr bwMode="auto">
          <a:xfrm>
            <a:off x="1847850" y="52705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5582" name="Line 46"/>
          <p:cNvSpPr>
            <a:spLocks noChangeShapeType="1"/>
          </p:cNvSpPr>
          <p:nvPr/>
        </p:nvSpPr>
        <p:spPr bwMode="auto">
          <a:xfrm flipH="1">
            <a:off x="2543175" y="2362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5583" name="Line 47"/>
          <p:cNvSpPr>
            <a:spLocks noChangeShapeType="1"/>
          </p:cNvSpPr>
          <p:nvPr/>
        </p:nvSpPr>
        <p:spPr bwMode="auto">
          <a:xfrm flipH="1">
            <a:off x="2533650" y="3303588"/>
            <a:ext cx="24606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5584" name="Line 48"/>
          <p:cNvSpPr>
            <a:spLocks noChangeShapeType="1"/>
          </p:cNvSpPr>
          <p:nvPr/>
        </p:nvSpPr>
        <p:spPr bwMode="auto">
          <a:xfrm flipH="1">
            <a:off x="2543175" y="3581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5585" name="Line 49"/>
          <p:cNvSpPr>
            <a:spLocks noChangeShapeType="1"/>
          </p:cNvSpPr>
          <p:nvPr/>
        </p:nvSpPr>
        <p:spPr bwMode="auto">
          <a:xfrm>
            <a:off x="2776538" y="2362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5586" name="Line 50"/>
          <p:cNvSpPr>
            <a:spLocks noChangeShapeType="1"/>
          </p:cNvSpPr>
          <p:nvPr/>
        </p:nvSpPr>
        <p:spPr bwMode="auto">
          <a:xfrm flipH="1">
            <a:off x="2452688" y="4648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5587" name="Line 51"/>
          <p:cNvSpPr>
            <a:spLocks noChangeShapeType="1"/>
          </p:cNvSpPr>
          <p:nvPr/>
        </p:nvSpPr>
        <p:spPr bwMode="auto">
          <a:xfrm flipH="1">
            <a:off x="2443163" y="5564188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5588" name="Line 52"/>
          <p:cNvSpPr>
            <a:spLocks noChangeShapeType="1"/>
          </p:cNvSpPr>
          <p:nvPr/>
        </p:nvSpPr>
        <p:spPr bwMode="auto">
          <a:xfrm flipH="1">
            <a:off x="2452688" y="5867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5589" name="Line 53"/>
          <p:cNvSpPr>
            <a:spLocks noChangeShapeType="1"/>
          </p:cNvSpPr>
          <p:nvPr/>
        </p:nvSpPr>
        <p:spPr bwMode="auto">
          <a:xfrm>
            <a:off x="268605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5591" name="Line 55"/>
          <p:cNvSpPr>
            <a:spLocks noChangeShapeType="1"/>
          </p:cNvSpPr>
          <p:nvPr/>
        </p:nvSpPr>
        <p:spPr bwMode="auto">
          <a:xfrm>
            <a:off x="2843213" y="493713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5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5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65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65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65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65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65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6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65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1000"/>
                                        <p:tgtEl>
                                          <p:spTgt spid="65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65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1000"/>
                                        <p:tgtEl>
                                          <p:spTgt spid="65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1000"/>
                                        <p:tgtEl>
                                          <p:spTgt spid="65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65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65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1000"/>
                                        <p:tgtEl>
                                          <p:spTgt spid="65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64" grpId="0"/>
      <p:bldP spid="65565" grpId="0"/>
      <p:bldP spid="65566" grpId="0"/>
      <p:bldP spid="65568" grpId="0"/>
      <p:bldP spid="65569" grpId="0"/>
      <p:bldP spid="65570" grpId="0"/>
      <p:bldP spid="65571" grpId="0"/>
      <p:bldP spid="65572" grpId="0"/>
      <p:bldP spid="65573" grpId="0"/>
      <p:bldP spid="65574" grpId="0"/>
      <p:bldP spid="65575" grpId="0"/>
      <p:bldP spid="65576" grpId="0"/>
      <p:bldP spid="65577" grpId="0" animBg="1"/>
      <p:bldP spid="65578" grpId="0" animBg="1"/>
      <p:bldP spid="65579" grpId="0" animBg="1"/>
      <p:bldP spid="65580" grpId="0" animBg="1"/>
      <p:bldP spid="65581" grpId="0" animBg="1"/>
      <p:bldP spid="65582" grpId="0" animBg="1"/>
      <p:bldP spid="65583" grpId="0" animBg="1"/>
      <p:bldP spid="65584" grpId="0" animBg="1"/>
      <p:bldP spid="65585" grpId="0" animBg="1"/>
      <p:bldP spid="65586" grpId="0" animBg="1"/>
      <p:bldP spid="65587" grpId="0" animBg="1"/>
      <p:bldP spid="65588" grpId="0" animBg="1"/>
      <p:bldP spid="65589" grpId="0" animBg="1"/>
      <p:bldP spid="6559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600" b="1">
                <a:solidFill>
                  <a:schemeClr val="bg1"/>
                </a:solidFill>
                <a:latin typeface="Palatino Linotype" charset="0"/>
              </a:rPr>
              <a:t>GREEK NOUN DECLENSIONS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76804" name="Line 4"/>
          <p:cNvSpPr>
            <a:spLocks noChangeShapeType="1"/>
          </p:cNvSpPr>
          <p:nvPr/>
        </p:nvSpPr>
        <p:spPr bwMode="auto">
          <a:xfrm>
            <a:off x="28575" y="485775"/>
            <a:ext cx="90217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1219200" y="566738"/>
            <a:ext cx="1676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nd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1109663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1225550" y="11525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     Examples:</a:t>
            </a:r>
            <a:r>
              <a:rPr lang="en-US" sz="1000">
                <a:solidFill>
                  <a:schemeClr val="bg1"/>
                </a:solidFill>
              </a:rPr>
              <a:t>	   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λόγος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1219200" y="485775"/>
            <a:ext cx="0" cy="630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6810" name="Line 10"/>
          <p:cNvSpPr>
            <a:spLocks noChangeShapeType="1"/>
          </p:cNvSpPr>
          <p:nvPr/>
        </p:nvSpPr>
        <p:spPr bwMode="auto">
          <a:xfrm>
            <a:off x="1219200" y="1066800"/>
            <a:ext cx="784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>
            <a:off x="1219200" y="1600200"/>
            <a:ext cx="78565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6812" name="Line 12"/>
          <p:cNvSpPr>
            <a:spLocks noChangeShapeType="1"/>
          </p:cNvSpPr>
          <p:nvPr/>
        </p:nvSpPr>
        <p:spPr bwMode="auto">
          <a:xfrm>
            <a:off x="1204913" y="1343025"/>
            <a:ext cx="787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-76200" y="1828800"/>
            <a:ext cx="12954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6815" name="Line 15"/>
          <p:cNvSpPr>
            <a:spLocks noChangeShapeType="1"/>
          </p:cNvSpPr>
          <p:nvPr/>
        </p:nvSpPr>
        <p:spPr bwMode="auto">
          <a:xfrm>
            <a:off x="228600" y="3886200"/>
            <a:ext cx="86868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1355725" y="21336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1319213" y="21986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ος</a:t>
            </a:r>
            <a:endParaRPr lang="en-US" sz="1400" b="1" i="1">
              <a:latin typeface="Lucida Grande" charset="0"/>
            </a:endParaRPr>
          </a:p>
        </p:txBody>
      </p:sp>
      <p:sp>
        <p:nvSpPr>
          <p:cNvPr id="76818" name="Text Box 18"/>
          <p:cNvSpPr txBox="1">
            <a:spLocks noChangeArrowheads="1"/>
          </p:cNvSpPr>
          <p:nvPr/>
        </p:nvSpPr>
        <p:spPr bwMode="auto">
          <a:xfrm>
            <a:off x="1298575" y="25082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ου</a:t>
            </a:r>
          </a:p>
        </p:txBody>
      </p: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1298575" y="28273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76820" name="Text Box 20"/>
          <p:cNvSpPr txBox="1">
            <a:spLocks noChangeArrowheads="1"/>
          </p:cNvSpPr>
          <p:nvPr/>
        </p:nvSpPr>
        <p:spPr bwMode="auto">
          <a:xfrm>
            <a:off x="1298575" y="3136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76821" name="Text Box 21"/>
          <p:cNvSpPr txBox="1">
            <a:spLocks noChangeArrowheads="1"/>
          </p:cNvSpPr>
          <p:nvPr/>
        </p:nvSpPr>
        <p:spPr bwMode="auto">
          <a:xfrm>
            <a:off x="1298575" y="343693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</a:t>
            </a: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76822" name="Text Box 22"/>
          <p:cNvSpPr txBox="1">
            <a:spLocks noChangeArrowheads="1"/>
          </p:cNvSpPr>
          <p:nvPr/>
        </p:nvSpPr>
        <p:spPr bwMode="auto">
          <a:xfrm>
            <a:off x="1298575" y="4503738"/>
            <a:ext cx="6096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</a:p>
          <a:p>
            <a:pPr>
              <a:spcBef>
                <a:spcPct val="50000"/>
              </a:spcBef>
            </a:pP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1303338" y="4808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76824" name="Text Box 24"/>
          <p:cNvSpPr txBox="1">
            <a:spLocks noChangeArrowheads="1"/>
          </p:cNvSpPr>
          <p:nvPr/>
        </p:nvSpPr>
        <p:spPr bwMode="auto">
          <a:xfrm>
            <a:off x="129857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76825" name="Text Box 25"/>
          <p:cNvSpPr txBox="1">
            <a:spLocks noChangeArrowheads="1"/>
          </p:cNvSpPr>
          <p:nvPr/>
        </p:nvSpPr>
        <p:spPr bwMode="auto">
          <a:xfrm>
            <a:off x="1298575" y="5403850"/>
            <a:ext cx="758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76826" name="Text Box 26"/>
          <p:cNvSpPr txBox="1">
            <a:spLocks noChangeArrowheads="1"/>
          </p:cNvSpPr>
          <p:nvPr/>
        </p:nvSpPr>
        <p:spPr bwMode="auto">
          <a:xfrm>
            <a:off x="1293813" y="57086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76827" name="Line 27"/>
          <p:cNvSpPr>
            <a:spLocks noChangeShapeType="1"/>
          </p:cNvSpPr>
          <p:nvPr/>
        </p:nvSpPr>
        <p:spPr bwMode="auto">
          <a:xfrm>
            <a:off x="2035175" y="1082675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6828" name="Text Box 28"/>
          <p:cNvSpPr txBox="1">
            <a:spLocks noChangeArrowheads="1"/>
          </p:cNvSpPr>
          <p:nvPr/>
        </p:nvSpPr>
        <p:spPr bwMode="auto">
          <a:xfrm>
            <a:off x="2105025" y="114935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Neuter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76829" name="Text Box 29"/>
          <p:cNvSpPr txBox="1">
            <a:spLocks noChangeArrowheads="1"/>
          </p:cNvSpPr>
          <p:nvPr/>
        </p:nvSpPr>
        <p:spPr bwMode="auto">
          <a:xfrm>
            <a:off x="2062163" y="137795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ἔ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ργον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76830" name="Text Box 30"/>
          <p:cNvSpPr txBox="1">
            <a:spLocks noChangeArrowheads="1"/>
          </p:cNvSpPr>
          <p:nvPr/>
        </p:nvSpPr>
        <p:spPr bwMode="auto">
          <a:xfrm>
            <a:off x="2089150" y="220345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76831" name="Text Box 31"/>
          <p:cNvSpPr txBox="1"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76832" name="Text Box 32"/>
          <p:cNvSpPr txBox="1">
            <a:spLocks noChangeArrowheads="1"/>
          </p:cNvSpPr>
          <p:nvPr/>
        </p:nvSpPr>
        <p:spPr bwMode="auto">
          <a:xfrm>
            <a:off x="2089150" y="250348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76833" name="Text Box 33"/>
          <p:cNvSpPr txBox="1">
            <a:spLocks noChangeArrowheads="1"/>
          </p:cNvSpPr>
          <p:nvPr/>
        </p:nvSpPr>
        <p:spPr bwMode="auto">
          <a:xfrm>
            <a:off x="2089150" y="2827338"/>
            <a:ext cx="7620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76834" name="Text Box 34"/>
          <p:cNvSpPr txBox="1">
            <a:spLocks noChangeArrowheads="1"/>
          </p:cNvSpPr>
          <p:nvPr/>
        </p:nvSpPr>
        <p:spPr bwMode="auto">
          <a:xfrm>
            <a:off x="2089150" y="3146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76835" name="Text Box 35"/>
          <p:cNvSpPr txBox="1">
            <a:spLocks noChangeArrowheads="1"/>
          </p:cNvSpPr>
          <p:nvPr/>
        </p:nvSpPr>
        <p:spPr bwMode="auto">
          <a:xfrm>
            <a:off x="2089150" y="3432175"/>
            <a:ext cx="91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76836" name="Text Box 36"/>
          <p:cNvSpPr txBox="1">
            <a:spLocks noChangeArrowheads="1"/>
          </p:cNvSpPr>
          <p:nvPr/>
        </p:nvSpPr>
        <p:spPr bwMode="auto">
          <a:xfrm>
            <a:off x="2070100" y="44942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76837" name="Text Box 37"/>
          <p:cNvSpPr txBox="1">
            <a:spLocks noChangeArrowheads="1"/>
          </p:cNvSpPr>
          <p:nvPr/>
        </p:nvSpPr>
        <p:spPr bwMode="auto">
          <a:xfrm>
            <a:off x="2079625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76838" name="Text Box 38"/>
          <p:cNvSpPr txBox="1">
            <a:spLocks noChangeArrowheads="1"/>
          </p:cNvSpPr>
          <p:nvPr/>
        </p:nvSpPr>
        <p:spPr bwMode="auto">
          <a:xfrm>
            <a:off x="207962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76839" name="Text Box 39"/>
          <p:cNvSpPr txBox="1">
            <a:spLocks noChangeArrowheads="1"/>
          </p:cNvSpPr>
          <p:nvPr/>
        </p:nvSpPr>
        <p:spPr bwMode="auto">
          <a:xfrm>
            <a:off x="2074863" y="5413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76840" name="Text Box 40"/>
          <p:cNvSpPr txBox="1">
            <a:spLocks noChangeArrowheads="1"/>
          </p:cNvSpPr>
          <p:nvPr/>
        </p:nvSpPr>
        <p:spPr bwMode="auto">
          <a:xfrm>
            <a:off x="2074863" y="5718175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76841" name="Line 41"/>
          <p:cNvSpPr>
            <a:spLocks noChangeShapeType="1"/>
          </p:cNvSpPr>
          <p:nvPr/>
        </p:nvSpPr>
        <p:spPr bwMode="auto">
          <a:xfrm>
            <a:off x="1857375" y="2657475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6842" name="Line 42"/>
          <p:cNvSpPr>
            <a:spLocks noChangeShapeType="1"/>
          </p:cNvSpPr>
          <p:nvPr/>
        </p:nvSpPr>
        <p:spPr bwMode="auto">
          <a:xfrm>
            <a:off x="1866900" y="298926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6843" name="Line 43"/>
          <p:cNvSpPr>
            <a:spLocks noChangeShapeType="1"/>
          </p:cNvSpPr>
          <p:nvPr/>
        </p:nvSpPr>
        <p:spPr bwMode="auto">
          <a:xfrm>
            <a:off x="1866900" y="33020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6844" name="Line 44"/>
          <p:cNvSpPr>
            <a:spLocks noChangeShapeType="1"/>
          </p:cNvSpPr>
          <p:nvPr/>
        </p:nvSpPr>
        <p:spPr bwMode="auto">
          <a:xfrm>
            <a:off x="1847850" y="4960938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6845" name="Line 45"/>
          <p:cNvSpPr>
            <a:spLocks noChangeShapeType="1"/>
          </p:cNvSpPr>
          <p:nvPr/>
        </p:nvSpPr>
        <p:spPr bwMode="auto">
          <a:xfrm>
            <a:off x="1847850" y="52705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6846" name="Line 46"/>
          <p:cNvSpPr>
            <a:spLocks noChangeShapeType="1"/>
          </p:cNvSpPr>
          <p:nvPr/>
        </p:nvSpPr>
        <p:spPr bwMode="auto">
          <a:xfrm flipH="1">
            <a:off x="2543175" y="2362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6848" name="Line 48"/>
          <p:cNvSpPr>
            <a:spLocks noChangeShapeType="1"/>
          </p:cNvSpPr>
          <p:nvPr/>
        </p:nvSpPr>
        <p:spPr bwMode="auto">
          <a:xfrm flipH="1">
            <a:off x="2543175" y="3581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6849" name="Line 49"/>
          <p:cNvSpPr>
            <a:spLocks noChangeShapeType="1"/>
          </p:cNvSpPr>
          <p:nvPr/>
        </p:nvSpPr>
        <p:spPr bwMode="auto">
          <a:xfrm>
            <a:off x="2776538" y="2362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6850" name="Line 50"/>
          <p:cNvSpPr>
            <a:spLocks noChangeShapeType="1"/>
          </p:cNvSpPr>
          <p:nvPr/>
        </p:nvSpPr>
        <p:spPr bwMode="auto">
          <a:xfrm flipH="1">
            <a:off x="2452688" y="4648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6851" name="Line 51"/>
          <p:cNvSpPr>
            <a:spLocks noChangeShapeType="1"/>
          </p:cNvSpPr>
          <p:nvPr/>
        </p:nvSpPr>
        <p:spPr bwMode="auto">
          <a:xfrm flipH="1">
            <a:off x="2443163" y="5564188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6852" name="Line 52"/>
          <p:cNvSpPr>
            <a:spLocks noChangeShapeType="1"/>
          </p:cNvSpPr>
          <p:nvPr/>
        </p:nvSpPr>
        <p:spPr bwMode="auto">
          <a:xfrm flipH="1">
            <a:off x="2452688" y="5867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6853" name="Line 53"/>
          <p:cNvSpPr>
            <a:spLocks noChangeShapeType="1"/>
          </p:cNvSpPr>
          <p:nvPr/>
        </p:nvSpPr>
        <p:spPr bwMode="auto">
          <a:xfrm>
            <a:off x="268605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6854" name="Line 54"/>
          <p:cNvSpPr>
            <a:spLocks noChangeShapeType="1"/>
          </p:cNvSpPr>
          <p:nvPr/>
        </p:nvSpPr>
        <p:spPr bwMode="auto">
          <a:xfrm>
            <a:off x="2843213" y="493713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6855" name="Text Box 55"/>
          <p:cNvSpPr txBox="1">
            <a:spLocks noChangeArrowheads="1"/>
          </p:cNvSpPr>
          <p:nvPr/>
        </p:nvSpPr>
        <p:spPr bwMode="auto">
          <a:xfrm>
            <a:off x="3886200" y="546100"/>
            <a:ext cx="1371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1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st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α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</a:p>
        </p:txBody>
      </p:sp>
      <p:sp>
        <p:nvSpPr>
          <p:cNvPr id="76856" name="Line 56"/>
          <p:cNvSpPr>
            <a:spLocks noChangeShapeType="1"/>
          </p:cNvSpPr>
          <p:nvPr/>
        </p:nvSpPr>
        <p:spPr bwMode="auto">
          <a:xfrm flipH="1">
            <a:off x="2533650" y="3303588"/>
            <a:ext cx="24606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6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6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6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6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76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55" grpId="1"/>
      <p:bldP spid="768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600" b="1">
                <a:solidFill>
                  <a:schemeClr val="bg1"/>
                </a:solidFill>
                <a:latin typeface="Palatino Linotype" charset="0"/>
              </a:rPr>
              <a:t>GREEK NOUN DECLENSIONS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78852" name="Line 4"/>
          <p:cNvSpPr>
            <a:spLocks noChangeShapeType="1"/>
          </p:cNvSpPr>
          <p:nvPr/>
        </p:nvSpPr>
        <p:spPr bwMode="auto">
          <a:xfrm>
            <a:off x="28575" y="485775"/>
            <a:ext cx="90217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1219200" y="566738"/>
            <a:ext cx="1676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nd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1109663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1225550" y="11525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     Examples:</a:t>
            </a:r>
            <a:r>
              <a:rPr lang="en-US" sz="1000">
                <a:solidFill>
                  <a:schemeClr val="bg1"/>
                </a:solidFill>
              </a:rPr>
              <a:t>	   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λόγος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78857" name="Line 9"/>
          <p:cNvSpPr>
            <a:spLocks noChangeShapeType="1"/>
          </p:cNvSpPr>
          <p:nvPr/>
        </p:nvSpPr>
        <p:spPr bwMode="auto">
          <a:xfrm>
            <a:off x="1219200" y="485775"/>
            <a:ext cx="0" cy="630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8858" name="Line 10"/>
          <p:cNvSpPr>
            <a:spLocks noChangeShapeType="1"/>
          </p:cNvSpPr>
          <p:nvPr/>
        </p:nvSpPr>
        <p:spPr bwMode="auto">
          <a:xfrm>
            <a:off x="1219200" y="1066800"/>
            <a:ext cx="784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8859" name="Line 11"/>
          <p:cNvSpPr>
            <a:spLocks noChangeShapeType="1"/>
          </p:cNvSpPr>
          <p:nvPr/>
        </p:nvSpPr>
        <p:spPr bwMode="auto">
          <a:xfrm>
            <a:off x="1219200" y="1600200"/>
            <a:ext cx="78565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8860" name="Line 12"/>
          <p:cNvSpPr>
            <a:spLocks noChangeShapeType="1"/>
          </p:cNvSpPr>
          <p:nvPr/>
        </p:nvSpPr>
        <p:spPr bwMode="auto">
          <a:xfrm>
            <a:off x="1204913" y="1343025"/>
            <a:ext cx="787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-76200" y="1828800"/>
            <a:ext cx="12954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8863" name="Line 15"/>
          <p:cNvSpPr>
            <a:spLocks noChangeShapeType="1"/>
          </p:cNvSpPr>
          <p:nvPr/>
        </p:nvSpPr>
        <p:spPr bwMode="auto">
          <a:xfrm>
            <a:off x="228600" y="3886200"/>
            <a:ext cx="86868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1355725" y="21336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78865" name="Text Box 17"/>
          <p:cNvSpPr txBox="1">
            <a:spLocks noChangeArrowheads="1"/>
          </p:cNvSpPr>
          <p:nvPr/>
        </p:nvSpPr>
        <p:spPr bwMode="auto">
          <a:xfrm>
            <a:off x="1319213" y="21986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ος</a:t>
            </a:r>
            <a:endParaRPr lang="en-US" sz="1400" b="1" i="1">
              <a:latin typeface="Lucida Grande" charset="0"/>
            </a:endParaRPr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1298575" y="25082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ου</a:t>
            </a:r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1298575" y="28273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1298575" y="3136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78869" name="Text Box 21"/>
          <p:cNvSpPr txBox="1">
            <a:spLocks noChangeArrowheads="1"/>
          </p:cNvSpPr>
          <p:nvPr/>
        </p:nvSpPr>
        <p:spPr bwMode="auto">
          <a:xfrm>
            <a:off x="1298575" y="343693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</a:t>
            </a: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78870" name="Text Box 22"/>
          <p:cNvSpPr txBox="1">
            <a:spLocks noChangeArrowheads="1"/>
          </p:cNvSpPr>
          <p:nvPr/>
        </p:nvSpPr>
        <p:spPr bwMode="auto">
          <a:xfrm>
            <a:off x="1298575" y="4503738"/>
            <a:ext cx="6096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</a:p>
          <a:p>
            <a:pPr>
              <a:spcBef>
                <a:spcPct val="50000"/>
              </a:spcBef>
            </a:pP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78871" name="Text Box 23"/>
          <p:cNvSpPr txBox="1">
            <a:spLocks noChangeArrowheads="1"/>
          </p:cNvSpPr>
          <p:nvPr/>
        </p:nvSpPr>
        <p:spPr bwMode="auto">
          <a:xfrm>
            <a:off x="1303338" y="4808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78872" name="Text Box 24"/>
          <p:cNvSpPr txBox="1">
            <a:spLocks noChangeArrowheads="1"/>
          </p:cNvSpPr>
          <p:nvPr/>
        </p:nvSpPr>
        <p:spPr bwMode="auto">
          <a:xfrm>
            <a:off x="129857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78873" name="Text Box 25"/>
          <p:cNvSpPr txBox="1">
            <a:spLocks noChangeArrowheads="1"/>
          </p:cNvSpPr>
          <p:nvPr/>
        </p:nvSpPr>
        <p:spPr bwMode="auto">
          <a:xfrm>
            <a:off x="1298575" y="5403850"/>
            <a:ext cx="835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78874" name="Text Box 26"/>
          <p:cNvSpPr txBox="1">
            <a:spLocks noChangeArrowheads="1"/>
          </p:cNvSpPr>
          <p:nvPr/>
        </p:nvSpPr>
        <p:spPr bwMode="auto">
          <a:xfrm>
            <a:off x="1293813" y="57086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78875" name="Line 27"/>
          <p:cNvSpPr>
            <a:spLocks noChangeShapeType="1"/>
          </p:cNvSpPr>
          <p:nvPr/>
        </p:nvSpPr>
        <p:spPr bwMode="auto">
          <a:xfrm>
            <a:off x="2035175" y="1082675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8876" name="Text Box 28"/>
          <p:cNvSpPr txBox="1">
            <a:spLocks noChangeArrowheads="1"/>
          </p:cNvSpPr>
          <p:nvPr/>
        </p:nvSpPr>
        <p:spPr bwMode="auto">
          <a:xfrm>
            <a:off x="2105025" y="114935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Neuter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78877" name="Text Box 29"/>
          <p:cNvSpPr txBox="1">
            <a:spLocks noChangeArrowheads="1"/>
          </p:cNvSpPr>
          <p:nvPr/>
        </p:nvSpPr>
        <p:spPr bwMode="auto">
          <a:xfrm>
            <a:off x="2062163" y="1377950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ἔ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ργον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78878" name="Text Box 30"/>
          <p:cNvSpPr txBox="1">
            <a:spLocks noChangeArrowheads="1"/>
          </p:cNvSpPr>
          <p:nvPr/>
        </p:nvSpPr>
        <p:spPr bwMode="auto">
          <a:xfrm>
            <a:off x="2089150" y="220345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78879" name="Text Box 31"/>
          <p:cNvSpPr txBox="1"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78880" name="Text Box 32"/>
          <p:cNvSpPr txBox="1">
            <a:spLocks noChangeArrowheads="1"/>
          </p:cNvSpPr>
          <p:nvPr/>
        </p:nvSpPr>
        <p:spPr bwMode="auto">
          <a:xfrm>
            <a:off x="2089150" y="250348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78881" name="Text Box 33"/>
          <p:cNvSpPr txBox="1">
            <a:spLocks noChangeArrowheads="1"/>
          </p:cNvSpPr>
          <p:nvPr/>
        </p:nvSpPr>
        <p:spPr bwMode="auto">
          <a:xfrm>
            <a:off x="2089150" y="2827338"/>
            <a:ext cx="7620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78882" name="Text Box 34"/>
          <p:cNvSpPr txBox="1">
            <a:spLocks noChangeArrowheads="1"/>
          </p:cNvSpPr>
          <p:nvPr/>
        </p:nvSpPr>
        <p:spPr bwMode="auto">
          <a:xfrm>
            <a:off x="2089150" y="3146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78883" name="Text Box 35"/>
          <p:cNvSpPr txBox="1">
            <a:spLocks noChangeArrowheads="1"/>
          </p:cNvSpPr>
          <p:nvPr/>
        </p:nvSpPr>
        <p:spPr bwMode="auto">
          <a:xfrm>
            <a:off x="2089150" y="3432175"/>
            <a:ext cx="91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78884" name="Text Box 36"/>
          <p:cNvSpPr txBox="1">
            <a:spLocks noChangeArrowheads="1"/>
          </p:cNvSpPr>
          <p:nvPr/>
        </p:nvSpPr>
        <p:spPr bwMode="auto">
          <a:xfrm>
            <a:off x="2070100" y="44942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78885" name="Text Box 37"/>
          <p:cNvSpPr txBox="1">
            <a:spLocks noChangeArrowheads="1"/>
          </p:cNvSpPr>
          <p:nvPr/>
        </p:nvSpPr>
        <p:spPr bwMode="auto">
          <a:xfrm>
            <a:off x="2079625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78886" name="Text Box 38"/>
          <p:cNvSpPr txBox="1">
            <a:spLocks noChangeArrowheads="1"/>
          </p:cNvSpPr>
          <p:nvPr/>
        </p:nvSpPr>
        <p:spPr bwMode="auto">
          <a:xfrm>
            <a:off x="207962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78887" name="Text Box 39"/>
          <p:cNvSpPr txBox="1">
            <a:spLocks noChangeArrowheads="1"/>
          </p:cNvSpPr>
          <p:nvPr/>
        </p:nvSpPr>
        <p:spPr bwMode="auto">
          <a:xfrm>
            <a:off x="2074863" y="5413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78888" name="Text Box 40"/>
          <p:cNvSpPr txBox="1">
            <a:spLocks noChangeArrowheads="1"/>
          </p:cNvSpPr>
          <p:nvPr/>
        </p:nvSpPr>
        <p:spPr bwMode="auto">
          <a:xfrm>
            <a:off x="2074863" y="5718175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78889" name="Line 41"/>
          <p:cNvSpPr>
            <a:spLocks noChangeShapeType="1"/>
          </p:cNvSpPr>
          <p:nvPr/>
        </p:nvSpPr>
        <p:spPr bwMode="auto">
          <a:xfrm>
            <a:off x="1857375" y="2657475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8890" name="Line 42"/>
          <p:cNvSpPr>
            <a:spLocks noChangeShapeType="1"/>
          </p:cNvSpPr>
          <p:nvPr/>
        </p:nvSpPr>
        <p:spPr bwMode="auto">
          <a:xfrm>
            <a:off x="1866900" y="298926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8891" name="Line 43"/>
          <p:cNvSpPr>
            <a:spLocks noChangeShapeType="1"/>
          </p:cNvSpPr>
          <p:nvPr/>
        </p:nvSpPr>
        <p:spPr bwMode="auto">
          <a:xfrm>
            <a:off x="1866900" y="33020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8892" name="Line 44"/>
          <p:cNvSpPr>
            <a:spLocks noChangeShapeType="1"/>
          </p:cNvSpPr>
          <p:nvPr/>
        </p:nvSpPr>
        <p:spPr bwMode="auto">
          <a:xfrm>
            <a:off x="1847850" y="4960938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8893" name="Line 45"/>
          <p:cNvSpPr>
            <a:spLocks noChangeShapeType="1"/>
          </p:cNvSpPr>
          <p:nvPr/>
        </p:nvSpPr>
        <p:spPr bwMode="auto">
          <a:xfrm>
            <a:off x="1847850" y="52705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8894" name="Line 46"/>
          <p:cNvSpPr>
            <a:spLocks noChangeShapeType="1"/>
          </p:cNvSpPr>
          <p:nvPr/>
        </p:nvSpPr>
        <p:spPr bwMode="auto">
          <a:xfrm flipH="1">
            <a:off x="2543175" y="2362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8896" name="Line 48"/>
          <p:cNvSpPr>
            <a:spLocks noChangeShapeType="1"/>
          </p:cNvSpPr>
          <p:nvPr/>
        </p:nvSpPr>
        <p:spPr bwMode="auto">
          <a:xfrm flipH="1">
            <a:off x="2543175" y="3581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8897" name="Line 49"/>
          <p:cNvSpPr>
            <a:spLocks noChangeShapeType="1"/>
          </p:cNvSpPr>
          <p:nvPr/>
        </p:nvSpPr>
        <p:spPr bwMode="auto">
          <a:xfrm>
            <a:off x="2776538" y="2362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8898" name="Line 50"/>
          <p:cNvSpPr>
            <a:spLocks noChangeShapeType="1"/>
          </p:cNvSpPr>
          <p:nvPr/>
        </p:nvSpPr>
        <p:spPr bwMode="auto">
          <a:xfrm flipH="1">
            <a:off x="2452688" y="4648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8899" name="Line 51"/>
          <p:cNvSpPr>
            <a:spLocks noChangeShapeType="1"/>
          </p:cNvSpPr>
          <p:nvPr/>
        </p:nvSpPr>
        <p:spPr bwMode="auto">
          <a:xfrm flipH="1">
            <a:off x="2443163" y="5564188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8900" name="Line 52"/>
          <p:cNvSpPr>
            <a:spLocks noChangeShapeType="1"/>
          </p:cNvSpPr>
          <p:nvPr/>
        </p:nvSpPr>
        <p:spPr bwMode="auto">
          <a:xfrm flipH="1">
            <a:off x="2452688" y="5867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8901" name="Line 53"/>
          <p:cNvSpPr>
            <a:spLocks noChangeShapeType="1"/>
          </p:cNvSpPr>
          <p:nvPr/>
        </p:nvSpPr>
        <p:spPr bwMode="auto">
          <a:xfrm>
            <a:off x="268605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8902" name="Line 54"/>
          <p:cNvSpPr>
            <a:spLocks noChangeShapeType="1"/>
          </p:cNvSpPr>
          <p:nvPr/>
        </p:nvSpPr>
        <p:spPr bwMode="auto">
          <a:xfrm>
            <a:off x="2843213" y="493713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8903" name="Text Box 55"/>
          <p:cNvSpPr txBox="1">
            <a:spLocks noChangeArrowheads="1"/>
          </p:cNvSpPr>
          <p:nvPr/>
        </p:nvSpPr>
        <p:spPr bwMode="auto">
          <a:xfrm>
            <a:off x="3886200" y="546100"/>
            <a:ext cx="1371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1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st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α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</a:p>
        </p:txBody>
      </p:sp>
      <p:sp>
        <p:nvSpPr>
          <p:cNvPr id="78904" name="Text Box 56"/>
          <p:cNvSpPr txBox="1">
            <a:spLocks noChangeArrowheads="1"/>
          </p:cNvSpPr>
          <p:nvPr/>
        </p:nvSpPr>
        <p:spPr bwMode="auto">
          <a:xfrm>
            <a:off x="2833688" y="1147763"/>
            <a:ext cx="7604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78905" name="Text Box 57"/>
          <p:cNvSpPr txBox="1">
            <a:spLocks noChangeArrowheads="1"/>
          </p:cNvSpPr>
          <p:nvPr/>
        </p:nvSpPr>
        <p:spPr bwMode="auto">
          <a:xfrm>
            <a:off x="2847975" y="13763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γά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η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 sz="1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78906" name="Line 58"/>
          <p:cNvSpPr>
            <a:spLocks noChangeShapeType="1"/>
          </p:cNvSpPr>
          <p:nvPr/>
        </p:nvSpPr>
        <p:spPr bwMode="auto">
          <a:xfrm flipH="1">
            <a:off x="2533650" y="3303588"/>
            <a:ext cx="24606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8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78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04" grpId="0"/>
      <p:bldP spid="78905" grpId="0"/>
      <p:bldP spid="7890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600" b="1">
                <a:solidFill>
                  <a:schemeClr val="bg1"/>
                </a:solidFill>
                <a:latin typeface="Palatino Linotype" charset="0"/>
              </a:rPr>
              <a:t>GREEK NOUN DECLENSIONS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19812" name="Line 4"/>
          <p:cNvSpPr>
            <a:spLocks noChangeShapeType="1"/>
          </p:cNvSpPr>
          <p:nvPr/>
        </p:nvSpPr>
        <p:spPr bwMode="auto">
          <a:xfrm>
            <a:off x="28575" y="485775"/>
            <a:ext cx="90217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1219200" y="566738"/>
            <a:ext cx="1676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nd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1109663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1225550" y="11525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     Examples:</a:t>
            </a:r>
            <a:r>
              <a:rPr lang="en-US" sz="1000">
                <a:solidFill>
                  <a:schemeClr val="bg1"/>
                </a:solidFill>
              </a:rPr>
              <a:t>	   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λόγος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19817" name="Line 9"/>
          <p:cNvSpPr>
            <a:spLocks noChangeShapeType="1"/>
          </p:cNvSpPr>
          <p:nvPr/>
        </p:nvSpPr>
        <p:spPr bwMode="auto">
          <a:xfrm>
            <a:off x="1219200" y="485775"/>
            <a:ext cx="0" cy="630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19818" name="Line 10"/>
          <p:cNvSpPr>
            <a:spLocks noChangeShapeType="1"/>
          </p:cNvSpPr>
          <p:nvPr/>
        </p:nvSpPr>
        <p:spPr bwMode="auto">
          <a:xfrm>
            <a:off x="1219200" y="1066800"/>
            <a:ext cx="784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19819" name="Line 11"/>
          <p:cNvSpPr>
            <a:spLocks noChangeShapeType="1"/>
          </p:cNvSpPr>
          <p:nvPr/>
        </p:nvSpPr>
        <p:spPr bwMode="auto">
          <a:xfrm>
            <a:off x="1219200" y="1600200"/>
            <a:ext cx="78565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19820" name="Line 12"/>
          <p:cNvSpPr>
            <a:spLocks noChangeShapeType="1"/>
          </p:cNvSpPr>
          <p:nvPr/>
        </p:nvSpPr>
        <p:spPr bwMode="auto">
          <a:xfrm>
            <a:off x="1204913" y="1343025"/>
            <a:ext cx="787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19821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19822" name="Text Box 14"/>
          <p:cNvSpPr txBox="1">
            <a:spLocks noChangeArrowheads="1"/>
          </p:cNvSpPr>
          <p:nvPr/>
        </p:nvSpPr>
        <p:spPr bwMode="auto">
          <a:xfrm>
            <a:off x="-76200" y="1828800"/>
            <a:ext cx="12954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9823" name="Line 15"/>
          <p:cNvSpPr>
            <a:spLocks noChangeShapeType="1"/>
          </p:cNvSpPr>
          <p:nvPr/>
        </p:nvSpPr>
        <p:spPr bwMode="auto">
          <a:xfrm>
            <a:off x="228600" y="3886200"/>
            <a:ext cx="86868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19824" name="Text Box 16"/>
          <p:cNvSpPr txBox="1">
            <a:spLocks noChangeArrowheads="1"/>
          </p:cNvSpPr>
          <p:nvPr/>
        </p:nvSpPr>
        <p:spPr bwMode="auto">
          <a:xfrm>
            <a:off x="1355725" y="21336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19825" name="Text Box 17"/>
          <p:cNvSpPr txBox="1">
            <a:spLocks noChangeArrowheads="1"/>
          </p:cNvSpPr>
          <p:nvPr/>
        </p:nvSpPr>
        <p:spPr bwMode="auto">
          <a:xfrm>
            <a:off x="1319213" y="21986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ος</a:t>
            </a:r>
            <a:endParaRPr lang="en-US" sz="1400" b="1" i="1">
              <a:latin typeface="Lucida Grande" charset="0"/>
            </a:endParaRPr>
          </a:p>
        </p:txBody>
      </p:sp>
      <p:sp>
        <p:nvSpPr>
          <p:cNvPr id="119826" name="Text Box 18"/>
          <p:cNvSpPr txBox="1">
            <a:spLocks noChangeArrowheads="1"/>
          </p:cNvSpPr>
          <p:nvPr/>
        </p:nvSpPr>
        <p:spPr bwMode="auto">
          <a:xfrm>
            <a:off x="1298575" y="25082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ου</a:t>
            </a:r>
          </a:p>
        </p:txBody>
      </p:sp>
      <p:sp>
        <p:nvSpPr>
          <p:cNvPr id="119827" name="Text Box 19"/>
          <p:cNvSpPr txBox="1">
            <a:spLocks noChangeArrowheads="1"/>
          </p:cNvSpPr>
          <p:nvPr/>
        </p:nvSpPr>
        <p:spPr bwMode="auto">
          <a:xfrm>
            <a:off x="1298575" y="28273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19828" name="Text Box 20"/>
          <p:cNvSpPr txBox="1">
            <a:spLocks noChangeArrowheads="1"/>
          </p:cNvSpPr>
          <p:nvPr/>
        </p:nvSpPr>
        <p:spPr bwMode="auto">
          <a:xfrm>
            <a:off x="1298575" y="3136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19829" name="Text Box 21"/>
          <p:cNvSpPr txBox="1">
            <a:spLocks noChangeArrowheads="1"/>
          </p:cNvSpPr>
          <p:nvPr/>
        </p:nvSpPr>
        <p:spPr bwMode="auto">
          <a:xfrm>
            <a:off x="1298575" y="343693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</a:t>
            </a: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19830" name="Text Box 22"/>
          <p:cNvSpPr txBox="1">
            <a:spLocks noChangeArrowheads="1"/>
          </p:cNvSpPr>
          <p:nvPr/>
        </p:nvSpPr>
        <p:spPr bwMode="auto">
          <a:xfrm>
            <a:off x="1298575" y="4503738"/>
            <a:ext cx="6096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</a:p>
          <a:p>
            <a:pPr>
              <a:spcBef>
                <a:spcPct val="50000"/>
              </a:spcBef>
            </a:pP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19831" name="Text Box 23"/>
          <p:cNvSpPr txBox="1">
            <a:spLocks noChangeArrowheads="1"/>
          </p:cNvSpPr>
          <p:nvPr/>
        </p:nvSpPr>
        <p:spPr bwMode="auto">
          <a:xfrm>
            <a:off x="1303338" y="4808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19832" name="Text Box 24"/>
          <p:cNvSpPr txBox="1">
            <a:spLocks noChangeArrowheads="1"/>
          </p:cNvSpPr>
          <p:nvPr/>
        </p:nvSpPr>
        <p:spPr bwMode="auto">
          <a:xfrm>
            <a:off x="129857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19833" name="Text Box 25"/>
          <p:cNvSpPr txBox="1">
            <a:spLocks noChangeArrowheads="1"/>
          </p:cNvSpPr>
          <p:nvPr/>
        </p:nvSpPr>
        <p:spPr bwMode="auto">
          <a:xfrm>
            <a:off x="1298575" y="5403850"/>
            <a:ext cx="758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19834" name="Text Box 26"/>
          <p:cNvSpPr txBox="1">
            <a:spLocks noChangeArrowheads="1"/>
          </p:cNvSpPr>
          <p:nvPr/>
        </p:nvSpPr>
        <p:spPr bwMode="auto">
          <a:xfrm>
            <a:off x="1293813" y="57086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19835" name="Line 27"/>
          <p:cNvSpPr>
            <a:spLocks noChangeShapeType="1"/>
          </p:cNvSpPr>
          <p:nvPr/>
        </p:nvSpPr>
        <p:spPr bwMode="auto">
          <a:xfrm>
            <a:off x="2035175" y="1082675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19836" name="Text Box 28"/>
          <p:cNvSpPr txBox="1">
            <a:spLocks noChangeArrowheads="1"/>
          </p:cNvSpPr>
          <p:nvPr/>
        </p:nvSpPr>
        <p:spPr bwMode="auto">
          <a:xfrm>
            <a:off x="2105025" y="114935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Neuter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19837" name="Text Box 29"/>
          <p:cNvSpPr txBox="1">
            <a:spLocks noChangeArrowheads="1"/>
          </p:cNvSpPr>
          <p:nvPr/>
        </p:nvSpPr>
        <p:spPr bwMode="auto">
          <a:xfrm>
            <a:off x="2062163" y="1377950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ἔ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ργον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19838" name="Text Box 30"/>
          <p:cNvSpPr txBox="1">
            <a:spLocks noChangeArrowheads="1"/>
          </p:cNvSpPr>
          <p:nvPr/>
        </p:nvSpPr>
        <p:spPr bwMode="auto">
          <a:xfrm>
            <a:off x="2089150" y="220345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19839" name="Text Box 31"/>
          <p:cNvSpPr txBox="1"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19840" name="Text Box 32"/>
          <p:cNvSpPr txBox="1">
            <a:spLocks noChangeArrowheads="1"/>
          </p:cNvSpPr>
          <p:nvPr/>
        </p:nvSpPr>
        <p:spPr bwMode="auto">
          <a:xfrm>
            <a:off x="2089150" y="250348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19841" name="Text Box 33"/>
          <p:cNvSpPr txBox="1">
            <a:spLocks noChangeArrowheads="1"/>
          </p:cNvSpPr>
          <p:nvPr/>
        </p:nvSpPr>
        <p:spPr bwMode="auto">
          <a:xfrm>
            <a:off x="2089150" y="2827338"/>
            <a:ext cx="7620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19842" name="Text Box 34"/>
          <p:cNvSpPr txBox="1">
            <a:spLocks noChangeArrowheads="1"/>
          </p:cNvSpPr>
          <p:nvPr/>
        </p:nvSpPr>
        <p:spPr bwMode="auto">
          <a:xfrm>
            <a:off x="2089150" y="3146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19843" name="Text Box 35"/>
          <p:cNvSpPr txBox="1">
            <a:spLocks noChangeArrowheads="1"/>
          </p:cNvSpPr>
          <p:nvPr/>
        </p:nvSpPr>
        <p:spPr bwMode="auto">
          <a:xfrm>
            <a:off x="2089150" y="3432175"/>
            <a:ext cx="91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19844" name="Text Box 36"/>
          <p:cNvSpPr txBox="1">
            <a:spLocks noChangeArrowheads="1"/>
          </p:cNvSpPr>
          <p:nvPr/>
        </p:nvSpPr>
        <p:spPr bwMode="auto">
          <a:xfrm>
            <a:off x="2070100" y="44942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19845" name="Text Box 37"/>
          <p:cNvSpPr txBox="1">
            <a:spLocks noChangeArrowheads="1"/>
          </p:cNvSpPr>
          <p:nvPr/>
        </p:nvSpPr>
        <p:spPr bwMode="auto">
          <a:xfrm>
            <a:off x="2079625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19846" name="Text Box 38"/>
          <p:cNvSpPr txBox="1">
            <a:spLocks noChangeArrowheads="1"/>
          </p:cNvSpPr>
          <p:nvPr/>
        </p:nvSpPr>
        <p:spPr bwMode="auto">
          <a:xfrm>
            <a:off x="207962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19847" name="Text Box 39"/>
          <p:cNvSpPr txBox="1">
            <a:spLocks noChangeArrowheads="1"/>
          </p:cNvSpPr>
          <p:nvPr/>
        </p:nvSpPr>
        <p:spPr bwMode="auto">
          <a:xfrm>
            <a:off x="2074863" y="5413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19848" name="Text Box 40"/>
          <p:cNvSpPr txBox="1">
            <a:spLocks noChangeArrowheads="1"/>
          </p:cNvSpPr>
          <p:nvPr/>
        </p:nvSpPr>
        <p:spPr bwMode="auto">
          <a:xfrm>
            <a:off x="2074863" y="5718175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19849" name="Line 41"/>
          <p:cNvSpPr>
            <a:spLocks noChangeShapeType="1"/>
          </p:cNvSpPr>
          <p:nvPr/>
        </p:nvSpPr>
        <p:spPr bwMode="auto">
          <a:xfrm>
            <a:off x="1857375" y="265271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19850" name="Line 42"/>
          <p:cNvSpPr>
            <a:spLocks noChangeShapeType="1"/>
          </p:cNvSpPr>
          <p:nvPr/>
        </p:nvSpPr>
        <p:spPr bwMode="auto">
          <a:xfrm>
            <a:off x="1866900" y="298926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19851" name="Line 43"/>
          <p:cNvSpPr>
            <a:spLocks noChangeShapeType="1"/>
          </p:cNvSpPr>
          <p:nvPr/>
        </p:nvSpPr>
        <p:spPr bwMode="auto">
          <a:xfrm>
            <a:off x="1866900" y="3298825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19852" name="Line 44"/>
          <p:cNvSpPr>
            <a:spLocks noChangeShapeType="1"/>
          </p:cNvSpPr>
          <p:nvPr/>
        </p:nvSpPr>
        <p:spPr bwMode="auto">
          <a:xfrm>
            <a:off x="1847850" y="4960938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19853" name="Line 45"/>
          <p:cNvSpPr>
            <a:spLocks noChangeShapeType="1"/>
          </p:cNvSpPr>
          <p:nvPr/>
        </p:nvSpPr>
        <p:spPr bwMode="auto">
          <a:xfrm>
            <a:off x="1847850" y="52705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19854" name="Line 46"/>
          <p:cNvSpPr>
            <a:spLocks noChangeShapeType="1"/>
          </p:cNvSpPr>
          <p:nvPr/>
        </p:nvSpPr>
        <p:spPr bwMode="auto">
          <a:xfrm flipH="1">
            <a:off x="2543175" y="2362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19856" name="Line 48"/>
          <p:cNvSpPr>
            <a:spLocks noChangeShapeType="1"/>
          </p:cNvSpPr>
          <p:nvPr/>
        </p:nvSpPr>
        <p:spPr bwMode="auto">
          <a:xfrm flipH="1">
            <a:off x="2543175" y="3581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19857" name="Line 49"/>
          <p:cNvSpPr>
            <a:spLocks noChangeShapeType="1"/>
          </p:cNvSpPr>
          <p:nvPr/>
        </p:nvSpPr>
        <p:spPr bwMode="auto">
          <a:xfrm>
            <a:off x="2776538" y="2362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19858" name="Line 50"/>
          <p:cNvSpPr>
            <a:spLocks noChangeShapeType="1"/>
          </p:cNvSpPr>
          <p:nvPr/>
        </p:nvSpPr>
        <p:spPr bwMode="auto">
          <a:xfrm flipH="1">
            <a:off x="2452688" y="4648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19859" name="Line 51"/>
          <p:cNvSpPr>
            <a:spLocks noChangeShapeType="1"/>
          </p:cNvSpPr>
          <p:nvPr/>
        </p:nvSpPr>
        <p:spPr bwMode="auto">
          <a:xfrm flipH="1">
            <a:off x="2443163" y="5564188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19860" name="Line 52"/>
          <p:cNvSpPr>
            <a:spLocks noChangeShapeType="1"/>
          </p:cNvSpPr>
          <p:nvPr/>
        </p:nvSpPr>
        <p:spPr bwMode="auto">
          <a:xfrm flipH="1">
            <a:off x="2452688" y="5867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19861" name="Line 53"/>
          <p:cNvSpPr>
            <a:spLocks noChangeShapeType="1"/>
          </p:cNvSpPr>
          <p:nvPr/>
        </p:nvSpPr>
        <p:spPr bwMode="auto">
          <a:xfrm>
            <a:off x="268605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19862" name="Line 54"/>
          <p:cNvSpPr>
            <a:spLocks noChangeShapeType="1"/>
          </p:cNvSpPr>
          <p:nvPr/>
        </p:nvSpPr>
        <p:spPr bwMode="auto">
          <a:xfrm>
            <a:off x="2843213" y="493713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19863" name="Text Box 55"/>
          <p:cNvSpPr txBox="1">
            <a:spLocks noChangeArrowheads="1"/>
          </p:cNvSpPr>
          <p:nvPr/>
        </p:nvSpPr>
        <p:spPr bwMode="auto">
          <a:xfrm>
            <a:off x="3886200" y="546100"/>
            <a:ext cx="1371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1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st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α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</a:p>
        </p:txBody>
      </p:sp>
      <p:sp>
        <p:nvSpPr>
          <p:cNvPr id="119864" name="Text Box 56"/>
          <p:cNvSpPr txBox="1">
            <a:spLocks noChangeArrowheads="1"/>
          </p:cNvSpPr>
          <p:nvPr/>
        </p:nvSpPr>
        <p:spPr bwMode="auto">
          <a:xfrm>
            <a:off x="2833688" y="1147763"/>
            <a:ext cx="7604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19865" name="Text Box 57"/>
          <p:cNvSpPr txBox="1">
            <a:spLocks noChangeArrowheads="1"/>
          </p:cNvSpPr>
          <p:nvPr/>
        </p:nvSpPr>
        <p:spPr bwMode="auto">
          <a:xfrm>
            <a:off x="2847975" y="13763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γά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η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 sz="1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119874" name="Line 66"/>
          <p:cNvSpPr>
            <a:spLocks noChangeShapeType="1"/>
          </p:cNvSpPr>
          <p:nvPr/>
        </p:nvSpPr>
        <p:spPr bwMode="auto">
          <a:xfrm flipH="1">
            <a:off x="2533650" y="3303588"/>
            <a:ext cx="24606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1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600" b="1">
                <a:solidFill>
                  <a:schemeClr val="bg1"/>
                </a:solidFill>
                <a:latin typeface="Palatino Linotype" charset="0"/>
              </a:rPr>
              <a:t>GREEK NOUN DECLENSIONS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28575" y="485775"/>
            <a:ext cx="90217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1219200" y="566738"/>
            <a:ext cx="1676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nd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1109663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1225550" y="11525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     Examples:</a:t>
            </a:r>
            <a:r>
              <a:rPr lang="en-US" sz="1000">
                <a:solidFill>
                  <a:schemeClr val="bg1"/>
                </a:solidFill>
              </a:rPr>
              <a:t>	   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λόγος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07529" name="Line 9"/>
          <p:cNvSpPr>
            <a:spLocks noChangeShapeType="1"/>
          </p:cNvSpPr>
          <p:nvPr/>
        </p:nvSpPr>
        <p:spPr bwMode="auto">
          <a:xfrm>
            <a:off x="1219200" y="485775"/>
            <a:ext cx="0" cy="630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7530" name="Line 10"/>
          <p:cNvSpPr>
            <a:spLocks noChangeShapeType="1"/>
          </p:cNvSpPr>
          <p:nvPr/>
        </p:nvSpPr>
        <p:spPr bwMode="auto">
          <a:xfrm>
            <a:off x="1219200" y="1066800"/>
            <a:ext cx="784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7531" name="Line 11"/>
          <p:cNvSpPr>
            <a:spLocks noChangeShapeType="1"/>
          </p:cNvSpPr>
          <p:nvPr/>
        </p:nvSpPr>
        <p:spPr bwMode="auto">
          <a:xfrm>
            <a:off x="1219200" y="1600200"/>
            <a:ext cx="78565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7532" name="Line 12"/>
          <p:cNvSpPr>
            <a:spLocks noChangeShapeType="1"/>
          </p:cNvSpPr>
          <p:nvPr/>
        </p:nvSpPr>
        <p:spPr bwMode="auto">
          <a:xfrm>
            <a:off x="1204913" y="1343025"/>
            <a:ext cx="787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7533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-76200" y="1828800"/>
            <a:ext cx="12954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7535" name="Line 15"/>
          <p:cNvSpPr>
            <a:spLocks noChangeShapeType="1"/>
          </p:cNvSpPr>
          <p:nvPr/>
        </p:nvSpPr>
        <p:spPr bwMode="auto">
          <a:xfrm>
            <a:off x="228600" y="3886200"/>
            <a:ext cx="86868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7536" name="Text Box 16"/>
          <p:cNvSpPr txBox="1">
            <a:spLocks noChangeArrowheads="1"/>
          </p:cNvSpPr>
          <p:nvPr/>
        </p:nvSpPr>
        <p:spPr bwMode="auto">
          <a:xfrm>
            <a:off x="1355725" y="21336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07537" name="Text Box 17"/>
          <p:cNvSpPr txBox="1">
            <a:spLocks noChangeArrowheads="1"/>
          </p:cNvSpPr>
          <p:nvPr/>
        </p:nvSpPr>
        <p:spPr bwMode="auto">
          <a:xfrm>
            <a:off x="1319213" y="21986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ος</a:t>
            </a:r>
            <a:endParaRPr lang="en-US" sz="1400" b="1" i="1">
              <a:latin typeface="Lucida Grande" charset="0"/>
            </a:endParaRPr>
          </a:p>
        </p:txBody>
      </p:sp>
      <p:sp>
        <p:nvSpPr>
          <p:cNvPr id="107538" name="Text Box 18"/>
          <p:cNvSpPr txBox="1">
            <a:spLocks noChangeArrowheads="1"/>
          </p:cNvSpPr>
          <p:nvPr/>
        </p:nvSpPr>
        <p:spPr bwMode="auto">
          <a:xfrm>
            <a:off x="1298575" y="25082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ου</a:t>
            </a:r>
          </a:p>
        </p:txBody>
      </p:sp>
      <p:sp>
        <p:nvSpPr>
          <p:cNvPr id="107539" name="Text Box 19"/>
          <p:cNvSpPr txBox="1">
            <a:spLocks noChangeArrowheads="1"/>
          </p:cNvSpPr>
          <p:nvPr/>
        </p:nvSpPr>
        <p:spPr bwMode="auto">
          <a:xfrm>
            <a:off x="1298575" y="28273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07540" name="Text Box 20"/>
          <p:cNvSpPr txBox="1">
            <a:spLocks noChangeArrowheads="1"/>
          </p:cNvSpPr>
          <p:nvPr/>
        </p:nvSpPr>
        <p:spPr bwMode="auto">
          <a:xfrm>
            <a:off x="1298575" y="3136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07541" name="Text Box 21"/>
          <p:cNvSpPr txBox="1">
            <a:spLocks noChangeArrowheads="1"/>
          </p:cNvSpPr>
          <p:nvPr/>
        </p:nvSpPr>
        <p:spPr bwMode="auto">
          <a:xfrm>
            <a:off x="1298575" y="343693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</a:t>
            </a: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07542" name="Text Box 22"/>
          <p:cNvSpPr txBox="1">
            <a:spLocks noChangeArrowheads="1"/>
          </p:cNvSpPr>
          <p:nvPr/>
        </p:nvSpPr>
        <p:spPr bwMode="auto">
          <a:xfrm>
            <a:off x="1298575" y="4503738"/>
            <a:ext cx="6096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</a:p>
          <a:p>
            <a:pPr>
              <a:spcBef>
                <a:spcPct val="50000"/>
              </a:spcBef>
            </a:pP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07543" name="Text Box 23"/>
          <p:cNvSpPr txBox="1">
            <a:spLocks noChangeArrowheads="1"/>
          </p:cNvSpPr>
          <p:nvPr/>
        </p:nvSpPr>
        <p:spPr bwMode="auto">
          <a:xfrm>
            <a:off x="1303338" y="4808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07544" name="Text Box 24"/>
          <p:cNvSpPr txBox="1">
            <a:spLocks noChangeArrowheads="1"/>
          </p:cNvSpPr>
          <p:nvPr/>
        </p:nvSpPr>
        <p:spPr bwMode="auto">
          <a:xfrm>
            <a:off x="129857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07545" name="Text Box 25"/>
          <p:cNvSpPr txBox="1">
            <a:spLocks noChangeArrowheads="1"/>
          </p:cNvSpPr>
          <p:nvPr/>
        </p:nvSpPr>
        <p:spPr bwMode="auto">
          <a:xfrm>
            <a:off x="1298575" y="5403850"/>
            <a:ext cx="758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07546" name="Text Box 26"/>
          <p:cNvSpPr txBox="1">
            <a:spLocks noChangeArrowheads="1"/>
          </p:cNvSpPr>
          <p:nvPr/>
        </p:nvSpPr>
        <p:spPr bwMode="auto">
          <a:xfrm>
            <a:off x="1293813" y="57086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07547" name="Line 27"/>
          <p:cNvSpPr>
            <a:spLocks noChangeShapeType="1"/>
          </p:cNvSpPr>
          <p:nvPr/>
        </p:nvSpPr>
        <p:spPr bwMode="auto">
          <a:xfrm>
            <a:off x="2035175" y="1082675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7548" name="Text Box 28"/>
          <p:cNvSpPr txBox="1">
            <a:spLocks noChangeArrowheads="1"/>
          </p:cNvSpPr>
          <p:nvPr/>
        </p:nvSpPr>
        <p:spPr bwMode="auto">
          <a:xfrm>
            <a:off x="2105025" y="114935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Neuter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07549" name="Text Box 29"/>
          <p:cNvSpPr txBox="1">
            <a:spLocks noChangeArrowheads="1"/>
          </p:cNvSpPr>
          <p:nvPr/>
        </p:nvSpPr>
        <p:spPr bwMode="auto">
          <a:xfrm>
            <a:off x="2062163" y="1377950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ἔ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ργον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07550" name="Text Box 30"/>
          <p:cNvSpPr txBox="1">
            <a:spLocks noChangeArrowheads="1"/>
          </p:cNvSpPr>
          <p:nvPr/>
        </p:nvSpPr>
        <p:spPr bwMode="auto">
          <a:xfrm>
            <a:off x="2089150" y="220345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07551" name="Text Box 31"/>
          <p:cNvSpPr txBox="1"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07552" name="Text Box 32"/>
          <p:cNvSpPr txBox="1">
            <a:spLocks noChangeArrowheads="1"/>
          </p:cNvSpPr>
          <p:nvPr/>
        </p:nvSpPr>
        <p:spPr bwMode="auto">
          <a:xfrm>
            <a:off x="2089150" y="250348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07553" name="Text Box 33"/>
          <p:cNvSpPr txBox="1">
            <a:spLocks noChangeArrowheads="1"/>
          </p:cNvSpPr>
          <p:nvPr/>
        </p:nvSpPr>
        <p:spPr bwMode="auto">
          <a:xfrm>
            <a:off x="2089150" y="2827338"/>
            <a:ext cx="7620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07554" name="Text Box 34"/>
          <p:cNvSpPr txBox="1">
            <a:spLocks noChangeArrowheads="1"/>
          </p:cNvSpPr>
          <p:nvPr/>
        </p:nvSpPr>
        <p:spPr bwMode="auto">
          <a:xfrm>
            <a:off x="2089150" y="3146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07555" name="Text Box 35"/>
          <p:cNvSpPr txBox="1">
            <a:spLocks noChangeArrowheads="1"/>
          </p:cNvSpPr>
          <p:nvPr/>
        </p:nvSpPr>
        <p:spPr bwMode="auto">
          <a:xfrm>
            <a:off x="2089150" y="3432175"/>
            <a:ext cx="91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07556" name="Text Box 36"/>
          <p:cNvSpPr txBox="1">
            <a:spLocks noChangeArrowheads="1"/>
          </p:cNvSpPr>
          <p:nvPr/>
        </p:nvSpPr>
        <p:spPr bwMode="auto">
          <a:xfrm>
            <a:off x="2070100" y="44942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07557" name="Text Box 37"/>
          <p:cNvSpPr txBox="1">
            <a:spLocks noChangeArrowheads="1"/>
          </p:cNvSpPr>
          <p:nvPr/>
        </p:nvSpPr>
        <p:spPr bwMode="auto">
          <a:xfrm>
            <a:off x="2079625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07558" name="Text Box 38"/>
          <p:cNvSpPr txBox="1">
            <a:spLocks noChangeArrowheads="1"/>
          </p:cNvSpPr>
          <p:nvPr/>
        </p:nvSpPr>
        <p:spPr bwMode="auto">
          <a:xfrm>
            <a:off x="207962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07559" name="Text Box 39"/>
          <p:cNvSpPr txBox="1">
            <a:spLocks noChangeArrowheads="1"/>
          </p:cNvSpPr>
          <p:nvPr/>
        </p:nvSpPr>
        <p:spPr bwMode="auto">
          <a:xfrm>
            <a:off x="2074863" y="5413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07560" name="Text Box 40"/>
          <p:cNvSpPr txBox="1">
            <a:spLocks noChangeArrowheads="1"/>
          </p:cNvSpPr>
          <p:nvPr/>
        </p:nvSpPr>
        <p:spPr bwMode="auto">
          <a:xfrm>
            <a:off x="2074863" y="5718175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07561" name="Line 41"/>
          <p:cNvSpPr>
            <a:spLocks noChangeShapeType="1"/>
          </p:cNvSpPr>
          <p:nvPr/>
        </p:nvSpPr>
        <p:spPr bwMode="auto">
          <a:xfrm>
            <a:off x="1857375" y="265271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7562" name="Line 42"/>
          <p:cNvSpPr>
            <a:spLocks noChangeShapeType="1"/>
          </p:cNvSpPr>
          <p:nvPr/>
        </p:nvSpPr>
        <p:spPr bwMode="auto">
          <a:xfrm>
            <a:off x="1866900" y="298926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7563" name="Line 43"/>
          <p:cNvSpPr>
            <a:spLocks noChangeShapeType="1"/>
          </p:cNvSpPr>
          <p:nvPr/>
        </p:nvSpPr>
        <p:spPr bwMode="auto">
          <a:xfrm>
            <a:off x="1866900" y="33020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7564" name="Line 44"/>
          <p:cNvSpPr>
            <a:spLocks noChangeShapeType="1"/>
          </p:cNvSpPr>
          <p:nvPr/>
        </p:nvSpPr>
        <p:spPr bwMode="auto">
          <a:xfrm>
            <a:off x="1847850" y="4960938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7565" name="Line 45"/>
          <p:cNvSpPr>
            <a:spLocks noChangeShapeType="1"/>
          </p:cNvSpPr>
          <p:nvPr/>
        </p:nvSpPr>
        <p:spPr bwMode="auto">
          <a:xfrm>
            <a:off x="1847850" y="52705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7566" name="Line 46"/>
          <p:cNvSpPr>
            <a:spLocks noChangeShapeType="1"/>
          </p:cNvSpPr>
          <p:nvPr/>
        </p:nvSpPr>
        <p:spPr bwMode="auto">
          <a:xfrm flipH="1">
            <a:off x="2543175" y="2362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7568" name="Line 48"/>
          <p:cNvSpPr>
            <a:spLocks noChangeShapeType="1"/>
          </p:cNvSpPr>
          <p:nvPr/>
        </p:nvSpPr>
        <p:spPr bwMode="auto">
          <a:xfrm flipH="1">
            <a:off x="2543175" y="3581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7569" name="Line 49"/>
          <p:cNvSpPr>
            <a:spLocks noChangeShapeType="1"/>
          </p:cNvSpPr>
          <p:nvPr/>
        </p:nvSpPr>
        <p:spPr bwMode="auto">
          <a:xfrm>
            <a:off x="2776538" y="2362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7570" name="Line 50"/>
          <p:cNvSpPr>
            <a:spLocks noChangeShapeType="1"/>
          </p:cNvSpPr>
          <p:nvPr/>
        </p:nvSpPr>
        <p:spPr bwMode="auto">
          <a:xfrm flipH="1">
            <a:off x="2452688" y="4648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7571" name="Line 51"/>
          <p:cNvSpPr>
            <a:spLocks noChangeShapeType="1"/>
          </p:cNvSpPr>
          <p:nvPr/>
        </p:nvSpPr>
        <p:spPr bwMode="auto">
          <a:xfrm flipH="1">
            <a:off x="2443163" y="5564188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7572" name="Line 52"/>
          <p:cNvSpPr>
            <a:spLocks noChangeShapeType="1"/>
          </p:cNvSpPr>
          <p:nvPr/>
        </p:nvSpPr>
        <p:spPr bwMode="auto">
          <a:xfrm flipH="1">
            <a:off x="2452688" y="5867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7573" name="Line 53"/>
          <p:cNvSpPr>
            <a:spLocks noChangeShapeType="1"/>
          </p:cNvSpPr>
          <p:nvPr/>
        </p:nvSpPr>
        <p:spPr bwMode="auto">
          <a:xfrm>
            <a:off x="268605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7574" name="Line 54"/>
          <p:cNvSpPr>
            <a:spLocks noChangeShapeType="1"/>
          </p:cNvSpPr>
          <p:nvPr/>
        </p:nvSpPr>
        <p:spPr bwMode="auto">
          <a:xfrm>
            <a:off x="2843213" y="493713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7575" name="Text Box 55"/>
          <p:cNvSpPr txBox="1">
            <a:spLocks noChangeArrowheads="1"/>
          </p:cNvSpPr>
          <p:nvPr/>
        </p:nvSpPr>
        <p:spPr bwMode="auto">
          <a:xfrm>
            <a:off x="3886200" y="546100"/>
            <a:ext cx="1371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1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st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α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</a:p>
        </p:txBody>
      </p:sp>
      <p:sp>
        <p:nvSpPr>
          <p:cNvPr id="107576" name="Text Box 56"/>
          <p:cNvSpPr txBox="1">
            <a:spLocks noChangeArrowheads="1"/>
          </p:cNvSpPr>
          <p:nvPr/>
        </p:nvSpPr>
        <p:spPr bwMode="auto">
          <a:xfrm>
            <a:off x="2833688" y="1147763"/>
            <a:ext cx="7604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07577" name="Text Box 57"/>
          <p:cNvSpPr txBox="1">
            <a:spLocks noChangeArrowheads="1"/>
          </p:cNvSpPr>
          <p:nvPr/>
        </p:nvSpPr>
        <p:spPr bwMode="auto">
          <a:xfrm>
            <a:off x="2847975" y="13763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γά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η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 sz="1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107578" name="Text Box 58"/>
          <p:cNvSpPr txBox="1">
            <a:spLocks noChangeArrowheads="1"/>
          </p:cNvSpPr>
          <p:nvPr/>
        </p:nvSpPr>
        <p:spPr bwMode="auto">
          <a:xfrm>
            <a:off x="2935288" y="2189163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07587" name="Line 67"/>
          <p:cNvSpPr>
            <a:spLocks noChangeShapeType="1"/>
          </p:cNvSpPr>
          <p:nvPr/>
        </p:nvSpPr>
        <p:spPr bwMode="auto">
          <a:xfrm flipH="1">
            <a:off x="2533650" y="3303588"/>
            <a:ext cx="24606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0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8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600" b="1">
                <a:solidFill>
                  <a:schemeClr val="bg1"/>
                </a:solidFill>
                <a:latin typeface="Palatino Linotype" charset="0"/>
              </a:rPr>
              <a:t>GREEK NOUN DECLENSIONS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24932" name="Line 4"/>
          <p:cNvSpPr>
            <a:spLocks noChangeShapeType="1"/>
          </p:cNvSpPr>
          <p:nvPr/>
        </p:nvSpPr>
        <p:spPr bwMode="auto">
          <a:xfrm>
            <a:off x="28575" y="485775"/>
            <a:ext cx="90217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1219200" y="566738"/>
            <a:ext cx="1676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nd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1109663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1225550" y="11525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Masculine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     Examples:</a:t>
            </a:r>
            <a:r>
              <a:rPr lang="en-US" sz="1000">
                <a:solidFill>
                  <a:schemeClr val="bg1"/>
                </a:solidFill>
              </a:rPr>
              <a:t>	   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n-US" sz="1000" b="1" i="1">
                <a:solidFill>
                  <a:schemeClr val="bg1"/>
                </a:solidFill>
                <a:latin typeface="Lucida Grande" charset="0"/>
              </a:rPr>
              <a:t>λόγος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24937" name="Line 9"/>
          <p:cNvSpPr>
            <a:spLocks noChangeShapeType="1"/>
          </p:cNvSpPr>
          <p:nvPr/>
        </p:nvSpPr>
        <p:spPr bwMode="auto">
          <a:xfrm>
            <a:off x="1219200" y="485775"/>
            <a:ext cx="0" cy="630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4938" name="Line 10"/>
          <p:cNvSpPr>
            <a:spLocks noChangeShapeType="1"/>
          </p:cNvSpPr>
          <p:nvPr/>
        </p:nvSpPr>
        <p:spPr bwMode="auto">
          <a:xfrm>
            <a:off x="1219200" y="1066800"/>
            <a:ext cx="784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4939" name="Line 11"/>
          <p:cNvSpPr>
            <a:spLocks noChangeShapeType="1"/>
          </p:cNvSpPr>
          <p:nvPr/>
        </p:nvSpPr>
        <p:spPr bwMode="auto">
          <a:xfrm>
            <a:off x="1219200" y="1600200"/>
            <a:ext cx="78565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4940" name="Line 12"/>
          <p:cNvSpPr>
            <a:spLocks noChangeShapeType="1"/>
          </p:cNvSpPr>
          <p:nvPr/>
        </p:nvSpPr>
        <p:spPr bwMode="auto">
          <a:xfrm>
            <a:off x="1204913" y="1343025"/>
            <a:ext cx="787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4941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24942" name="Text Box 14"/>
          <p:cNvSpPr txBox="1">
            <a:spLocks noChangeArrowheads="1"/>
          </p:cNvSpPr>
          <p:nvPr/>
        </p:nvSpPr>
        <p:spPr bwMode="auto">
          <a:xfrm>
            <a:off x="-76200" y="1828800"/>
            <a:ext cx="12954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NOMINATIVE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GEN./ABL.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L.I.D.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ACCUSATIVE</a:t>
            </a:r>
          </a:p>
          <a:p>
            <a:pPr algn="r"/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pPr algn="r"/>
            <a:r>
              <a:rPr lang="en-US" sz="1000">
                <a:solidFill>
                  <a:schemeClr val="bg1"/>
                </a:solidFill>
                <a:latin typeface="Palatino Linotype" charset="0"/>
              </a:rPr>
              <a:t>VOCATIVE</a:t>
            </a:r>
            <a:endParaRPr lang="en-US" sz="1000" b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4943" name="Line 15"/>
          <p:cNvSpPr>
            <a:spLocks noChangeShapeType="1"/>
          </p:cNvSpPr>
          <p:nvPr/>
        </p:nvSpPr>
        <p:spPr bwMode="auto">
          <a:xfrm>
            <a:off x="228600" y="3886200"/>
            <a:ext cx="86868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4944" name="Text Box 16"/>
          <p:cNvSpPr txBox="1">
            <a:spLocks noChangeArrowheads="1"/>
          </p:cNvSpPr>
          <p:nvPr/>
        </p:nvSpPr>
        <p:spPr bwMode="auto">
          <a:xfrm>
            <a:off x="1355725" y="21336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1319213" y="21986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ος</a:t>
            </a:r>
            <a:endParaRPr lang="en-US" sz="1400" b="1" i="1">
              <a:latin typeface="Lucida Grande" charset="0"/>
            </a:endParaRPr>
          </a:p>
        </p:txBody>
      </p:sp>
      <p:sp>
        <p:nvSpPr>
          <p:cNvPr id="124946" name="Text Box 18"/>
          <p:cNvSpPr txBox="1">
            <a:spLocks noChangeArrowheads="1"/>
          </p:cNvSpPr>
          <p:nvPr/>
        </p:nvSpPr>
        <p:spPr bwMode="auto">
          <a:xfrm>
            <a:off x="1298575" y="25082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n-US" sz="1400" b="1" i="1">
                <a:solidFill>
                  <a:schemeClr val="bg1"/>
                </a:solidFill>
                <a:latin typeface="Lucida Grande" charset="0"/>
              </a:rPr>
              <a:t>ου</a:t>
            </a:r>
          </a:p>
        </p:txBody>
      </p:sp>
      <p:sp>
        <p:nvSpPr>
          <p:cNvPr id="124947" name="Text Box 19"/>
          <p:cNvSpPr txBox="1">
            <a:spLocks noChangeArrowheads="1"/>
          </p:cNvSpPr>
          <p:nvPr/>
        </p:nvSpPr>
        <p:spPr bwMode="auto">
          <a:xfrm>
            <a:off x="1298575" y="28273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24948" name="Text Box 20"/>
          <p:cNvSpPr txBox="1">
            <a:spLocks noChangeArrowheads="1"/>
          </p:cNvSpPr>
          <p:nvPr/>
        </p:nvSpPr>
        <p:spPr bwMode="auto">
          <a:xfrm>
            <a:off x="1298575" y="3136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24949" name="Text Box 21"/>
          <p:cNvSpPr txBox="1">
            <a:spLocks noChangeArrowheads="1"/>
          </p:cNvSpPr>
          <p:nvPr/>
        </p:nvSpPr>
        <p:spPr bwMode="auto">
          <a:xfrm>
            <a:off x="1298575" y="343693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ε</a:t>
            </a: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24950" name="Text Box 22"/>
          <p:cNvSpPr txBox="1">
            <a:spLocks noChangeArrowheads="1"/>
          </p:cNvSpPr>
          <p:nvPr/>
        </p:nvSpPr>
        <p:spPr bwMode="auto">
          <a:xfrm>
            <a:off x="1298575" y="4503738"/>
            <a:ext cx="6096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</a:p>
          <a:p>
            <a:pPr>
              <a:spcBef>
                <a:spcPct val="50000"/>
              </a:spcBef>
            </a:pPr>
            <a:endParaRPr lang="el-GR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24951" name="Text Box 23"/>
          <p:cNvSpPr txBox="1">
            <a:spLocks noChangeArrowheads="1"/>
          </p:cNvSpPr>
          <p:nvPr/>
        </p:nvSpPr>
        <p:spPr bwMode="auto">
          <a:xfrm>
            <a:off x="1303338" y="4808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24952" name="Text Box 24"/>
          <p:cNvSpPr txBox="1">
            <a:spLocks noChangeArrowheads="1"/>
          </p:cNvSpPr>
          <p:nvPr/>
        </p:nvSpPr>
        <p:spPr bwMode="auto">
          <a:xfrm>
            <a:off x="129857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24953" name="Text Box 25"/>
          <p:cNvSpPr txBox="1">
            <a:spLocks noChangeArrowheads="1"/>
          </p:cNvSpPr>
          <p:nvPr/>
        </p:nvSpPr>
        <p:spPr bwMode="auto">
          <a:xfrm>
            <a:off x="1298575" y="5403850"/>
            <a:ext cx="758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ους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24954" name="Text Box 26"/>
          <p:cNvSpPr txBox="1">
            <a:spLocks noChangeArrowheads="1"/>
          </p:cNvSpPr>
          <p:nvPr/>
        </p:nvSpPr>
        <p:spPr bwMode="auto">
          <a:xfrm>
            <a:off x="1293813" y="57086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24955" name="Line 27"/>
          <p:cNvSpPr>
            <a:spLocks noChangeShapeType="1"/>
          </p:cNvSpPr>
          <p:nvPr/>
        </p:nvSpPr>
        <p:spPr bwMode="auto">
          <a:xfrm>
            <a:off x="2035175" y="1082675"/>
            <a:ext cx="0" cy="5702300"/>
          </a:xfrm>
          <a:prstGeom prst="line">
            <a:avLst/>
          </a:prstGeom>
          <a:noFill/>
          <a:ln w="952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4956" name="Text Box 28"/>
          <p:cNvSpPr txBox="1">
            <a:spLocks noChangeArrowheads="1"/>
          </p:cNvSpPr>
          <p:nvPr/>
        </p:nvSpPr>
        <p:spPr bwMode="auto">
          <a:xfrm>
            <a:off x="2105025" y="1149350"/>
            <a:ext cx="838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Neuter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24957" name="Text Box 29"/>
          <p:cNvSpPr txBox="1">
            <a:spLocks noChangeArrowheads="1"/>
          </p:cNvSpPr>
          <p:nvPr/>
        </p:nvSpPr>
        <p:spPr bwMode="auto">
          <a:xfrm>
            <a:off x="2062163" y="1377950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ἔ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ργον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24958" name="Text Box 30"/>
          <p:cNvSpPr txBox="1">
            <a:spLocks noChangeArrowheads="1"/>
          </p:cNvSpPr>
          <p:nvPr/>
        </p:nvSpPr>
        <p:spPr bwMode="auto">
          <a:xfrm>
            <a:off x="2089150" y="2203450"/>
            <a:ext cx="60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24959" name="Text Box 31"/>
          <p:cNvSpPr txBox="1"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24960" name="Text Box 32"/>
          <p:cNvSpPr txBox="1">
            <a:spLocks noChangeArrowheads="1"/>
          </p:cNvSpPr>
          <p:nvPr/>
        </p:nvSpPr>
        <p:spPr bwMode="auto">
          <a:xfrm>
            <a:off x="2089150" y="250348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24961" name="Text Box 33"/>
          <p:cNvSpPr txBox="1">
            <a:spLocks noChangeArrowheads="1"/>
          </p:cNvSpPr>
          <p:nvPr/>
        </p:nvSpPr>
        <p:spPr bwMode="auto">
          <a:xfrm>
            <a:off x="2089150" y="2827338"/>
            <a:ext cx="7620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s-ES" sz="1400" b="1" i="1">
                <a:solidFill>
                  <a:schemeClr val="bg1"/>
                </a:solidFill>
                <a:latin typeface="Lucida Grande" charset="0"/>
                <a:cs typeface="Lucida Grande" charset="0"/>
              </a:rPr>
              <a:t>ῳ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24962" name="Text Box 34"/>
          <p:cNvSpPr txBox="1">
            <a:spLocks noChangeArrowheads="1"/>
          </p:cNvSpPr>
          <p:nvPr/>
        </p:nvSpPr>
        <p:spPr bwMode="auto">
          <a:xfrm>
            <a:off x="2089150" y="314642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24963" name="Text Box 35"/>
          <p:cNvSpPr txBox="1">
            <a:spLocks noChangeArrowheads="1"/>
          </p:cNvSpPr>
          <p:nvPr/>
        </p:nvSpPr>
        <p:spPr bwMode="auto">
          <a:xfrm>
            <a:off x="2089150" y="3432175"/>
            <a:ext cx="91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24964" name="Text Box 36"/>
          <p:cNvSpPr txBox="1">
            <a:spLocks noChangeArrowheads="1"/>
          </p:cNvSpPr>
          <p:nvPr/>
        </p:nvSpPr>
        <p:spPr bwMode="auto">
          <a:xfrm>
            <a:off x="2070100" y="44942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24965" name="Text Box 37"/>
          <p:cNvSpPr txBox="1">
            <a:spLocks noChangeArrowheads="1"/>
          </p:cNvSpPr>
          <p:nvPr/>
        </p:nvSpPr>
        <p:spPr bwMode="auto">
          <a:xfrm>
            <a:off x="2079625" y="4803775"/>
            <a:ext cx="8382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ων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  <a:p>
            <a:pPr>
              <a:spcBef>
                <a:spcPct val="50000"/>
              </a:spcBef>
            </a:pPr>
            <a:endParaRPr lang="en-US" sz="1400">
              <a:latin typeface="Lucida Grande" charset="0"/>
            </a:endParaRPr>
          </a:p>
        </p:txBody>
      </p:sp>
      <p:sp>
        <p:nvSpPr>
          <p:cNvPr id="124966" name="Text Box 38"/>
          <p:cNvSpPr txBox="1">
            <a:spLocks noChangeArrowheads="1"/>
          </p:cNvSpPr>
          <p:nvPr/>
        </p:nvSpPr>
        <p:spPr bwMode="auto">
          <a:xfrm>
            <a:off x="2079625" y="51133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οις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24967" name="Text Box 39"/>
          <p:cNvSpPr txBox="1">
            <a:spLocks noChangeArrowheads="1"/>
          </p:cNvSpPr>
          <p:nvPr/>
        </p:nvSpPr>
        <p:spPr bwMode="auto">
          <a:xfrm>
            <a:off x="2074863" y="54133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24968" name="Text Box 40"/>
          <p:cNvSpPr txBox="1">
            <a:spLocks noChangeArrowheads="1"/>
          </p:cNvSpPr>
          <p:nvPr/>
        </p:nvSpPr>
        <p:spPr bwMode="auto">
          <a:xfrm>
            <a:off x="2074863" y="5718175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24969" name="Line 41"/>
          <p:cNvSpPr>
            <a:spLocks noChangeShapeType="1"/>
          </p:cNvSpPr>
          <p:nvPr/>
        </p:nvSpPr>
        <p:spPr bwMode="auto">
          <a:xfrm>
            <a:off x="1857375" y="265271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4970" name="Line 42"/>
          <p:cNvSpPr>
            <a:spLocks noChangeShapeType="1"/>
          </p:cNvSpPr>
          <p:nvPr/>
        </p:nvSpPr>
        <p:spPr bwMode="auto">
          <a:xfrm>
            <a:off x="1866900" y="2989263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4971" name="Line 43"/>
          <p:cNvSpPr>
            <a:spLocks noChangeShapeType="1"/>
          </p:cNvSpPr>
          <p:nvPr/>
        </p:nvSpPr>
        <p:spPr bwMode="auto">
          <a:xfrm>
            <a:off x="1866900" y="33020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4972" name="Line 44"/>
          <p:cNvSpPr>
            <a:spLocks noChangeShapeType="1"/>
          </p:cNvSpPr>
          <p:nvPr/>
        </p:nvSpPr>
        <p:spPr bwMode="auto">
          <a:xfrm>
            <a:off x="1847850" y="4960938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4973" name="Line 45"/>
          <p:cNvSpPr>
            <a:spLocks noChangeShapeType="1"/>
          </p:cNvSpPr>
          <p:nvPr/>
        </p:nvSpPr>
        <p:spPr bwMode="auto">
          <a:xfrm>
            <a:off x="1847850" y="52705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4974" name="Line 46"/>
          <p:cNvSpPr>
            <a:spLocks noChangeShapeType="1"/>
          </p:cNvSpPr>
          <p:nvPr/>
        </p:nvSpPr>
        <p:spPr bwMode="auto">
          <a:xfrm flipH="1">
            <a:off x="2543175" y="2362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4976" name="Line 48"/>
          <p:cNvSpPr>
            <a:spLocks noChangeShapeType="1"/>
          </p:cNvSpPr>
          <p:nvPr/>
        </p:nvSpPr>
        <p:spPr bwMode="auto">
          <a:xfrm flipH="1">
            <a:off x="2543175" y="3581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4977" name="Line 49"/>
          <p:cNvSpPr>
            <a:spLocks noChangeShapeType="1"/>
          </p:cNvSpPr>
          <p:nvPr/>
        </p:nvSpPr>
        <p:spPr bwMode="auto">
          <a:xfrm>
            <a:off x="2776538" y="2362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4978" name="Line 50"/>
          <p:cNvSpPr>
            <a:spLocks noChangeShapeType="1"/>
          </p:cNvSpPr>
          <p:nvPr/>
        </p:nvSpPr>
        <p:spPr bwMode="auto">
          <a:xfrm flipH="1">
            <a:off x="2452688" y="46482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4979" name="Line 51"/>
          <p:cNvSpPr>
            <a:spLocks noChangeShapeType="1"/>
          </p:cNvSpPr>
          <p:nvPr/>
        </p:nvSpPr>
        <p:spPr bwMode="auto">
          <a:xfrm flipH="1">
            <a:off x="2443163" y="5564188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4980" name="Line 52"/>
          <p:cNvSpPr>
            <a:spLocks noChangeShapeType="1"/>
          </p:cNvSpPr>
          <p:nvPr/>
        </p:nvSpPr>
        <p:spPr bwMode="auto">
          <a:xfrm flipH="1">
            <a:off x="2452688" y="58674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4981" name="Line 53"/>
          <p:cNvSpPr>
            <a:spLocks noChangeShapeType="1"/>
          </p:cNvSpPr>
          <p:nvPr/>
        </p:nvSpPr>
        <p:spPr bwMode="auto">
          <a:xfrm>
            <a:off x="2686050" y="4648200"/>
            <a:ext cx="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4982" name="Line 54"/>
          <p:cNvSpPr>
            <a:spLocks noChangeShapeType="1"/>
          </p:cNvSpPr>
          <p:nvPr/>
        </p:nvSpPr>
        <p:spPr bwMode="auto">
          <a:xfrm>
            <a:off x="2843213" y="493713"/>
            <a:ext cx="0" cy="63039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4983" name="Text Box 55"/>
          <p:cNvSpPr txBox="1">
            <a:spLocks noChangeArrowheads="1"/>
          </p:cNvSpPr>
          <p:nvPr/>
        </p:nvSpPr>
        <p:spPr bwMode="auto">
          <a:xfrm>
            <a:off x="3886200" y="546100"/>
            <a:ext cx="1371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solidFill>
                  <a:schemeClr val="bg1"/>
                </a:solidFill>
                <a:latin typeface="Palatino Linotype" charset="0"/>
              </a:rPr>
              <a:t>1</a:t>
            </a:r>
            <a:r>
              <a:rPr lang="en-US" sz="1200" b="1" i="1" baseline="30000">
                <a:solidFill>
                  <a:schemeClr val="bg1"/>
                </a:solidFill>
                <a:latin typeface="Palatino Linotype" charset="0"/>
              </a:rPr>
              <a:t>st </a:t>
            </a:r>
            <a:r>
              <a:rPr lang="en-US" sz="1200" b="1">
                <a:solidFill>
                  <a:schemeClr val="bg1"/>
                </a:solidFill>
                <a:latin typeface="Palatino Linotype" charset="0"/>
              </a:rPr>
              <a:t>Declension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-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α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Stems)</a:t>
            </a:r>
          </a:p>
        </p:txBody>
      </p:sp>
      <p:sp>
        <p:nvSpPr>
          <p:cNvPr id="124984" name="Text Box 56"/>
          <p:cNvSpPr txBox="1">
            <a:spLocks noChangeArrowheads="1"/>
          </p:cNvSpPr>
          <p:nvPr/>
        </p:nvSpPr>
        <p:spPr bwMode="auto">
          <a:xfrm>
            <a:off x="2833688" y="1147763"/>
            <a:ext cx="7604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Feminine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24985" name="Text Box 57"/>
          <p:cNvSpPr txBox="1">
            <a:spLocks noChangeArrowheads="1"/>
          </p:cNvSpPr>
          <p:nvPr/>
        </p:nvSpPr>
        <p:spPr bwMode="auto">
          <a:xfrm>
            <a:off x="2847975" y="13763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γά</a:t>
            </a:r>
            <a:r>
              <a:rPr lang="el-GR" sz="1000" b="1" i="1">
                <a:solidFill>
                  <a:schemeClr val="bg1"/>
                </a:solidFill>
                <a:latin typeface="Palatino Linotype" charset="0"/>
              </a:rPr>
              <a:t>π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η</a:t>
            </a:r>
            <a:r>
              <a:rPr lang="el-GR" sz="1000">
                <a:solidFill>
                  <a:schemeClr val="bg1"/>
                </a:solidFill>
                <a:latin typeface="Palatino Linotype" charset="0"/>
              </a:rPr>
              <a:t>)</a:t>
            </a:r>
            <a:endParaRPr lang="en-US" sz="1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124986" name="Text Box 58"/>
          <p:cNvSpPr txBox="1">
            <a:spLocks noChangeArrowheads="1"/>
          </p:cNvSpPr>
          <p:nvPr/>
        </p:nvSpPr>
        <p:spPr bwMode="auto">
          <a:xfrm>
            <a:off x="2935288" y="2189163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24987" name="Text Box 59"/>
          <p:cNvSpPr txBox="1">
            <a:spLocks noChangeArrowheads="1"/>
          </p:cNvSpPr>
          <p:nvPr/>
        </p:nvSpPr>
        <p:spPr bwMode="auto">
          <a:xfrm>
            <a:off x="2927350" y="2501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400" b="1" i="1">
                <a:solidFill>
                  <a:schemeClr val="bg1"/>
                </a:solidFill>
                <a:latin typeface="Lucida Grande" charset="0"/>
              </a:rPr>
              <a:t>η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24995" name="Line 67"/>
          <p:cNvSpPr>
            <a:spLocks noChangeShapeType="1"/>
          </p:cNvSpPr>
          <p:nvPr/>
        </p:nvSpPr>
        <p:spPr bwMode="auto">
          <a:xfrm flipH="1">
            <a:off x="2533650" y="3303588"/>
            <a:ext cx="24606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2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95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2057</TotalTime>
  <Words>3448</Words>
  <Application>Microsoft Macintosh PowerPoint</Application>
  <PresentationFormat>Presentación en pantalla (4:3)</PresentationFormat>
  <Paragraphs>2328</Paragraphs>
  <Slides>35</Slides>
  <Notes>32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35</vt:i4>
      </vt:variant>
    </vt:vector>
  </HeadingPairs>
  <TitlesOfParts>
    <vt:vector size="43" baseType="lpstr">
      <vt:lpstr>Arial</vt:lpstr>
      <vt:lpstr>ＭＳ Ｐゴシック</vt:lpstr>
      <vt:lpstr>Symbol</vt:lpstr>
      <vt:lpstr>Palatino Linotype</vt:lpstr>
      <vt:lpstr>Lucida Grande</vt:lpstr>
      <vt:lpstr>Georgia</vt:lpstr>
      <vt:lpstr>Blank Presentation</vt:lpstr>
      <vt:lpstr>Pptssem</vt:lpstr>
      <vt:lpstr>Agradecimiento</vt:lpstr>
      <vt:lpstr>Las declinaciones</vt:lpstr>
      <vt:lpstr>GREEK NOUN DECLENSIONS</vt:lpstr>
      <vt:lpstr>GREEK NOUN DECLENSIONS</vt:lpstr>
      <vt:lpstr>GREEK NOUN DECLENSIONS</vt:lpstr>
      <vt:lpstr>GREEK NOUN DECLENSIONS</vt:lpstr>
      <vt:lpstr>GREEK NOUN DECLENSIONS</vt:lpstr>
      <vt:lpstr>GREEK NOUN DECLENSIONS</vt:lpstr>
      <vt:lpstr>GREEK NOUN DECLENSIONS</vt:lpstr>
      <vt:lpstr>GREEK NOUN DECLENSIONS</vt:lpstr>
      <vt:lpstr>GREEK NOUN DECLENSIONS</vt:lpstr>
      <vt:lpstr>GREEK NOUN DECLENSIONS</vt:lpstr>
      <vt:lpstr>GREEK NOUN DECLENSIONS</vt:lpstr>
      <vt:lpstr>GREEK NOUN DECLENSIONS</vt:lpstr>
      <vt:lpstr>GREEK NOUN DECLENSIONS</vt:lpstr>
      <vt:lpstr>GREEK NOUN DECLENSIONS</vt:lpstr>
      <vt:lpstr>GREEK NOUN DECLENSIONS</vt:lpstr>
      <vt:lpstr>GREEK NOUN DECLENSIONS</vt:lpstr>
      <vt:lpstr>GREEK NOUN DECLENSIONS</vt:lpstr>
      <vt:lpstr>GREEK NOUN DECLENSIONS</vt:lpstr>
      <vt:lpstr>GREEK NOUN DECLENSIONS</vt:lpstr>
      <vt:lpstr>GREEK NOUN DECLENSIONS</vt:lpstr>
      <vt:lpstr>GREEK NOUN DECLENSIONS</vt:lpstr>
      <vt:lpstr>GREEK NOUN DECLENSIONS</vt:lpstr>
      <vt:lpstr>GREEK NOUN DECLENSIONS</vt:lpstr>
      <vt:lpstr>GREEK NOUN DECLENSIONS</vt:lpstr>
      <vt:lpstr>GREEK NOUN DECLENSIONS</vt:lpstr>
      <vt:lpstr>GREEK NOUN DECLENSIONS</vt:lpstr>
      <vt:lpstr>GREEK NOUN DECLENSIONS</vt:lpstr>
      <vt:lpstr>GREEK NOUN DECLENSIONS</vt:lpstr>
      <vt:lpstr>GREEK NOUN DECLENSIONS</vt:lpstr>
      <vt:lpstr>GREEK NOUN DECLENSIONS</vt:lpstr>
      <vt:lpstr>GREEK NOUN DECLENSIONS</vt:lpstr>
      <vt:lpstr>GREEK NOUN DECLENSIONS</vt:lpstr>
      <vt:lpstr>Ejercicio</vt:lpstr>
    </vt:vector>
  </TitlesOfParts>
  <Company>Robert  Wermuth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NOUNS DECLENSIONS</dc:title>
  <dc:creator>Robert  Wermuth</dc:creator>
  <cp:lastModifiedBy>Carla Gallareta</cp:lastModifiedBy>
  <cp:revision>114</cp:revision>
  <dcterms:created xsi:type="dcterms:W3CDTF">2007-06-09T18:32:23Z</dcterms:created>
  <dcterms:modified xsi:type="dcterms:W3CDTF">2012-10-24T17:47:00Z</dcterms:modified>
</cp:coreProperties>
</file>