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24"/>
  </p:notesMasterIdLst>
  <p:sldIdLst>
    <p:sldId id="257" r:id="rId2"/>
    <p:sldId id="258" r:id="rId3"/>
    <p:sldId id="259" r:id="rId4"/>
    <p:sldId id="261" r:id="rId5"/>
    <p:sldId id="262" r:id="rId6"/>
    <p:sldId id="265" r:id="rId7"/>
    <p:sldId id="266" r:id="rId8"/>
    <p:sldId id="267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7F5B8-C789-4642-96DE-BB2F759A805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3248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C6B5-49D5-9E4E-A26E-DE15ADEE5C60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4769D-DCBE-8047-96AB-C016B1CF9263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F772F-E575-4A43-BA1A-5A65FF8BED0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E8EB8-5138-7A40-B781-AD8D8B3F281C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57598-D5DB-2C41-B0E0-89D7AE559863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3B6E2-F0EB-E84A-9777-7228D3FEC6B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B8738-57A2-E44A-BF51-28A45E6968CD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788C1-B291-4545-83C8-04B45CBE2F9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952D-DBF9-3C4A-8B4F-A031BC99457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5CF-0147-784D-9A48-525C9AE64A4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BD7C11-9BAB-A141-9F63-FADE656439B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238-F156-C644-86E6-8B739FF82E5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BF0-FBC3-664D-B884-04C14DD6B1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8020F-0AAB-794B-9DB3-CD05EC76365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077B-FF26-CF4F-95A3-68374D29E55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C744-822C-1845-95D3-FF92F8D593F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ADFCE1-ACD2-114D-8870-5778AC9F921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397B9-2BF6-974B-A3F8-939FC10DBC8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6E23146-9449-C647-9E7A-F212A7BE8E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2500" dirty="0" smtClean="0"/>
              <a:t>Los adjetivos:</a:t>
            </a:r>
            <a:endParaRPr lang="es-ES_tradnl" sz="2500" dirty="0"/>
          </a:p>
          <a:p>
            <a:pPr algn="ctr">
              <a:buFontTx/>
              <a:buNone/>
            </a:pPr>
            <a:r>
              <a:rPr lang="es-ES_tradnl" sz="2500" dirty="0" smtClean="0"/>
              <a:t>Modificadores de </a:t>
            </a:r>
            <a:r>
              <a:rPr lang="es-ES_tradnl" sz="2500" dirty="0"/>
              <a:t>los sustantivos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El Griego Coin</a:t>
            </a:r>
            <a:r>
              <a:rPr lang="es-ES_tradnl" altLang="ja-JP" dirty="0"/>
              <a:t>é</a:t>
            </a:r>
            <a:endParaRPr lang="es-ES_tradnl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25144"/>
            <a:ext cx="3532284" cy="23762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6" name="Picture 8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1" b="15701"/>
          <a:stretch>
            <a:fillRect/>
          </a:stretch>
        </p:blipFill>
        <p:spPr/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</a:t>
            </a:r>
            <a:r>
              <a:rPr lang="es-ES_tradnl"/>
              <a:t>- verdadero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9" name="Picture 7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" b="203"/>
          <a:stretch>
            <a:fillRect/>
          </a:stretch>
        </p:blipFill>
        <p:spPr/>
      </p:pic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</a:t>
            </a:r>
            <a:r>
              <a:rPr lang="es-ES_tradnl"/>
              <a:t>- verdadero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3" name="Picture 7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" b="1326"/>
          <a:stretch>
            <a:fillRect/>
          </a:stretch>
        </p:blipFill>
        <p:spPr/>
      </p:pic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</a:t>
            </a:r>
            <a:r>
              <a:rPr lang="es-ES_tradnl"/>
              <a:t>- mucho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6" name="Picture 6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" r="170"/>
          <a:stretch>
            <a:fillRect/>
          </a:stretch>
        </p:blipFill>
        <p:spPr/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</a:t>
            </a:r>
            <a:r>
              <a:rPr lang="es-ES_tradnl"/>
              <a:t>- mucho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7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9" b="10769"/>
          <a:stretch>
            <a:fillRect/>
          </a:stretch>
        </p:blipFill>
        <p:spPr/>
      </p:pic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</a:t>
            </a:r>
            <a:r>
              <a:rPr lang="es-ES_tradnl"/>
              <a:t>- bueno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21" name="Picture 9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r="3685"/>
          <a:stretch>
            <a:fillRect/>
          </a:stretch>
        </p:blipFill>
        <p:spPr/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</a:t>
            </a:r>
            <a:r>
              <a:rPr lang="es-ES_tradnl"/>
              <a:t>- bueno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 u="sng"/>
              <a:t>Funci</a:t>
            </a:r>
            <a:r>
              <a:rPr lang="es-ES_tradnl" altLang="ja-JP" u="sng"/>
              <a:t>ón</a:t>
            </a:r>
            <a:r>
              <a:rPr lang="es-ES_tradnl" u="sng"/>
              <a:t> atributiva</a:t>
            </a:r>
            <a:r>
              <a:rPr lang="es-ES_tradnl"/>
              <a:t> - explicaci</a:t>
            </a:r>
            <a:r>
              <a:rPr lang="es-ES_tradnl" altLang="ja-JP"/>
              <a:t>ón</a:t>
            </a: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adjetivo explica cu</a:t>
            </a:r>
            <a:r>
              <a:rPr lang="es-ES_tradnl" altLang="ja-JP"/>
              <a:t>ál sustantivo 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La buena palabra.  ¿Cuál palabra?  La buena.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Hay dos formas del adjetivo atributivo: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art</a:t>
            </a:r>
            <a:r>
              <a:rPr lang="es-ES_tradnl" altLang="ja-JP"/>
              <a:t>ículo adjetivo sustantivo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/>
              <a:t>artículo sustantivo artículo adjetivo</a:t>
            </a:r>
            <a:endParaRPr lang="es-ES_tradnl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 u="sng"/>
              <a:t>Funci</a:t>
            </a:r>
            <a:r>
              <a:rPr lang="es-ES_tradnl" altLang="ja-JP" u="sng"/>
              <a:t>ón</a:t>
            </a:r>
            <a:r>
              <a:rPr lang="es-ES_tradnl" u="sng"/>
              <a:t> atributiva</a:t>
            </a:r>
            <a:r>
              <a:rPr lang="es-ES_tradnl"/>
              <a:t> - ejemplos</a:t>
            </a:r>
          </a:p>
          <a:p>
            <a:pPr marL="609600" indent="-609600" algn="ctr">
              <a:buFontTx/>
              <a:buNone/>
            </a:pP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</a:t>
            </a:r>
            <a:r>
              <a:rPr lang="es-ES_tradnl"/>
              <a:t> - La buena palabra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</a:t>
            </a:r>
            <a:r>
              <a:rPr lang="es-ES_tradnl"/>
              <a:t> - la palabra la buena (la buena palabra)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 u="sng"/>
              <a:t>Funci</a:t>
            </a:r>
            <a:r>
              <a:rPr lang="es-ES_tradnl" altLang="ja-JP" u="sng"/>
              <a:t>ón</a:t>
            </a:r>
            <a:r>
              <a:rPr lang="es-ES_tradnl" u="sng"/>
              <a:t> predicativa</a:t>
            </a:r>
            <a:r>
              <a:rPr lang="es-ES_tradnl"/>
              <a:t> - explicaci</a:t>
            </a:r>
            <a:r>
              <a:rPr lang="es-ES_tradnl" altLang="ja-JP"/>
              <a:t>ón</a:t>
            </a: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adjetivo afirma algo acerca del sustantivo.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La palabra es buena.  ¿C</a:t>
            </a:r>
            <a:r>
              <a:rPr lang="es-ES_tradnl" altLang="ja-JP"/>
              <a:t>ómo es la palabra?  Es buena.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Hay dos formas del adjetivo predicativo:</a:t>
            </a:r>
            <a:endParaRPr lang="es-ES_tradnl"/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art</a:t>
            </a:r>
            <a:r>
              <a:rPr lang="es-ES_tradnl" altLang="ja-JP"/>
              <a:t>ículo sustantivo adjetivo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adjetivo art</a:t>
            </a:r>
            <a:r>
              <a:rPr lang="es-ES_tradnl" altLang="ja-JP"/>
              <a:t>ículo sustantivo</a:t>
            </a:r>
            <a:endParaRPr lang="es-ES_tradnl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 u="sng"/>
              <a:t>Funci</a:t>
            </a:r>
            <a:r>
              <a:rPr lang="es-ES_tradnl" altLang="ja-JP" u="sng"/>
              <a:t>ón</a:t>
            </a:r>
            <a:r>
              <a:rPr lang="es-ES_tradnl" u="sng"/>
              <a:t> predicativa</a:t>
            </a:r>
            <a:r>
              <a:rPr lang="es-ES_tradnl"/>
              <a:t> - ejemplos</a:t>
            </a:r>
          </a:p>
          <a:p>
            <a:pPr marL="609600" indent="-609600">
              <a:buFont typeface="Arial" charset="0"/>
              <a:buAutoNum type="arabicPeriod"/>
            </a:pP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</a:t>
            </a:r>
            <a:r>
              <a:rPr lang="es-ES_tradnl"/>
              <a:t> - La palabra (es) buena.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</a:t>
            </a:r>
            <a:r>
              <a:rPr lang="es-ES_tradnl"/>
              <a:t> - Buena (es) la palabra (La palabra </a:t>
            </a:r>
            <a:r>
              <a:rPr lang="es-ES_tradnl" altLang="ja-JP"/>
              <a:t>[es] buena.)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Se puede omitir la palabra </a:t>
            </a:r>
            <a:r>
              <a:rPr lang="es-ES_tradnl" altLang="ja-JP" i="1"/>
              <a:t>ser</a:t>
            </a:r>
            <a:r>
              <a:rPr lang="es-ES_tradnl" altLang="ja-JP"/>
              <a:t>.</a:t>
            </a:r>
            <a:endParaRPr lang="es-ES_tradnl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4000"/>
              <a:t>Los adjetivos tienen que estar de acuerdo con los sustantivos que modifican en </a:t>
            </a:r>
            <a:r>
              <a:rPr lang="es-ES_tradnl" altLang="ja-JP" sz="4000"/>
              <a:t>número, género y caso.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4000"/>
              <a:t>En espa</a:t>
            </a:r>
            <a:r>
              <a:rPr lang="es-ES_tradnl" altLang="ja-JP" sz="4000"/>
              <a:t>ñol, tienen que estar de acuerdo en número y género: el hombre bueno, la mujer buena, los hombres buenos, las mujeres buenas.</a:t>
            </a:r>
            <a:endParaRPr lang="es-ES_tradnl" sz="400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Adjetivos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_tradnl"/>
              <a:t>Funci</a:t>
            </a:r>
            <a:r>
              <a:rPr lang="es-ES_tradnl" altLang="ja-JP"/>
              <a:t>ón</a:t>
            </a:r>
            <a:r>
              <a:rPr lang="es-ES_tradnl"/>
              <a:t> sustantiva - explicaci</a:t>
            </a:r>
            <a:r>
              <a:rPr lang="es-ES_tradnl" altLang="ja-JP"/>
              <a:t>ón y ejemplos</a:t>
            </a: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adjetivo puede usarse como sustantivo, especialmente con el art</a:t>
            </a:r>
            <a:r>
              <a:rPr lang="es-ES_tradnl" altLang="ja-JP"/>
              <a:t>ículo.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</a:t>
            </a:r>
            <a:r>
              <a:rPr lang="es-ES_tradnl"/>
              <a:t>- el bueno (el buen hombre)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</a:t>
            </a:r>
            <a:r>
              <a:rPr lang="es-ES_tradnl"/>
              <a:t> - la buena (mujer)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</a:t>
            </a:r>
            <a:r>
              <a:rPr lang="es-ES_tradnl"/>
              <a:t> - la buena cosa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Symbol" charset="0"/>
                <a:sym typeface="Symbol" charset="0"/>
              </a:rPr>
              <a:t></a:t>
            </a:r>
            <a:r>
              <a:rPr lang="es-ES_tradnl"/>
              <a:t> - los buenos (hombres)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Hay tres grados: positivo, comparativo, superlativo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grande, m</a:t>
            </a:r>
            <a:r>
              <a:rPr lang="es-ES_tradnl" altLang="ja-JP"/>
              <a:t>ás grande, el más grande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bueno, mejor, el mejor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En griego, los grados tienen distintas terminaciones.</a:t>
            </a:r>
            <a:endParaRPr lang="es-ES_tradnl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Funciones de los Adjetivos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Vamos a revisar la segunda parte del capítulo cuatro del manual.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Ejercicio: Identifiquemos los adjetivos y su uso en Juan 10. </a:t>
            </a:r>
          </a:p>
          <a:p>
            <a:pPr marL="990600" lvl="1" indent="-533400">
              <a:buFont typeface="Arial" charset="0"/>
              <a:buAutoNum type="alphaLcParenR"/>
            </a:pPr>
            <a:endParaRPr lang="es-ES_tradnl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s-ES_tradnl"/>
              <a:t>El Adjetivo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4000"/>
              <a:t>Los diferentes adjetivos se declinan de diferentes formas.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4000"/>
              <a:t>Siguen los patrones de los tres declinaciones.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4000"/>
              <a:t>Diferentes a los sustantivos, los adjetivos no tienen g</a:t>
            </a:r>
            <a:r>
              <a:rPr lang="es-ES_tradnl" altLang="ja-JP" sz="4000"/>
              <a:t>énero propio sino que adoptan el género del sustantivo que modifican.</a:t>
            </a:r>
            <a:endParaRPr lang="es-ES_tradnl" sz="40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Adjetivos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" r="1870"/>
          <a:stretch>
            <a:fillRect/>
          </a:stretch>
        </p:blipFill>
        <p:spPr>
          <a:noFill/>
          <a:ln/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</a:t>
            </a:r>
            <a:r>
              <a:rPr lang="es-ES_tradnl"/>
              <a:t> - bueno, bello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" r="6856"/>
          <a:stretch>
            <a:fillRect/>
          </a:stretch>
        </p:blipFill>
        <p:spPr>
          <a:noFill/>
          <a:ln/>
        </p:spPr>
      </p:pic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>
                <a:latin typeface="Symbol" charset="0"/>
                <a:sym typeface="Symbol" charset="0"/>
              </a:rPr>
              <a:t></a:t>
            </a:r>
            <a:r>
              <a:rPr lang="es-ES_tradnl"/>
              <a:t> - bueno, bello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" r="1609"/>
          <a:stretch>
            <a:fillRect/>
          </a:stretch>
        </p:blipFill>
        <p:spPr>
          <a:noFill/>
          <a:ln/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>
                <a:latin typeface="Symbol" charset="0"/>
                <a:sym typeface="Symbol" charset="0"/>
              </a:rPr>
              <a:t></a:t>
            </a:r>
            <a:r>
              <a:rPr lang="es-ES_tradnl"/>
              <a:t> - otro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7772400" cy="3725863"/>
          </a:xfrm>
          <a:noFill/>
          <a:ln/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</a:t>
            </a:r>
            <a:r>
              <a:rPr lang="es-ES_tradnl"/>
              <a:t> - otro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8" name="Picture 6" descr="pastedGraph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4" b="8034"/>
          <a:stretch>
            <a:fillRect/>
          </a:stretch>
        </p:blipFill>
        <p:spPr/>
      </p:pic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</a:t>
            </a:r>
            <a:r>
              <a:rPr lang="es-ES_tradnl"/>
              <a:t> - mayor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1" name="Picture 7" descr="pastedGraphic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r="5290"/>
          <a:stretch>
            <a:fillRect/>
          </a:stretch>
        </p:blipFill>
        <p:spPr/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Algunos Adjetivos</a:t>
            </a:r>
            <a:br>
              <a:rPr lang="es-ES_tradnl"/>
            </a:br>
            <a:r>
              <a:rPr lang="es-ES_tradnl"/>
              <a:t> </a:t>
            </a:r>
            <a:r>
              <a:rPr lang="es-ES_tradnl">
                <a:latin typeface="Symbol" charset="0"/>
                <a:sym typeface="Symbol" charset="0"/>
              </a:rPr>
              <a:t></a:t>
            </a:r>
            <a:r>
              <a:rPr lang="es-ES_tradnl"/>
              <a:t> - mayor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406</TotalTime>
  <Words>482</Words>
  <Application>Microsoft Macintosh PowerPoint</Application>
  <PresentationFormat>Presentación en pantalla (4:3)</PresentationFormat>
  <Paragraphs>69</Paragraphs>
  <Slides>22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Osaka</vt:lpstr>
      <vt:lpstr>Times</vt:lpstr>
      <vt:lpstr>Symbol</vt:lpstr>
      <vt:lpstr>Pptssem</vt:lpstr>
      <vt:lpstr>El Griego Coiné</vt:lpstr>
      <vt:lpstr>Los Adjetivos</vt:lpstr>
      <vt:lpstr>Los Adjetivos</vt:lpstr>
      <vt:lpstr>Algunos Adjetivos   - bueno, bello</vt:lpstr>
      <vt:lpstr>Algunos Adjetivos  - bueno, bello</vt:lpstr>
      <vt:lpstr>Algunos Adjetivos  - otro</vt:lpstr>
      <vt:lpstr>Algunos Adjetivos   - otro</vt:lpstr>
      <vt:lpstr>Algunos Adjetivos   - mayor</vt:lpstr>
      <vt:lpstr>Algunos Adjetivos   - mayor</vt:lpstr>
      <vt:lpstr>Algunos Adjetivos  - verdadero</vt:lpstr>
      <vt:lpstr>Algunos Adjetivos  - verdadero</vt:lpstr>
      <vt:lpstr>Algunos Adjetivos  - mucho</vt:lpstr>
      <vt:lpstr>Algunos Adjetivos  - mucho</vt:lpstr>
      <vt:lpstr>Algunos Adjetivos  - bueno</vt:lpstr>
      <vt:lpstr>Algunos Adjetivos  - bueno</vt:lpstr>
      <vt:lpstr>Funciones de los Adjetivos</vt:lpstr>
      <vt:lpstr>Funciones de los Adjetivos</vt:lpstr>
      <vt:lpstr>Funciones de los Adjetivos</vt:lpstr>
      <vt:lpstr>Funciones de los Adjetivos</vt:lpstr>
      <vt:lpstr>Funciones de los Adjetivos</vt:lpstr>
      <vt:lpstr>Funciones de los Adjetivos</vt:lpstr>
      <vt:lpstr>El Adjetivo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56</cp:revision>
  <dcterms:created xsi:type="dcterms:W3CDTF">2010-01-19T22:42:04Z</dcterms:created>
  <dcterms:modified xsi:type="dcterms:W3CDTF">2012-09-28T20:41:58Z</dcterms:modified>
</cp:coreProperties>
</file>