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95" r:id="rId1"/>
  </p:sldMasterIdLst>
  <p:notesMasterIdLst>
    <p:notesMasterId r:id="rId16"/>
  </p:notes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4" r:id="rId14"/>
    <p:sldId id="275" r:id="rId15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1" d="100"/>
          <a:sy n="81" d="100"/>
        </p:scale>
        <p:origin x="-79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553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B177A6-7DB7-8F43-95E8-37C1E78CA8FA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66081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C858D9-F167-3A40-B631-D5F9FDF4B6CB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C822B4-09AD-524F-9D77-C54BF6EE5676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8D56C1-FE35-2B4D-9DF2-D8B94B47F4AB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8C4874-76FF-D24A-B72D-14A5A00D305B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8F656E-6FB5-8E44-BC70-B57098DBFFB9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1116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4DA2D-8526-024F-9432-77734C3FC79D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1136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8CA05-D00C-5149-9AA1-76DD99FFE9AF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C9A44-E93F-7D4E-95D0-A23A608D4556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49F73E-2A44-2842-846F-66848E9F1CD4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27E64C-4373-4D4D-A19E-B2B6F1D2B3D9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87D6A3-B0C5-6C4F-BE52-5072451E9675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1CC166-250C-5B44-8AF0-7D2D6CB103C4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952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B71CC4-D8CF-7C43-B472-3B76B4480DA3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972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B16644-580A-4940-BF16-DE192F13A6FB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993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40373C-A3A6-CB42-B7F1-AFDA52A11EB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EA16-75A2-7540-B9E9-F72FEF151F8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E0F59-2402-704A-9FBE-6A7C1296E9E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B2D3786-294C-BC4D-972A-0A127070F03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5FA09-74E4-674C-B067-BCD7E6CD28F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9CC7B-7691-3242-8E08-1155C8F285B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3B917-7599-274C-9E12-2AC8153D9A3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4A88-E0A5-4340-8276-0C19B862F24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2DDF8-DDA3-5248-A457-8E481BC4D27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9C1F363-E67D-3D4D-8F45-13D0DA061A7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38C40D-BF5B-9947-AC7C-E360BD5F71B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22A43F6-9D5C-554F-90C8-37B3B1D38DD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9804"/>
            <a:ext cx="8305800" cy="737308"/>
          </a:xfrm>
        </p:spPr>
        <p:txBody>
          <a:bodyPr/>
          <a:lstStyle/>
          <a:p>
            <a:pPr algn="ctr">
              <a:buFontTx/>
              <a:buNone/>
            </a:pPr>
            <a:r>
              <a:rPr lang="es-ES_tradnl" sz="4000" dirty="0" smtClean="0"/>
              <a:t>Los </a:t>
            </a:r>
            <a:r>
              <a:rPr lang="es-ES_tradnl" sz="4000" dirty="0"/>
              <a:t>verbos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/>
              <a:t>El Griego Coin</a:t>
            </a:r>
            <a:r>
              <a:rPr lang="es-ES_tradnl" altLang="ja-JP"/>
              <a:t>é</a:t>
            </a:r>
            <a:endParaRPr lang="es-ES_tradnl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  <p:pic>
        <p:nvPicPr>
          <p:cNvPr id="7" name="Imagen 6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4365104"/>
            <a:ext cx="3960440" cy="26642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endParaRPr lang="es-ES_tradnl" sz="3600"/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3600"/>
              <a:t>Los verbos deponentes no tienen voz activa sino solo en voz pasiva o media con significado activo.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3600"/>
              <a:t>El los l</a:t>
            </a:r>
            <a:r>
              <a:rPr lang="es-ES_tradnl" altLang="ja-JP" sz="3600"/>
              <a:t>éxicos y las concordancias, aparecen en su forma de media o pasiva. </a:t>
            </a:r>
            <a:endParaRPr lang="es-ES_tradnl" sz="3600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/>
          <a:lstStyle/>
          <a:p>
            <a:r>
              <a:rPr lang="es-ES_tradnl"/>
              <a:t>Los verbos deponentes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3600">
                <a:latin typeface="Symbol" charset="0"/>
                <a:sym typeface="Symbol" charset="0"/>
              </a:rPr>
              <a:t></a:t>
            </a:r>
            <a:endParaRPr lang="es-ES_tradnl" sz="3600"/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3200"/>
              <a:t>1a persona, singular, presente, activo, indicativo de </a:t>
            </a:r>
            <a:r>
              <a:rPr lang="es-ES_tradnl" sz="3200">
                <a:latin typeface="Symbol" charset="0"/>
                <a:sym typeface="Symbol" charset="0"/>
              </a:rPr>
              <a:t></a:t>
            </a:r>
            <a:r>
              <a:rPr lang="es-ES_tradnl" sz="3200"/>
              <a:t>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3200"/>
              <a:t>Se traduce </a:t>
            </a:r>
            <a:r>
              <a:rPr lang="ja-JP" altLang="es-ES_tradnl" sz="3200"/>
              <a:t>“</a:t>
            </a:r>
            <a:r>
              <a:rPr lang="es-ES_tradnl" sz="3200"/>
              <a:t>digo</a:t>
            </a:r>
            <a:r>
              <a:rPr lang="ja-JP" altLang="es-ES_tradnl" sz="3200"/>
              <a:t>”</a:t>
            </a:r>
            <a:r>
              <a:rPr lang="es-ES_tradnl" sz="3200"/>
              <a:t>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3600">
                <a:latin typeface="Symbol" charset="0"/>
                <a:sym typeface="Symbol" charset="0"/>
              </a:rPr>
              <a:t>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3200"/>
              <a:t>3a persona, singular, presente, activo, indicativo de </a:t>
            </a:r>
            <a:r>
              <a:rPr lang="es-ES_tradnl" sz="3200">
                <a:latin typeface="Symbol" charset="0"/>
                <a:sym typeface="Symbol" charset="0"/>
              </a:rPr>
              <a:t></a:t>
            </a:r>
            <a:r>
              <a:rPr lang="es-ES_tradnl" sz="3200"/>
              <a:t>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3200"/>
              <a:t>Se traduce </a:t>
            </a:r>
            <a:r>
              <a:rPr lang="ja-JP" altLang="es-ES_tradnl" sz="3200"/>
              <a:t>“</a:t>
            </a:r>
            <a:r>
              <a:rPr lang="es-ES_tradnl" sz="3200"/>
              <a:t>es</a:t>
            </a:r>
            <a:r>
              <a:rPr lang="ja-JP" altLang="es-ES_tradnl" sz="3200"/>
              <a:t>”</a:t>
            </a:r>
            <a:r>
              <a:rPr lang="es-ES_tradnl" sz="3200"/>
              <a:t>.</a:t>
            </a: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/>
          <a:lstStyle/>
          <a:p>
            <a:r>
              <a:rPr lang="es-ES_tradnl"/>
              <a:t>Algunos ejemplos de Juan 10</a:t>
            </a: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sz="3600"/>
              <a:t>4</a:t>
            </a:r>
            <a:r>
              <a:rPr lang="es-ES_tradnl" sz="3600">
                <a:latin typeface="Symbol" charset="0"/>
                <a:sym typeface="Symbol" charset="0"/>
              </a:rPr>
              <a:t>	</a:t>
            </a:r>
            <a:endParaRPr lang="es-ES_tradnl" sz="3600"/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3200"/>
              <a:t>3a persona, singular, presente, deponente, indicativo de </a:t>
            </a:r>
            <a:r>
              <a:rPr lang="es-ES_tradnl" sz="3200">
                <a:latin typeface="Symbol" charset="0"/>
                <a:sym typeface="Symbol" charset="0"/>
              </a:rPr>
              <a:t></a:t>
            </a:r>
            <a:r>
              <a:rPr lang="es-ES_tradnl" sz="3200"/>
              <a:t>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3200"/>
              <a:t>Se traduce </a:t>
            </a:r>
            <a:r>
              <a:rPr lang="ja-JP" altLang="es-ES_tradnl" sz="3200"/>
              <a:t>“</a:t>
            </a:r>
            <a:r>
              <a:rPr lang="es-ES_tradnl" altLang="ja-JP" sz="3200"/>
              <a:t>él va</a:t>
            </a:r>
            <a:r>
              <a:rPr lang="ja-JP" altLang="es-ES_tradnl" sz="3200"/>
              <a:t>”</a:t>
            </a:r>
            <a:r>
              <a:rPr lang="es-ES_tradnl" sz="3200"/>
              <a:t>.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sz="3600"/>
              <a:t>5</a:t>
            </a:r>
            <a:r>
              <a:rPr lang="es-ES_tradnl" sz="3600">
                <a:latin typeface="Symbol" charset="0"/>
                <a:sym typeface="Symbol" charset="0"/>
              </a:rPr>
              <a:t>	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3200"/>
              <a:t>3a persona, plural, futuro, activo, indicativo de </a:t>
            </a:r>
            <a:r>
              <a:rPr lang="es-ES_tradnl" sz="3200">
                <a:latin typeface="Symbol" charset="0"/>
                <a:sym typeface="Symbol" charset="0"/>
              </a:rPr>
              <a:t></a:t>
            </a:r>
            <a:r>
              <a:rPr lang="es-ES_tradnl" sz="3200"/>
              <a:t>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3200"/>
              <a:t>Se traduce </a:t>
            </a:r>
            <a:r>
              <a:rPr lang="ja-JP" altLang="es-ES_tradnl" sz="3200"/>
              <a:t>“</a:t>
            </a:r>
            <a:r>
              <a:rPr lang="es-ES_tradnl" sz="3200"/>
              <a:t>seguir</a:t>
            </a:r>
            <a:r>
              <a:rPr lang="es-ES_tradnl" altLang="ja-JP" sz="3200"/>
              <a:t>án</a:t>
            </a:r>
            <a:r>
              <a:rPr lang="ja-JP" altLang="es-ES_tradnl" sz="3200"/>
              <a:t>”</a:t>
            </a:r>
            <a:r>
              <a:rPr lang="es-ES_tradnl" sz="3200"/>
              <a:t>.</a:t>
            </a: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/>
          <a:lstStyle/>
          <a:p>
            <a:r>
              <a:rPr lang="es-ES_tradnl"/>
              <a:t>Algunos ejemplos de Juan 10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sz="3600"/>
              <a:t>8</a:t>
            </a:r>
            <a:r>
              <a:rPr lang="es-ES_tradnl" sz="3600">
                <a:latin typeface="Symbol" charset="0"/>
                <a:sym typeface="Symbol" charset="0"/>
              </a:rPr>
              <a:t>	</a:t>
            </a:r>
            <a:endParaRPr lang="es-ES_tradnl" sz="3600"/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3200"/>
              <a:t>3a persona, plural, aorista, activo, indicativo de </a:t>
            </a:r>
            <a:r>
              <a:rPr lang="es-ES_tradnl" sz="3200">
                <a:latin typeface="Symbol" charset="0"/>
                <a:sym typeface="Symbol" charset="0"/>
              </a:rPr>
              <a:t></a:t>
            </a:r>
            <a:r>
              <a:rPr lang="es-ES_tradnl" sz="3200"/>
              <a:t>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3200"/>
              <a:t>Se traduce </a:t>
            </a:r>
            <a:r>
              <a:rPr lang="ja-JP" altLang="es-ES_tradnl" sz="3200"/>
              <a:t>“</a:t>
            </a:r>
            <a:r>
              <a:rPr lang="es-ES_tradnl" sz="3200"/>
              <a:t>escucharon</a:t>
            </a:r>
            <a:r>
              <a:rPr lang="ja-JP" altLang="es-ES_tradnl" sz="3200"/>
              <a:t>”</a:t>
            </a:r>
            <a:r>
              <a:rPr lang="es-ES_tradnl" sz="3200"/>
              <a:t>.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sz="3600"/>
              <a:t>9</a:t>
            </a:r>
            <a:r>
              <a:rPr lang="es-ES_tradnl" sz="3600">
                <a:latin typeface="Symbol" charset="0"/>
                <a:sym typeface="Symbol" charset="0"/>
              </a:rPr>
              <a:t>	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3200"/>
              <a:t>3a persona, singular, aorista, deponente, subjuntivo de 		 </a:t>
            </a:r>
            <a:r>
              <a:rPr lang="es-ES_tradnl" sz="3200">
                <a:latin typeface="Symbol" charset="0"/>
                <a:sym typeface="Symbol" charset="0"/>
              </a:rPr>
              <a:t></a:t>
            </a:r>
            <a:r>
              <a:rPr lang="es-ES_tradnl" sz="3200"/>
              <a:t>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3200"/>
              <a:t>Se traduce </a:t>
            </a:r>
            <a:r>
              <a:rPr lang="ja-JP" altLang="es-ES_tradnl" sz="3200"/>
              <a:t>“</a:t>
            </a:r>
            <a:r>
              <a:rPr lang="es-ES_tradnl" sz="3200"/>
              <a:t>si alguien entre</a:t>
            </a:r>
            <a:r>
              <a:rPr lang="ja-JP" altLang="es-ES_tradnl" sz="3200"/>
              <a:t>”</a:t>
            </a:r>
            <a:r>
              <a:rPr lang="es-ES_tradnl" sz="3200"/>
              <a:t>.</a:t>
            </a: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/>
          <a:lstStyle/>
          <a:p>
            <a:r>
              <a:rPr lang="es-ES_tradnl"/>
              <a:t>Algunos ejemplos de Juan 10</a:t>
            </a: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sz="3600"/>
              <a:t>1</a:t>
            </a:r>
            <a:r>
              <a:rPr lang="es-ES_tradnl" sz="3600">
                <a:latin typeface="Symbol" charset="0"/>
                <a:sym typeface="Symbol" charset="0"/>
              </a:rPr>
              <a:t>	</a:t>
            </a:r>
            <a:endParaRPr lang="es-ES_tradnl" sz="3600"/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3200"/>
              <a:t>masculino, singular, nominativo, presente, deponente, indicativo de	 </a:t>
            </a:r>
            <a:r>
              <a:rPr lang="es-ES_tradnl" sz="3200">
                <a:latin typeface="Symbol" charset="0"/>
                <a:sym typeface="Symbol" charset="0"/>
              </a:rPr>
              <a:t></a:t>
            </a:r>
            <a:r>
              <a:rPr lang="es-ES_tradnl" sz="3200"/>
              <a:t>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3200"/>
              <a:t>Se traduce </a:t>
            </a:r>
            <a:r>
              <a:rPr lang="ja-JP" altLang="es-ES_tradnl" sz="3200"/>
              <a:t>“</a:t>
            </a:r>
            <a:r>
              <a:rPr lang="es-ES_tradnl" altLang="ja-JP" sz="3200"/>
              <a:t>el que entra</a:t>
            </a:r>
            <a:r>
              <a:rPr lang="ja-JP" altLang="es-ES_tradnl" sz="3200"/>
              <a:t>”</a:t>
            </a:r>
            <a:r>
              <a:rPr lang="es-ES_tradnl" sz="3200"/>
              <a:t>.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sz="3600"/>
              <a:t>16</a:t>
            </a:r>
            <a:r>
              <a:rPr lang="es-ES_tradnl" sz="3600">
                <a:latin typeface="Symbol" charset="0"/>
                <a:sym typeface="Symbol" charset="0"/>
              </a:rPr>
              <a:t>	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3200"/>
              <a:t>aorista, activo, infinitivo de </a:t>
            </a:r>
            <a:r>
              <a:rPr lang="es-ES_tradnl" sz="3200">
                <a:latin typeface="Symbol" charset="0"/>
                <a:sym typeface="Symbol" charset="0"/>
              </a:rPr>
              <a:t></a:t>
            </a:r>
            <a:r>
              <a:rPr lang="es-ES_tradnl" sz="3200"/>
              <a:t>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3200"/>
              <a:t>Se traduce </a:t>
            </a:r>
            <a:r>
              <a:rPr lang="ja-JP" altLang="es-ES_tradnl" sz="3200"/>
              <a:t>“</a:t>
            </a:r>
            <a:r>
              <a:rPr lang="es-ES_tradnl" sz="3200"/>
              <a:t>traer</a:t>
            </a:r>
            <a:r>
              <a:rPr lang="ja-JP" altLang="es-ES_tradnl" sz="3200"/>
              <a:t>”</a:t>
            </a:r>
            <a:r>
              <a:rPr lang="es-ES_tradnl" sz="3200"/>
              <a:t>.</a:t>
            </a:r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/>
          <a:lstStyle/>
          <a:p>
            <a:r>
              <a:rPr lang="es-ES_tradnl"/>
              <a:t>Algunos ejemplos de Juan 10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s-ES_tradnl" sz="4400"/>
              <a:t>Terminan en </a:t>
            </a:r>
            <a:r>
              <a:rPr lang="es-ES_tradnl" sz="4400">
                <a:latin typeface="Symbol" charset="0"/>
                <a:sym typeface="Symbol" charset="0"/>
              </a:rPr>
              <a:t></a:t>
            </a:r>
            <a:r>
              <a:rPr lang="es-ES_tradnl" sz="4400"/>
              <a:t> o </a:t>
            </a:r>
            <a:r>
              <a:rPr lang="es-ES_tradnl" sz="4400">
                <a:latin typeface="Symbol" charset="0"/>
                <a:sym typeface="Symbol" charset="0"/>
              </a:rPr>
              <a:t></a:t>
            </a:r>
            <a:endParaRPr lang="es-ES_tradnl" sz="4400"/>
          </a:p>
          <a:p>
            <a:pPr marL="990600" lvl="1" indent="-533400">
              <a:buFont typeface="Arial" charset="0"/>
              <a:buAutoNum type="arabicPeriod"/>
            </a:pPr>
            <a:r>
              <a:rPr lang="es-ES_tradnl" sz="4000"/>
              <a:t>La gran mayor</a:t>
            </a:r>
            <a:r>
              <a:rPr lang="es-ES_tradnl" altLang="ja-JP" sz="4000"/>
              <a:t>ía</a:t>
            </a:r>
            <a:r>
              <a:rPr lang="es-ES_tradnl" sz="4000"/>
              <a:t> es de </a:t>
            </a:r>
            <a:r>
              <a:rPr lang="es-ES_tradnl" sz="4000">
                <a:latin typeface="Symbol" charset="0"/>
                <a:sym typeface="Symbol" charset="0"/>
              </a:rPr>
              <a:t></a:t>
            </a:r>
            <a:r>
              <a:rPr lang="es-ES_tradnl" sz="4000"/>
              <a:t>.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sz="4000"/>
              <a:t>Estas terminaci</a:t>
            </a:r>
            <a:r>
              <a:rPr lang="es-ES_tradnl" altLang="ja-JP" sz="4000"/>
              <a:t>ones</a:t>
            </a:r>
            <a:r>
              <a:rPr lang="es-ES" sz="4000"/>
              <a:t> </a:t>
            </a:r>
            <a:r>
              <a:rPr lang="es-ES_tradnl" sz="4000"/>
              <a:t>son del verbo en primera persona del singular, presente, activo, indicativo.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sz="4000"/>
              <a:t>As</a:t>
            </a:r>
            <a:r>
              <a:rPr lang="es-ES_tradnl" altLang="ja-JP" sz="4000">
                <a:latin typeface="Arial"/>
              </a:rPr>
              <a:t>í</a:t>
            </a:r>
            <a:r>
              <a:rPr lang="es-ES_tradnl" sz="4000"/>
              <a:t> aparecen en las concordancias y los l</a:t>
            </a:r>
            <a:r>
              <a:rPr lang="es-ES_tradnl" altLang="ja-JP" sz="4000"/>
              <a:t>éx</a:t>
            </a:r>
            <a:r>
              <a:rPr lang="es-ES" sz="4000"/>
              <a:t>i</a:t>
            </a:r>
            <a:r>
              <a:rPr lang="es-ES_tradnl" sz="4000"/>
              <a:t>cos.</a:t>
            </a:r>
            <a:endParaRPr lang="es-ES_tradnl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Dos clases de verbos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s-ES_tradnl" sz="4400"/>
              <a:t>Persona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sz="4000"/>
              <a:t>Primera: yo, nosotros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sz="4000"/>
              <a:t>Segunda: usted, ustedes/ 	t</a:t>
            </a:r>
            <a:r>
              <a:rPr lang="es-ES_tradnl" altLang="ja-JP" sz="4000"/>
              <a:t>ú, vosotros (No tiene formas informal y formal.)</a:t>
            </a:r>
            <a:endParaRPr lang="es-ES_tradnl" sz="4000"/>
          </a:p>
          <a:p>
            <a:pPr marL="990600" lvl="1" indent="-533400">
              <a:buFont typeface="Arial" charset="0"/>
              <a:buAutoNum type="arabicPeriod"/>
            </a:pPr>
            <a:r>
              <a:rPr lang="es-ES_tradnl" sz="4000"/>
              <a:t>Tercera: </a:t>
            </a:r>
            <a:r>
              <a:rPr lang="es-ES_tradnl" altLang="ja-JP" sz="4000"/>
              <a:t>él, ella, ellos, ellas</a:t>
            </a:r>
            <a:endParaRPr lang="es-ES_tradnl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Aspectos de los verbos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s-ES_tradnl" sz="4400"/>
              <a:t>N</a:t>
            </a:r>
            <a:r>
              <a:rPr lang="es-ES_tradnl" altLang="ja-JP" sz="4400"/>
              <a:t>úmero</a:t>
            </a:r>
            <a:endParaRPr lang="es-ES_tradnl" sz="4400"/>
          </a:p>
          <a:p>
            <a:pPr marL="990600" lvl="1" indent="-533400">
              <a:buFont typeface="Arial" charset="0"/>
              <a:buAutoNum type="arabicPeriod"/>
            </a:pPr>
            <a:r>
              <a:rPr lang="es-ES_tradnl" sz="4000"/>
              <a:t>Singular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sz="4000"/>
              <a:t>Plural</a:t>
            </a:r>
            <a:endParaRPr lang="es-ES_tradnl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Aspectos de los verbos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s-ES_tradnl" sz="4400"/>
              <a:t>Tiempo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sz="3600"/>
              <a:t>Presente: libro (continuamente)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sz="3600"/>
              <a:t>Imperfecto: libraba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sz="3600"/>
              <a:t>Perfecto: he librado (y sigue libre)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sz="3600"/>
              <a:t>Aorista: libr</a:t>
            </a:r>
            <a:r>
              <a:rPr lang="es-ES_tradnl" altLang="ja-JP" sz="3600"/>
              <a:t>é (acción simple)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 sz="3600"/>
              <a:t>Pluscuamperfecto: había librado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 sz="3600"/>
              <a:t>Futuro: libraré</a:t>
            </a:r>
            <a:endParaRPr lang="es-ES_tradnl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Aspectos de los verbos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s-ES_tradnl" sz="4400"/>
              <a:t>Voz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sz="4000"/>
              <a:t>Activa: libro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sz="4000"/>
              <a:t>Pasiva: soy librado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sz="4000"/>
              <a:t>Media: me libro (como reflexiva)</a:t>
            </a:r>
            <a:endParaRPr lang="es-ES_tradnl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Aspectos de los verbos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s-ES_tradnl" sz="4400"/>
              <a:t>Modo (indica relaci</a:t>
            </a:r>
            <a:r>
              <a:rPr lang="es-ES_tradnl" altLang="ja-JP" sz="4400"/>
              <a:t>ón del verbo con la realidad)</a:t>
            </a:r>
            <a:endParaRPr lang="es-ES_tradnl" sz="4400"/>
          </a:p>
          <a:p>
            <a:pPr marL="990600" lvl="1" indent="-533400">
              <a:buFont typeface="Arial" charset="0"/>
              <a:buAutoNum type="arabicPeriod"/>
            </a:pPr>
            <a:r>
              <a:rPr lang="es-ES_tradnl" sz="4000"/>
              <a:t>Indicativo: lo libran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sz="4000"/>
              <a:t>Subjuntivo: pido que lo libren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sz="4000"/>
              <a:t>Imperativo: L</a:t>
            </a:r>
            <a:r>
              <a:rPr lang="es-ES_tradnl" altLang="ja-JP" sz="4000"/>
              <a:t>íbrenlo.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 sz="4000"/>
              <a:t>Optativo: Ojalá lo libren.</a:t>
            </a:r>
            <a:endParaRPr lang="es-ES_tradnl" sz="4000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Aspectos de los verbos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s-ES_tradnl" sz="4400"/>
              <a:t>Infinitivo: librar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sz="4000"/>
              <a:t>No tiene persona ni n</a:t>
            </a:r>
            <a:r>
              <a:rPr lang="es-ES_tradnl" altLang="ja-JP" sz="4000"/>
              <a:t>úmero.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 sz="4000"/>
              <a:t>Tiene tiempo y voz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 sz="4000"/>
              <a:t>Algunos consideran “infinitivo” su modo.</a:t>
            </a:r>
            <a:endParaRPr lang="es-ES_tradnl" sz="400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>
            <a:normAutofit fontScale="90000"/>
          </a:bodyPr>
          <a:lstStyle/>
          <a:p>
            <a:r>
              <a:rPr lang="es-ES_tradnl"/>
              <a:t>Otras dos formas verbales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s-ES_tradnl" sz="4000"/>
              <a:t>Participio: librando, el que libra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3200"/>
              <a:t>Es una combinaci</a:t>
            </a:r>
            <a:r>
              <a:rPr lang="es-ES_tradnl" altLang="ja-JP" sz="3200"/>
              <a:t>ón entre el verbo y el sustantivo.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3200"/>
              <a:t>No tiene persona.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3200"/>
              <a:t>Como el verbo y el sustantivo, tiene número.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3200"/>
              <a:t>Como el verbo, tiene tiempo y voz.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3200"/>
              <a:t>Como el sustantivo, tiene g</a:t>
            </a:r>
            <a:r>
              <a:rPr lang="es-ES_tradnl" altLang="ja-JP" sz="3200"/>
              <a:t>énero y caso.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3200"/>
              <a:t>Algunos consideran “participio” su modo.</a:t>
            </a:r>
            <a:endParaRPr lang="es-ES_tradnl" sz="3200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4838"/>
          </a:xfrm>
        </p:spPr>
        <p:txBody>
          <a:bodyPr/>
          <a:lstStyle/>
          <a:p>
            <a:r>
              <a:rPr lang="es-ES_tradnl"/>
              <a:t>Otras dos formas verbales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4497388" y="1470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335</TotalTime>
  <Words>378</Words>
  <Application>Microsoft Macintosh PowerPoint</Application>
  <PresentationFormat>Presentación en pantalla (4:3)</PresentationFormat>
  <Paragraphs>94</Paragraphs>
  <Slides>14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ＭＳ Ｐゴシック</vt:lpstr>
      <vt:lpstr>Osaka</vt:lpstr>
      <vt:lpstr>Times</vt:lpstr>
      <vt:lpstr>Symbol</vt:lpstr>
      <vt:lpstr>Lucida Grande</vt:lpstr>
      <vt:lpstr>Pptssem</vt:lpstr>
      <vt:lpstr>El Griego Coiné</vt:lpstr>
      <vt:lpstr>Dos clases de verbos</vt:lpstr>
      <vt:lpstr>Aspectos de los verbos</vt:lpstr>
      <vt:lpstr>Aspectos de los verbos</vt:lpstr>
      <vt:lpstr>Aspectos de los verbos</vt:lpstr>
      <vt:lpstr>Aspectos de los verbos</vt:lpstr>
      <vt:lpstr>Aspectos de los verbos</vt:lpstr>
      <vt:lpstr>Otras dos formas verbales</vt:lpstr>
      <vt:lpstr>Otras dos formas verbales</vt:lpstr>
      <vt:lpstr>Los verbos deponentes</vt:lpstr>
      <vt:lpstr>Algunos ejemplos de Juan 10</vt:lpstr>
      <vt:lpstr>Algunos ejemplos de Juan 10</vt:lpstr>
      <vt:lpstr>Algunos ejemplos de Juan 10</vt:lpstr>
      <vt:lpstr>Algunos ejemplos de Juan 10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Trotter</dc:creator>
  <cp:lastModifiedBy>Carla Gallareta</cp:lastModifiedBy>
  <cp:revision>56</cp:revision>
  <dcterms:created xsi:type="dcterms:W3CDTF">2010-01-19T22:42:04Z</dcterms:created>
  <dcterms:modified xsi:type="dcterms:W3CDTF">2012-09-28T20:47:55Z</dcterms:modified>
</cp:coreProperties>
</file>