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7"/>
  </p:notesMasterIdLst>
  <p:sldIdLst>
    <p:sldId id="257" r:id="rId2"/>
    <p:sldId id="267" r:id="rId3"/>
    <p:sldId id="269" r:id="rId4"/>
    <p:sldId id="279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6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-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006EFA-3B49-E444-A1AE-7B109DC92CC6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049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56E8A-2607-D54E-BCD6-2101AB26981F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A8A4A-9F39-9E4A-8981-1DBE56755F02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110C1-E4A9-3F48-B9D7-2C8643B46141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DDF0D-21EA-FD43-B827-F47641A2B88F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232A2-2BAF-BB48-826A-80F8562A6772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3975E-9A3C-884B-9B88-ED9AF96E6962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05E0C-1170-2A4F-941D-738A4F682570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EFE4C-6539-7D41-B193-7FB20CC46C4F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5A185-6CA7-6642-81E8-3A91854969A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82AE2-B6B8-6149-9FEB-3773C1BEA8FC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46CEA-203C-F146-B30B-E5B88EACEB1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F014B-8585-9D44-8CA7-1973C6DC5C83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B4BA6-686E-8C44-8221-35961A0B1E5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AB38D-73CD-734D-BCE0-F59F5B67EC54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8C9E7-329D-C840-BEFE-20EE3C86FE4D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D305EF-F126-0A4D-B8D0-408112A0A6A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54F0-4A7D-904E-A01D-B0810FB9AFD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99FC-B6F2-CE4E-960F-B95B3C2296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0A627E-EDA0-2646-9B9E-C7F0A881C5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E66A-0FA1-114E-83F0-EA6296325C0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80DC-1160-FA4C-8CC5-A06FA5AF349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E5D5-9378-924D-BBD7-E80C5CDBEA4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CDC2-3D84-8D4A-99DF-F9F50118E42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34C9-B8A8-B04F-A8ED-10E64F74B31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649966-F50B-8744-A69E-9566235EC32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CE2B77-A3A4-4043-ABCE-601A0F97D4B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D76CD82-1BF2-074F-9230-17DDD01369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greekbible.com/index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dirty="0" smtClean="0"/>
              <a:t>Miscelánea I</a:t>
            </a:r>
            <a:endParaRPr lang="es-ES_tradnl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5000" dirty="0">
                <a:latin typeface="AveriaSerif-Bold"/>
                <a:cs typeface="AveriaSerif-Bold"/>
              </a:rPr>
              <a:t>El Griego Coin</a:t>
            </a:r>
            <a:r>
              <a:rPr lang="es-ES_tradnl" altLang="ja-JP" sz="5000" dirty="0">
                <a:latin typeface="AveriaSerif-Bold"/>
                <a:cs typeface="AveriaSerif-Bold"/>
              </a:rPr>
              <a:t>é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365104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/>
              <a:t>El dativo de respecto o de referencia indica con respecto a qu</a:t>
            </a:r>
            <a:r>
              <a:rPr lang="es-ES_tradnl" altLang="ja-JP"/>
              <a:t>e algo existe o es cierto.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	Romanos 6:2 - ο</a:t>
            </a:r>
            <a:r>
              <a:rPr lang="es-ES_tradnl">
                <a:cs typeface="Lucida Grande" charset="0"/>
              </a:rPr>
              <a:t>ἵ</a:t>
            </a:r>
            <a:r>
              <a:rPr lang="es-ES_tradnl"/>
              <a:t>τινες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πεθάνομεν τ</a:t>
            </a:r>
            <a:r>
              <a:rPr lang="es-ES_tradnl">
                <a:cs typeface="Lucida Grande" charset="0"/>
              </a:rPr>
              <a:t>ῇ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ἁ</a:t>
            </a:r>
            <a:r>
              <a:rPr lang="es-ES_tradnl"/>
              <a:t>μαρτί</a:t>
            </a:r>
            <a:r>
              <a:rPr lang="es-ES_tradnl">
                <a:cs typeface="Lucida Grande" charset="0"/>
              </a:rPr>
              <a:t>ᾳ</a:t>
            </a:r>
            <a:r>
              <a:rPr lang="es-ES_tradnl"/>
              <a:t>, π</a:t>
            </a:r>
            <a:r>
              <a:rPr lang="es-ES_tradnl">
                <a:cs typeface="Lucida Grande" charset="0"/>
              </a:rPr>
              <a:t>ῶ</a:t>
            </a:r>
            <a:r>
              <a:rPr lang="es-ES_tradnl"/>
              <a:t>ς </a:t>
            </a:r>
            <a:r>
              <a:rPr lang="es-ES_tradnl">
                <a:cs typeface="Lucida Grande" charset="0"/>
              </a:rPr>
              <a:t>ἔ</a:t>
            </a:r>
            <a:r>
              <a:rPr lang="es-ES_tradnl"/>
              <a:t>τι ζήσομεν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ν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cs typeface="Lucida Grande" charset="0"/>
              </a:rPr>
              <a:t>ῇ</a:t>
            </a:r>
            <a:r>
              <a:rPr lang="es-ES_tradnl"/>
              <a:t>;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Dativo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/>
              <a:t>3.	El dativo a veces expresa el tiempo cuando algo sucede</a:t>
            </a:r>
            <a:r>
              <a:rPr lang="es-ES_tradnl" altLang="ja-JP"/>
              <a:t>.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	Mateo 17:23 -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ποκτενο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σιν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τόν,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τ</a:t>
            </a:r>
            <a:r>
              <a:rPr lang="es-ES_tradnl">
                <a:cs typeface="Lucida Grande" charset="0"/>
              </a:rPr>
              <a:t>ῇ</a:t>
            </a:r>
            <a:r>
              <a:rPr lang="es-ES_tradnl"/>
              <a:t> τρίτ</a:t>
            </a:r>
            <a:r>
              <a:rPr lang="es-ES_tradnl">
                <a:cs typeface="Lucida Grande" charset="0"/>
              </a:rPr>
              <a:t>ῃ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μέρ</a:t>
            </a:r>
            <a:r>
              <a:rPr lang="es-ES_tradnl">
                <a:cs typeface="Lucida Grande" charset="0"/>
              </a:rPr>
              <a:t>ᾳ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γερθήσεται.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Dativo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El acusativo puede expresar duraci</a:t>
            </a:r>
            <a:r>
              <a:rPr lang="es-ES_tradnl" altLang="ja-JP"/>
              <a:t>ón en tiempo o extensión en espacio, contestando las preguntas: “¿Cuánto tiempo? o ¿Qué tan lejos?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	Juan 11:6 - </a:t>
            </a:r>
            <a:r>
              <a:rPr lang="es-ES_tradnl">
                <a:cs typeface="Lucida Grande" charset="0"/>
              </a:rPr>
              <a:t>ὡ</a:t>
            </a:r>
            <a:r>
              <a:rPr lang="es-ES_tradnl"/>
              <a:t>ς ο</a:t>
            </a:r>
            <a:r>
              <a:rPr lang="es-ES_tradnl">
                <a:cs typeface="Lucida Grande" charset="0"/>
              </a:rPr>
              <a:t>ὖ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ἤ</a:t>
            </a:r>
            <a:r>
              <a:rPr lang="es-ES_tradnl"/>
              <a:t>κουσεν </a:t>
            </a:r>
            <a:r>
              <a:rPr lang="es-ES_tradnl">
                <a:cs typeface="Lucida Grande" charset="0"/>
              </a:rPr>
              <a:t>ὅ</a:t>
            </a:r>
            <a:r>
              <a:rPr lang="es-ES_tradnl"/>
              <a:t>τι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σθενε</a:t>
            </a:r>
            <a:r>
              <a:rPr lang="es-ES_tradnl">
                <a:cs typeface="Lucida Grande" charset="0"/>
              </a:rPr>
              <a:t>ῖ</a:t>
            </a:r>
            <a:r>
              <a:rPr lang="es-ES_tradnl"/>
              <a:t>, τότε μ</a:t>
            </a:r>
            <a:r>
              <a:rPr lang="es-ES_tradnl">
                <a:cs typeface="Lucida Grande" charset="0"/>
              </a:rPr>
              <a:t>ὲ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ἔ</a:t>
            </a:r>
            <a:r>
              <a:rPr lang="es-ES_tradnl"/>
              <a:t>μεινεν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ᾧ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ἦ</a:t>
            </a:r>
            <a:r>
              <a:rPr lang="es-ES_tradnl"/>
              <a:t>ν τόπ</a:t>
            </a:r>
            <a:r>
              <a:rPr lang="es-ES_tradnl">
                <a:cs typeface="Lucida Grande" charset="0"/>
              </a:rPr>
              <a:t>ῳ</a:t>
            </a:r>
            <a:r>
              <a:rPr lang="es-ES_tradnl"/>
              <a:t> δύο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μέρας</a:t>
            </a: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Acusativo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/>
              <a:t>El acusativo de especificaci</a:t>
            </a:r>
            <a:r>
              <a:rPr lang="es-ES_tradnl" altLang="ja-JP"/>
              <a:t>ón es similar al dativo de respecto pero menos común.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	Juan 6:10 -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νέπεσαν ο</a:t>
            </a:r>
            <a:r>
              <a:rPr lang="es-ES_tradnl">
                <a:cs typeface="Lucida Grande" charset="0"/>
              </a:rPr>
              <a:t>ὖ</a:t>
            </a:r>
            <a:r>
              <a:rPr lang="es-ES_tradnl"/>
              <a:t>ν ο</a:t>
            </a:r>
            <a:r>
              <a:rPr lang="es-ES_tradnl">
                <a:cs typeface="Lucida Grande" charset="0"/>
              </a:rPr>
              <a:t>ἱ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ἄ</a:t>
            </a:r>
            <a:r>
              <a:rPr lang="es-ES_tradnl"/>
              <a:t>νδρες 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ριθμ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ὡ</a:t>
            </a:r>
            <a:r>
              <a:rPr lang="es-ES_tradnl"/>
              <a:t>ς πεντακισχίλιοι</a:t>
            </a: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Algunos Usos del Acusativo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/>
              <a:t>El acusativo a veces se combina con el infinitivo para expresar resultado</a:t>
            </a:r>
            <a:r>
              <a:rPr lang="es-ES_tradnl" altLang="ja-JP"/>
              <a:t>.</a:t>
            </a:r>
          </a:p>
          <a:p>
            <a:pPr marL="609600" indent="-609600">
              <a:buFont typeface="Arial" charset="0"/>
              <a:buNone/>
            </a:pPr>
            <a:r>
              <a:rPr lang="es-ES_tradnl" altLang="ja-JP"/>
              <a:t>	Marcos 9:26 - </a:t>
            </a:r>
            <a:r>
              <a:rPr lang="es-ES_tradnl"/>
              <a:t>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κράξας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πολλ</a:t>
            </a:r>
            <a:r>
              <a:rPr lang="es-ES_tradnl">
                <a:cs typeface="Lucida Grande" charset="0"/>
              </a:rPr>
              <a:t>ὰ</a:t>
            </a:r>
            <a:r>
              <a:rPr lang="es-ES_tradnl"/>
              <a:t> σπαράξας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ξ</a:t>
            </a:r>
            <a:r>
              <a:rPr lang="es-ES_tradnl">
                <a:cs typeface="Lucida Grande" charset="0"/>
              </a:rPr>
              <a:t>ῆ</a:t>
            </a:r>
            <a:r>
              <a:rPr lang="es-ES_tradnl"/>
              <a:t>λθεν: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γένετο </a:t>
            </a:r>
            <a:r>
              <a:rPr lang="es-ES_tradnl">
                <a:cs typeface="Lucida Grande" charset="0"/>
              </a:rPr>
              <a:t>ὡ</a:t>
            </a:r>
            <a:r>
              <a:rPr lang="es-ES_tradnl"/>
              <a:t>σε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νεκρός, </a:t>
            </a:r>
            <a:r>
              <a:rPr lang="es-ES_tradnl">
                <a:cs typeface="Lucida Grande" charset="0"/>
              </a:rPr>
              <a:t>ὥ</a:t>
            </a:r>
            <a:r>
              <a:rPr lang="es-ES_tradnl"/>
              <a:t>στε το</a:t>
            </a:r>
            <a:r>
              <a:rPr lang="es-ES_tradnl">
                <a:cs typeface="Lucida Grande" charset="0"/>
              </a:rPr>
              <a:t>ὺ</a:t>
            </a:r>
            <a:r>
              <a:rPr lang="es-ES_tradnl"/>
              <a:t>ς πολλο</a:t>
            </a:r>
            <a:r>
              <a:rPr lang="es-ES_tradnl">
                <a:cs typeface="Lucida Grande" charset="0"/>
              </a:rPr>
              <a:t>ὺ</a:t>
            </a:r>
            <a:r>
              <a:rPr lang="es-ES_tradnl"/>
              <a:t>ς λέγειν </a:t>
            </a:r>
            <a:r>
              <a:rPr lang="es-ES_tradnl">
                <a:cs typeface="Lucida Grande" charset="0"/>
              </a:rPr>
              <a:t>ὅ</a:t>
            </a:r>
            <a:r>
              <a:rPr lang="es-ES_tradnl"/>
              <a:t>τι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πέθανεν.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Algunos Usos del Acusativo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s-ES_tradnl"/>
              <a:t>Trabajar en la traducci</a:t>
            </a:r>
            <a:r>
              <a:rPr lang="es-ES_tradnl" altLang="ja-JP"/>
              <a:t>ón de</a:t>
            </a:r>
            <a:r>
              <a:rPr lang="es-ES_tradnl"/>
              <a:t> </a:t>
            </a:r>
            <a:r>
              <a:rPr lang="es-ES_tradnl">
                <a:hlinkClick r:id="rId3"/>
              </a:rPr>
              <a:t>Juan 2:1-5</a:t>
            </a:r>
            <a:endParaRPr lang="es-ES_tradnl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s-ES_tradnl"/>
              <a:t>1Κα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τ</a:t>
            </a:r>
            <a:r>
              <a:rPr lang="es-ES_tradnl">
                <a:cs typeface="Lucida Grande" charset="0"/>
              </a:rPr>
              <a:t>ῇ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μέρ</a:t>
            </a:r>
            <a:r>
              <a:rPr lang="es-ES_tradnl">
                <a:cs typeface="Lucida Grande" charset="0"/>
              </a:rPr>
              <a:t>ᾳ</a:t>
            </a:r>
            <a:r>
              <a:rPr lang="es-ES_tradnl"/>
              <a:t> τ</a:t>
            </a:r>
            <a:r>
              <a:rPr lang="es-ES_tradnl">
                <a:cs typeface="Lucida Grande" charset="0"/>
              </a:rPr>
              <a:t>ῇ</a:t>
            </a:r>
            <a:r>
              <a:rPr lang="es-ES_tradnl"/>
              <a:t> τρίτ</a:t>
            </a:r>
            <a:r>
              <a:rPr lang="es-ES_tradnl">
                <a:cs typeface="Lucida Grande" charset="0"/>
              </a:rPr>
              <a:t>ῃ</a:t>
            </a:r>
            <a:r>
              <a:rPr lang="es-ES_tradnl"/>
              <a:t> γάμος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γένετο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ν Καν</a:t>
            </a:r>
            <a:r>
              <a:rPr lang="es-ES_tradnl">
                <a:cs typeface="Lucida Grande" charset="0"/>
              </a:rPr>
              <a:t>ὰ</a:t>
            </a:r>
            <a:r>
              <a:rPr lang="es-ES_tradnl"/>
              <a:t> τ</a:t>
            </a:r>
            <a:r>
              <a:rPr lang="es-ES_tradnl">
                <a:cs typeface="Lucida Grande" charset="0"/>
              </a:rPr>
              <a:t>ῆ</a:t>
            </a:r>
            <a:r>
              <a:rPr lang="es-ES_tradnl"/>
              <a:t>ς Γαλιλαίας,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ἦ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 μήτηρ 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Ἰ</a:t>
            </a:r>
            <a:r>
              <a:rPr lang="es-ES_tradnl"/>
              <a:t>ησο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κε</a:t>
            </a:r>
            <a:r>
              <a:rPr lang="es-ES_tradnl">
                <a:cs typeface="Lucida Grande" charset="0"/>
              </a:rPr>
              <a:t>ῖ</a:t>
            </a:r>
            <a:r>
              <a:rPr lang="es-ES_tradnl"/>
              <a:t>: 2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κλήθη δ</a:t>
            </a:r>
            <a:r>
              <a:rPr lang="es-ES_tradnl">
                <a:cs typeface="Lucida Grande" charset="0"/>
              </a:rPr>
              <a:t>ὲ</a:t>
            </a:r>
            <a:r>
              <a:rPr lang="es-ES_tradnl"/>
              <a:t>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ὁ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Ἰ</a:t>
            </a:r>
            <a:r>
              <a:rPr lang="es-ES_tradnl"/>
              <a:t>ησο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ς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ο</a:t>
            </a:r>
            <a:r>
              <a:rPr lang="es-ES_tradnl">
                <a:cs typeface="Lucida Grande" charset="0"/>
              </a:rPr>
              <a:t>ἱ</a:t>
            </a:r>
            <a:r>
              <a:rPr lang="es-ES_tradnl"/>
              <a:t> μαθητα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ε</a:t>
            </a:r>
            <a:r>
              <a:rPr lang="es-ES_tradnl">
                <a:cs typeface="Lucida Grande" charset="0"/>
              </a:rPr>
              <a:t>ἰ</a:t>
            </a:r>
            <a:r>
              <a:rPr lang="es-ES_tradnl"/>
              <a:t>ς 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ν γάμον. 3κα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ὑ</a:t>
            </a:r>
            <a:r>
              <a:rPr lang="es-ES_tradnl"/>
              <a:t>στερήσαντος ο</a:t>
            </a:r>
            <a:r>
              <a:rPr lang="es-ES_tradnl">
                <a:cs typeface="Lucida Grande" charset="0"/>
              </a:rPr>
              <a:t>ἴ</a:t>
            </a:r>
            <a:r>
              <a:rPr lang="es-ES_tradnl"/>
              <a:t>νου λέγει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 μήτηρ 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Ἰ</a:t>
            </a:r>
            <a:r>
              <a:rPr lang="es-ES_tradnl"/>
              <a:t>ησο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πρ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ς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τόν, Ο</a:t>
            </a:r>
            <a:r>
              <a:rPr lang="es-ES_tradnl">
                <a:cs typeface="Lucida Grande" charset="0"/>
              </a:rPr>
              <a:t>ἶ</a:t>
            </a:r>
            <a:r>
              <a:rPr lang="es-ES_tradnl"/>
              <a:t>νον ο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κ </a:t>
            </a:r>
            <a:r>
              <a:rPr lang="es-ES_tradnl">
                <a:cs typeface="Lucida Grande" charset="0"/>
              </a:rPr>
              <a:t>ἔ</a:t>
            </a:r>
            <a:r>
              <a:rPr lang="es-ES_tradnl"/>
              <a:t>χουσιν. 4[κα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] λέγει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cs typeface="Lucida Grande" charset="0"/>
              </a:rPr>
              <a:t>ῇ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ὁ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Ἰ</a:t>
            </a:r>
            <a:r>
              <a:rPr lang="es-ES_tradnl"/>
              <a:t>ησο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ς, Τί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μο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σοί, γύναι; ο</a:t>
            </a:r>
            <a:r>
              <a:rPr lang="es-ES_tradnl">
                <a:cs typeface="Lucida Grande" charset="0"/>
              </a:rPr>
              <a:t>ὔ</a:t>
            </a:r>
            <a:r>
              <a:rPr lang="es-ES_tradnl"/>
              <a:t>πω </a:t>
            </a:r>
            <a:r>
              <a:rPr lang="es-ES_tradnl">
                <a:cs typeface="Lucida Grande" charset="0"/>
              </a:rPr>
              <a:t>ἥ</a:t>
            </a:r>
            <a:r>
              <a:rPr lang="es-ES_tradnl"/>
              <a:t>κει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ὥ</a:t>
            </a:r>
            <a:r>
              <a:rPr lang="es-ES_tradnl"/>
              <a:t>ρα μου. 5λέγει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 μήτηρ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το</a:t>
            </a:r>
            <a:r>
              <a:rPr lang="es-ES_tradnl">
                <a:cs typeface="Lucida Grande" charset="0"/>
              </a:rPr>
              <a:t>ῖ</a:t>
            </a:r>
            <a:r>
              <a:rPr lang="es-ES_tradnl"/>
              <a:t>ς διακόνοις, Ο τι </a:t>
            </a:r>
            <a:r>
              <a:rPr lang="es-ES_tradnl">
                <a:cs typeface="Lucida Grande" charset="0"/>
              </a:rPr>
              <a:t>ἂ</a:t>
            </a:r>
            <a:r>
              <a:rPr lang="es-ES_tradnl"/>
              <a:t>ν λέγ</a:t>
            </a:r>
            <a:r>
              <a:rPr lang="es-ES_tradnl">
                <a:cs typeface="Lucida Grande" charset="0"/>
              </a:rPr>
              <a:t>ῃ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ὑ</a:t>
            </a:r>
            <a:r>
              <a:rPr lang="es-ES_tradnl"/>
              <a:t>μ</a:t>
            </a:r>
            <a:r>
              <a:rPr lang="es-ES_tradnl">
                <a:cs typeface="Lucida Grande" charset="0"/>
              </a:rPr>
              <a:t>ῖ</a:t>
            </a:r>
            <a:r>
              <a:rPr lang="es-ES_tradnl"/>
              <a:t>ν ποιήσατε.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Ejercicio</a:t>
            </a:r>
            <a:endParaRPr lang="es-ES_tradnl">
              <a:latin typeface="Symbol" charset="0"/>
              <a:sym typeface="Symbol" charset="0"/>
            </a:endParaRP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Un adverbio modifica un verbo, un adjetivo u otro adverbio.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En español muchos se forman agregando la terminaci</a:t>
            </a:r>
            <a:r>
              <a:rPr lang="es-ES_tradnl" altLang="ja-JP"/>
              <a:t>ón “-mente” a un adjetivo en singular feminino: lento --&gt; lenta --&gt; lentamente.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En griego, muchos se forman cambiando la </a:t>
            </a:r>
            <a:r>
              <a:rPr lang="es-ES_tradnl" altLang="ja-JP">
                <a:latin typeface="Symbol" charset="0"/>
                <a:sym typeface="Symbol" charset="0"/>
              </a:rPr>
              <a:t></a:t>
            </a:r>
            <a:r>
              <a:rPr lang="es-ES_tradnl" altLang="ja-JP"/>
              <a:t> por una </a:t>
            </a:r>
            <a:r>
              <a:rPr lang="es-ES_tradnl" altLang="ja-JP">
                <a:latin typeface="Symbol" charset="0"/>
                <a:sym typeface="Symbol" charset="0"/>
              </a:rPr>
              <a:t></a:t>
            </a:r>
            <a:r>
              <a:rPr lang="es-ES_tradnl" altLang="ja-JP"/>
              <a:t> al final de un adjetivo genitivo, plural, masculino.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latin typeface="Symbol" charset="0"/>
                <a:sym typeface="Symbol" charset="0"/>
              </a:rPr>
              <a:t></a:t>
            </a:r>
            <a:r>
              <a:rPr lang="es-ES_tradnl" altLang="ja-JP"/>
              <a:t> --&gt; </a:t>
            </a:r>
            <a:r>
              <a:rPr lang="es-ES_tradnl" altLang="ja-JP">
                <a:latin typeface="Symbol" charset="0"/>
                <a:sym typeface="Symbol" charset="0"/>
              </a:rPr>
              <a:t></a:t>
            </a:r>
            <a:r>
              <a:rPr lang="es-ES_tradnl" altLang="ja-JP"/>
              <a:t> --&gt; </a:t>
            </a:r>
            <a:r>
              <a:rPr lang="es-ES_tradnl" altLang="ja-JP">
                <a:latin typeface="Symbol" charset="0"/>
                <a:sym typeface="Symbol" charset="0"/>
              </a:rPr>
              <a:t></a:t>
            </a:r>
            <a:endParaRPr lang="es-ES_tradnl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El Adverbio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/>
              <a:t>Muchos adverbios no siguen este patr</a:t>
            </a:r>
            <a:r>
              <a:rPr lang="es-ES_tradnl" altLang="ja-JP"/>
              <a:t>ón.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/>
              <a:t>El cap</a:t>
            </a:r>
            <a:r>
              <a:rPr lang="es-ES_tradnl" altLang="ja-JP"/>
              <a:t>ítulo 8 del manual tiene mucho adverbios comunes.</a:t>
            </a:r>
            <a:endParaRPr lang="es-ES_tradnl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El Adverbio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/>
              <a:t>El infinitivo puede tomar el art</a:t>
            </a:r>
            <a:r>
              <a:rPr lang="es-ES_tradnl" altLang="ja-JP"/>
              <a:t>ículo en los diferentes casos:</a:t>
            </a:r>
          </a:p>
          <a:p>
            <a:pPr marL="1155700" lvl="1" indent="-533400">
              <a:buFont typeface="Arial" charset="0"/>
              <a:buChar char="•"/>
            </a:pPr>
            <a:r>
              <a:rPr lang="es-ES_tradnl">
                <a:latin typeface="Symbol" charset="0"/>
                <a:sym typeface="Symbol" charset="0"/>
              </a:rPr>
              <a:t>		</a:t>
            </a:r>
          </a:p>
          <a:p>
            <a:pPr marL="1155700" lvl="1" indent="-533400">
              <a:buFont typeface="Arial" charset="0"/>
              <a:buChar char="•"/>
            </a:pPr>
            <a:r>
              <a:rPr lang="es-ES_tradnl"/>
              <a:t>El liberar a los esclavos es bueno.</a:t>
            </a:r>
            <a:endParaRPr lang="es-ES_tradnl">
              <a:latin typeface="Symbol" charset="0"/>
              <a:sym typeface="Symbol" charset="0"/>
            </a:endParaRPr>
          </a:p>
          <a:p>
            <a:pPr marL="1155700" lvl="1" indent="-533400">
              <a:buFont typeface="Arial" charset="0"/>
              <a:buChar char="•"/>
            </a:pPr>
            <a:r>
              <a:rPr lang="es-ES_tradnl">
                <a:latin typeface="Symbol" charset="0"/>
                <a:sym typeface="Symbol" charset="0"/>
              </a:rPr>
              <a:t>		</a:t>
            </a:r>
          </a:p>
          <a:p>
            <a:pPr marL="1155700" lvl="1" indent="-533400">
              <a:buFont typeface="Arial" charset="0"/>
              <a:buChar char="•"/>
            </a:pPr>
            <a:r>
              <a:rPr lang="es-ES_tradnl"/>
              <a:t>Hablaron del liberar a los esclavos.</a:t>
            </a:r>
            <a:endParaRPr lang="es-ES_tradnl">
              <a:latin typeface="Symbol" charset="0"/>
              <a:sym typeface="Symbol" charset="0"/>
            </a:endParaRPr>
          </a:p>
          <a:p>
            <a:pPr marL="1155700" lvl="1" indent="-533400">
              <a:buFont typeface="Arial" charset="0"/>
              <a:buChar char="•"/>
            </a:pPr>
            <a:r>
              <a:rPr lang="es-ES_tradnl">
                <a:latin typeface="Symbol" charset="0"/>
                <a:sym typeface="Symbol" charset="0"/>
              </a:rPr>
              <a:t>	</a:t>
            </a:r>
          </a:p>
          <a:p>
            <a:pPr marL="1155700" lvl="1" indent="-533400">
              <a:buFont typeface="Arial" charset="0"/>
              <a:buChar char="•"/>
            </a:pPr>
            <a:r>
              <a:rPr lang="es-ES_tradnl"/>
              <a:t>Ganaremos por liberar a los esclavos.</a:t>
            </a:r>
            <a:r>
              <a:rPr lang="es-ES_tradnl">
                <a:latin typeface="Symbol" charset="0"/>
                <a:sym typeface="Symbol" charset="0"/>
              </a:rPr>
              <a:t>	</a:t>
            </a:r>
          </a:p>
          <a:p>
            <a:pPr marL="1155700" lvl="1" indent="-533400">
              <a:buFont typeface="Arial" charset="0"/>
              <a:buChar char="•"/>
            </a:pPr>
            <a:r>
              <a:rPr lang="es-ES_tradnl">
                <a:latin typeface="Symbol" charset="0"/>
                <a:sym typeface="Symbol" charset="0"/>
              </a:rPr>
              <a:t></a:t>
            </a:r>
          </a:p>
          <a:p>
            <a:pPr marL="1155700" lvl="1" indent="-533400">
              <a:buFont typeface="Arial" charset="0"/>
              <a:buChar char="•"/>
            </a:pPr>
            <a:r>
              <a:rPr lang="es-ES_tradnl"/>
              <a:t>Logramos [el] liberar a los esclavos.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El Infinitivo Articular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La preposici</a:t>
            </a:r>
            <a:r>
              <a:rPr lang="es-ES_tradnl" altLang="ja-JP"/>
              <a:t>ón </a:t>
            </a:r>
            <a:r>
              <a:rPr lang="es-ES_tradnl" altLang="ja-JP">
                <a:latin typeface="Symbol" charset="0"/>
                <a:sym typeface="Symbol" charset="0"/>
              </a:rPr>
              <a:t></a:t>
            </a:r>
            <a:r>
              <a:rPr lang="es-ES_tradnl" altLang="ja-JP"/>
              <a:t>con un sustantivo y (normalmente) el verbo en la voz pasiva expresa agencia.</a:t>
            </a:r>
          </a:p>
          <a:p>
            <a:pPr marL="609600" indent="-609600">
              <a:buFontTx/>
              <a:buNone/>
            </a:pPr>
            <a:r>
              <a:rPr lang="es-ES_tradnl"/>
              <a:t>	Juan 14:21 - </a:t>
            </a:r>
            <a:r>
              <a:rPr lang="es-ES_tradnl">
                <a:cs typeface="Lucida Grande" charset="0"/>
              </a:rPr>
              <a:t>ὁ</a:t>
            </a:r>
            <a:r>
              <a:rPr lang="es-ES_tradnl"/>
              <a:t> δ</a:t>
            </a:r>
            <a:r>
              <a:rPr lang="es-ES_tradnl">
                <a:cs typeface="Lucida Grande" charset="0"/>
              </a:rPr>
              <a:t>ὲ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γαπ</a:t>
            </a:r>
            <a:r>
              <a:rPr lang="es-ES_tradnl">
                <a:cs typeface="Lucida Grande" charset="0"/>
              </a:rPr>
              <a:t>ῶ</a:t>
            </a:r>
            <a:r>
              <a:rPr lang="es-ES_tradnl"/>
              <a:t>ν με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γαπηθήσεται </a:t>
            </a:r>
            <a:r>
              <a:rPr lang="es-ES_tradnl">
                <a:cs typeface="Lucida Grande" charset="0"/>
              </a:rPr>
              <a:t>ὑ</a:t>
            </a:r>
            <a:r>
              <a:rPr lang="es-ES_tradnl"/>
              <a:t>π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 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πατρός μου</a:t>
            </a:r>
          </a:p>
          <a:p>
            <a:pPr marL="609600" indent="-609600">
              <a:buFont typeface="Arial" charset="0"/>
              <a:buChar char="•"/>
            </a:pPr>
            <a:endParaRPr lang="es-ES_trad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Genitivo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/>
              <a:t>2.	El genitivo se usa con adverbios de ubicaci</a:t>
            </a:r>
            <a:r>
              <a:rPr lang="es-ES_tradnl" altLang="ja-JP"/>
              <a:t>ón.</a:t>
            </a:r>
          </a:p>
          <a:p>
            <a:pPr marL="609600" indent="-609600">
              <a:buFontTx/>
              <a:buNone/>
            </a:pPr>
            <a:r>
              <a:rPr lang="es-ES_tradnl"/>
              <a:t>	Juan 6:23 - </a:t>
            </a:r>
            <a:r>
              <a:rPr lang="es-ES_tradnl">
                <a:cs typeface="Lucida Grande" charset="0"/>
              </a:rPr>
              <a:t>ἄ</a:t>
            </a:r>
            <a:r>
              <a:rPr lang="es-ES_tradnl"/>
              <a:t>λλα </a:t>
            </a:r>
            <a:r>
              <a:rPr lang="es-ES_tradnl">
                <a:cs typeface="Lucida Grande" charset="0"/>
              </a:rPr>
              <a:t>ἦ</a:t>
            </a:r>
            <a:r>
              <a:rPr lang="es-ES_tradnl"/>
              <a:t>λθεν πλοιά[ρια]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κ Τιβεριάδος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γγ</a:t>
            </a:r>
            <a:r>
              <a:rPr lang="es-ES_tradnl">
                <a:cs typeface="Lucida Grande" charset="0"/>
              </a:rPr>
              <a:t>ὺ</a:t>
            </a:r>
            <a:r>
              <a:rPr lang="es-ES_tradnl"/>
              <a:t>ς 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τόπου </a:t>
            </a:r>
            <a:r>
              <a:rPr lang="es-ES_tradnl">
                <a:cs typeface="Lucida Grande" charset="0"/>
              </a:rPr>
              <a:t>ὅ</a:t>
            </a:r>
            <a:r>
              <a:rPr lang="es-ES_tradnl"/>
              <a:t>που </a:t>
            </a:r>
            <a:r>
              <a:rPr lang="es-ES_tradnl">
                <a:cs typeface="Lucida Grande" charset="0"/>
              </a:rPr>
              <a:t>ἔ</a:t>
            </a:r>
            <a:r>
              <a:rPr lang="es-ES_tradnl"/>
              <a:t>φαγον 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ἄ</a:t>
            </a:r>
            <a:r>
              <a:rPr lang="es-ES_tradnl"/>
              <a:t>ρτον ε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χαριστήσαντος 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κυρίου. </a:t>
            </a:r>
          </a:p>
          <a:p>
            <a:pPr marL="609600" indent="-609600">
              <a:buFont typeface="Arial" charset="0"/>
              <a:buChar char="•"/>
            </a:pPr>
            <a:endParaRPr lang="es-ES_tradnl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Genitivo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/>
              <a:t>3.	El genitivo a veces se usa para expresar el tiempo dentro del cual sucede algo.</a:t>
            </a:r>
            <a:endParaRPr lang="es-ES_tradnl" altLang="ja-JP"/>
          </a:p>
          <a:p>
            <a:pPr marL="609600" indent="-609600">
              <a:buFontTx/>
              <a:buNone/>
            </a:pPr>
            <a:r>
              <a:rPr lang="es-ES_tradnl"/>
              <a:t>	Juan 3:2 - ο</a:t>
            </a:r>
            <a:r>
              <a:rPr lang="es-ES_tradnl">
                <a:cs typeface="Lucida Grande" charset="0"/>
              </a:rPr>
              <a:t>ὗ</a:t>
            </a:r>
            <a:r>
              <a:rPr lang="es-ES_tradnl"/>
              <a:t>τος </a:t>
            </a:r>
            <a:r>
              <a:rPr lang="es-ES_tradnl">
                <a:cs typeface="Lucida Grande" charset="0"/>
              </a:rPr>
              <a:t>ἦ</a:t>
            </a:r>
            <a:r>
              <a:rPr lang="es-ES_tradnl"/>
              <a:t>λθεν πρ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ς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ν νυκτ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ς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ε</a:t>
            </a:r>
            <a:r>
              <a:rPr lang="es-ES_tradnl">
                <a:cs typeface="Lucida Grande" charset="0"/>
              </a:rPr>
              <a:t>ἶ</a:t>
            </a:r>
            <a:r>
              <a:rPr lang="es-ES_tradnl"/>
              <a:t>πεν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cs typeface="Lucida Grande" charset="0"/>
              </a:rPr>
              <a:t>ῷ</a:t>
            </a:r>
            <a:endParaRPr lang="es-ES_tradnl"/>
          </a:p>
          <a:p>
            <a:pPr marL="609600" indent="-609600">
              <a:buFont typeface="Arial" charset="0"/>
              <a:buChar char="•"/>
            </a:pPr>
            <a:endParaRPr lang="es-ES_tradnl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Genitivo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/>
              <a:t>4.	El genitivo con el art</a:t>
            </a:r>
            <a:r>
              <a:rPr lang="es-ES_tradnl" altLang="ja-JP"/>
              <a:t>ículo y el </a:t>
            </a:r>
            <a:r>
              <a:rPr lang="es-ES_tradnl"/>
              <a:t>infinitivo a veces se usa para expresar prop</a:t>
            </a:r>
            <a:r>
              <a:rPr lang="es-ES_tradnl" altLang="ja-JP"/>
              <a:t>ósito</a:t>
            </a:r>
            <a:r>
              <a:rPr lang="es-ES_tradnl"/>
              <a:t>.</a:t>
            </a:r>
            <a:endParaRPr lang="es-ES_tradnl" altLang="ja-JP"/>
          </a:p>
          <a:p>
            <a:pPr marL="609600" indent="-609600">
              <a:buFontTx/>
              <a:buNone/>
            </a:pPr>
            <a:r>
              <a:rPr lang="es-ES_tradnl"/>
              <a:t>	Mateo 3:13 - Τότε παραγίνεται </a:t>
            </a:r>
            <a:r>
              <a:rPr lang="es-ES_tradnl">
                <a:cs typeface="Lucida Grande" charset="0"/>
              </a:rPr>
              <a:t>ὁ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Ἰ</a:t>
            </a:r>
            <a:r>
              <a:rPr lang="es-ES_tradnl"/>
              <a:t>ησο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ς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π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 τ</a:t>
            </a:r>
            <a:r>
              <a:rPr lang="es-ES_tradnl">
                <a:cs typeface="Lucida Grande" charset="0"/>
              </a:rPr>
              <a:t>ῆ</a:t>
            </a:r>
            <a:r>
              <a:rPr lang="es-ES_tradnl"/>
              <a:t>ς Γαλιλαίας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π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Ἰ</a:t>
            </a:r>
            <a:r>
              <a:rPr lang="es-ES_tradnl"/>
              <a:t>ορδάνην πρ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ς 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Ἰ</a:t>
            </a:r>
            <a:r>
              <a:rPr lang="es-ES_tradnl"/>
              <a:t>ωάννην 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βαπτισθ</a:t>
            </a:r>
            <a:r>
              <a:rPr lang="es-ES_tradnl">
                <a:cs typeface="Lucida Grande" charset="0"/>
              </a:rPr>
              <a:t>ῆ</a:t>
            </a:r>
            <a:r>
              <a:rPr lang="es-ES_tradnl"/>
              <a:t>ναι </a:t>
            </a:r>
            <a:r>
              <a:rPr lang="es-ES_tradnl">
                <a:cs typeface="Lucida Grande" charset="0"/>
              </a:rPr>
              <a:t>ὑ</a:t>
            </a:r>
            <a:r>
              <a:rPr lang="es-ES_tradnl"/>
              <a:t>π'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.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Genitivo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El dativo sin preposici</a:t>
            </a:r>
            <a:r>
              <a:rPr lang="es-ES_tradnl" altLang="ja-JP"/>
              <a:t>ón puede expresar “</a:t>
            </a:r>
            <a:r>
              <a:rPr lang="es-ES_tradnl"/>
              <a:t>instrumentalidad</a:t>
            </a:r>
            <a:r>
              <a:rPr lang="ja-JP" altLang="es-ES_tradnl"/>
              <a:t>”</a:t>
            </a:r>
            <a:r>
              <a:rPr lang="es-ES_tradnl"/>
              <a:t> o el medio por medio del cual algo sucede.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	Juan 11:2 - </a:t>
            </a:r>
            <a:r>
              <a:rPr lang="es-ES_tradnl">
                <a:cs typeface="Lucida Grande" charset="0"/>
              </a:rPr>
              <a:t>ἦ</a:t>
            </a:r>
            <a:r>
              <a:rPr lang="es-ES_tradnl"/>
              <a:t>ν δ</a:t>
            </a:r>
            <a:r>
              <a:rPr lang="es-ES_tradnl">
                <a:cs typeface="Lucida Grande" charset="0"/>
              </a:rPr>
              <a:t>ὲ</a:t>
            </a:r>
            <a:r>
              <a:rPr lang="es-ES_tradnl"/>
              <a:t> Μαρι</a:t>
            </a:r>
            <a:r>
              <a:rPr lang="es-ES_tradnl">
                <a:cs typeface="Lucida Grande" charset="0"/>
              </a:rPr>
              <a:t>ὰ</a:t>
            </a:r>
            <a:r>
              <a:rPr lang="es-ES_tradnl"/>
              <a:t>μ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λείψασα 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ν κύριον μύρ</a:t>
            </a:r>
            <a:r>
              <a:rPr lang="es-ES_tradnl">
                <a:cs typeface="Lucida Grande" charset="0"/>
              </a:rPr>
              <a:t>ῳ</a:t>
            </a:r>
            <a:r>
              <a:rPr lang="es-ES_tradnl"/>
              <a:t>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κμάξασα το</a:t>
            </a:r>
            <a:r>
              <a:rPr lang="es-ES_tradnl">
                <a:cs typeface="Lucida Grande" charset="0"/>
              </a:rPr>
              <a:t>ὺ</a:t>
            </a:r>
            <a:r>
              <a:rPr lang="es-ES_tradnl"/>
              <a:t>ς πόδας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 τα</a:t>
            </a:r>
            <a:r>
              <a:rPr lang="es-ES_tradnl">
                <a:cs typeface="Lucida Grande" charset="0"/>
              </a:rPr>
              <a:t>ῖ</a:t>
            </a:r>
            <a:r>
              <a:rPr lang="es-ES_tradnl"/>
              <a:t>ς θριξ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ν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cs typeface="Lucida Grande" charset="0"/>
              </a:rPr>
              <a:t>ῆ</a:t>
            </a:r>
            <a:r>
              <a:rPr lang="es-ES_tradnl"/>
              <a:t>ς 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Dativo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852</TotalTime>
  <Words>406</Words>
  <Application>Microsoft Macintosh PowerPoint</Application>
  <PresentationFormat>Presentación en pantalla (4:3)</PresentationFormat>
  <Paragraphs>68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ＭＳ Ｐゴシック</vt:lpstr>
      <vt:lpstr>Osaka</vt:lpstr>
      <vt:lpstr>Times</vt:lpstr>
      <vt:lpstr>Symbol</vt:lpstr>
      <vt:lpstr>Lucida Grande</vt:lpstr>
      <vt:lpstr>Pptssem</vt:lpstr>
      <vt:lpstr>El Griego Coiné</vt:lpstr>
      <vt:lpstr>El Adverbio</vt:lpstr>
      <vt:lpstr>El Adverbio</vt:lpstr>
      <vt:lpstr>El Infinitivo Articular</vt:lpstr>
      <vt:lpstr>Algunos Usos del Genitivo</vt:lpstr>
      <vt:lpstr>Algunos Usos del Genitivo</vt:lpstr>
      <vt:lpstr>Algunos Usos del Genitivo</vt:lpstr>
      <vt:lpstr>Algunos Usos del Genitivo</vt:lpstr>
      <vt:lpstr>Algunos Usos del Dativo</vt:lpstr>
      <vt:lpstr>Algunos Usos del Dativo</vt:lpstr>
      <vt:lpstr>Algunos Usos del Dativo</vt:lpstr>
      <vt:lpstr>Algunos Usos del Acusativo</vt:lpstr>
      <vt:lpstr>Algunos Usos del Acusativo</vt:lpstr>
      <vt:lpstr>Algunos Usos del Acusativo</vt:lpstr>
      <vt:lpstr>Ejercicio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105</cp:revision>
  <dcterms:created xsi:type="dcterms:W3CDTF">2010-01-19T22:42:04Z</dcterms:created>
  <dcterms:modified xsi:type="dcterms:W3CDTF">2012-09-28T23:01:54Z</dcterms:modified>
</cp:coreProperties>
</file>