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-120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97498F-2C87-6C44-AD78-7743CA71AF2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3CDA0-75E4-9443-956D-0C587EA5C08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B117-065C-644F-ABDC-72D57B17977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235B16-9928-1546-8382-3C33380716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ADDEBF-8D63-8640-8422-2F3EE36635A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1748-1872-0640-97D3-9DB7F0E37D8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E3FF-6CD4-7B4A-9469-A8343E4E4E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F05F-2853-234D-BAD0-408615D93B7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5BCE-D8D9-2946-97BC-D49D7D4BCD8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D35A-129A-014C-ACA3-CE4AA4E7B14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ACFB96-CF23-594A-BD74-9D0D7BC499C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7669B-5E33-F34A-8A57-78C97112095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7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68F57-ABE0-BE40-9435-7A63821B70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79A-DF78-1747-8AD9-3A4E71B2573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01F9-1AAF-7143-AF0C-536DCBBCDF6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56BB-DDDC-474E-9D20-C2EDAC22896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F4997-95D7-A948-8E56-EA2600EA6A1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BBBFB-315F-5643-BBEB-EE615B3D9FC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AA57F-7B5B-8943-9196-8EA8C56E0AF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2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19D1C-FBDA-6E46-96F4-4A84AFBA84D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1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07640-2257-8E4E-BC48-61039A9FC32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C322-0B43-484B-ACCD-3DCE199B0F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2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CC47E815-9CC6-1445-9BE9-C2318B88BDAA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BAA563-2EED-4748-8644-50643582F72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s-ES_tradnl" dirty="0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1800" dirty="0"/>
              <a:t>Autor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1800" dirty="0"/>
              <a:t>Fecha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1800" dirty="0">
                <a:cs typeface="ＭＳ Ｐゴシック" charset="0"/>
              </a:rPr>
              <a:t>Estructura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1800" dirty="0">
                <a:cs typeface="ＭＳ Ｐゴシック" charset="0"/>
              </a:rPr>
              <a:t>Características especiales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1800" dirty="0"/>
              <a:t>Prop</a:t>
            </a:r>
            <a:r>
              <a:rPr lang="es-ES_tradnl" altLang="ja-JP" sz="1800" dirty="0">
                <a:cs typeface="ＭＳ Ｐゴシック" charset="0"/>
              </a:rPr>
              <a:t>ósito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1800" dirty="0">
                <a:cs typeface="ＭＳ Ｐゴシック" charset="0"/>
              </a:rPr>
              <a:t>Origen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1800" dirty="0"/>
              <a:t>Asuntos hermen</a:t>
            </a:r>
            <a:r>
              <a:rPr lang="es-ES_tradnl" altLang="ja-JP" sz="1800" dirty="0">
                <a:cs typeface="ＭＳ Ｐゴシック" charset="0"/>
              </a:rPr>
              <a:t>éuticos</a:t>
            </a:r>
            <a:endParaRPr lang="es-ES_tradnl" sz="1800" dirty="0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Mateo</a:t>
            </a:r>
          </a:p>
        </p:txBody>
      </p:sp>
      <p:pic>
        <p:nvPicPr>
          <p:cNvPr id="4" name="Imagen 3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Narrativa de la infancia (1-2)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Preparación para el ministerio (3:1 a 4:11)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Ministerio en Galilea (4:12-25)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Primera sección discursiva: sermón del monte (5-7)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Narrativa (8-10)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Segunda sección discursiva: misión (9-10)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Narrativa (11-12)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Tercera sección discursiva: parábolas del reino (13:1-52)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Estructura (seg</a:t>
            </a:r>
            <a:r>
              <a:rPr lang="es-ES_tradnl" altLang="ja-JP">
                <a:cs typeface="ＭＳ Ｐゴシック" charset="0"/>
              </a:rPr>
              <a:t>ún </a:t>
            </a:r>
            <a:r>
              <a:rPr lang="es-ES_tradnl"/>
              <a:t>Guthrie)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Narrativa (13:53 a 17:27)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Cuarta sección discursiva: dichos varios (18)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Narrativa sobre el período en Judea (19-22)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Quinta sección discursiva: escatología (23-25)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Narrativa sobre la muerte y resurrección (26-28)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endParaRPr lang="es-ES_tradnl" altLang="ja-JP" sz="2800">
              <a:cs typeface="ＭＳ Ｐゴシック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>
                <a:cs typeface="ＭＳ Ｐゴシック" charset="0"/>
              </a:rPr>
              <a:t>Si uniéramos los tres primeros puntos bajo “Narrativa de los inicios”, tendríamos 5 secciones narrativas y 5 secciones discursivas.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Estructura (seg</a:t>
            </a:r>
            <a:r>
              <a:rPr lang="es-ES_tradnl" altLang="ja-JP">
                <a:cs typeface="ＭＳ Ｐゴシック" charset="0"/>
              </a:rPr>
              <a:t>ún </a:t>
            </a:r>
            <a:r>
              <a:rPr lang="es-ES_tradnl"/>
              <a:t>Guthrie)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s-ES_tradnl" altLang="ja-JP" sz="2800">
              <a:cs typeface="ＭＳ Ｐゴシック" charset="0"/>
            </a:endParaRP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¿Cómo se comparan los bosquejos que hicieron ustedes con el de Guthrie?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Estructura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Conciso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 pesar de ser más largo que Marcos, sus narrativas son más concisas, probablemente para poder incluir mucho más material discursivo.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Por ejemplo, Marcos (6:14-29) incluye mucho más de la conversación original en el incidente de la muerte de Juan el Bautista que Mateo (14:3-12).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Esta característica puede explicar su popularidad en los contextos litúrgicos en la iglesia antigua.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Interés mesiánico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Incluye muchas citas de textos del AT, las cuales se aplicar a Jesús.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mayoría de las citas son de la LXX y caben naturalmente en el flujo de la narrativa.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Otras citas son traducciones del hebreo que introduce con una fórmula: “para que se cumpliera”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Mateo considera que muchos textos son mesiánicos que no eran considerados así por los intérpretes judíos.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Así que, Mateo nos da pistas para entender la hermenéutica cristocentríca del Nuevo Testamento.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3.	Particularismo y universalismo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Ningún evangelio enfatiza tanto como Mateo la naturaleza judía del ministerio de Jesús y de la fe cristiana.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Empieza con una genealogía que inicia con David y Abraham (1:1).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Menciona costumbres judías sin explicarlas.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Jesús afirmó que fue enviado solo a “las ovejas perdidas del pueblo de Israel (15:24).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Afirma la validez y permanencia de la ley de Moisés (5).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Afirma tradiciones como pagar el impuesto del templo, ayunar, observar el día sabático, dar ofrendas, etc.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Afirma la autoridad de los maestros de la ley (23:2-3).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Enfatiza el titulo del “Hijo de David”.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None/>
            </a:pPr>
            <a:r>
              <a:rPr lang="es-ES_tradnl" altLang="ja-JP" sz="2400">
                <a:cs typeface="ＭＳ Ｐゴシック" charset="0"/>
              </a:rPr>
              <a:t>b)	Al mismo tiempo, enfatiza el enfoque universal del evangelio.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Los magos gentiles buscaron y adoraron al infante Jesús (2:1-12).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La familia de Jesús se hospedó en Egipto (2:13-15).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La gran comisión incluye “todas las naciones” (28:19-20).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altLang="ja-JP" sz="2000">
                <a:cs typeface="ＭＳ Ｐゴシック" charset="0"/>
              </a:rPr>
              <a:t>La parábola de los labradores malvados predice que los judíos serían suplantados por “un pueblo que produzca los frutos del reino” (21:33-46).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Elementos eclesiásticos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 el único evangelio que menciona la iglesia.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16:18, Cristo hizo a Pedro el confesor la piedra de la iglesia.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18:15-20, Cristo dio autoridad a toda la iglesia aunque sea compuesta por dos o tres.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También, la gran comisión describe la misión de la iglesia: hacer discípulos, bautizando e instruyendo.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aquí, la definición de la Confesión de Fe de Westminster de la misión de la iglesia: “reunir y perfeccionar a los santos” (25:3).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Elementos escatológicos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discurso escatológico en Mateo 24 es más largo que las versiones paralelas en Marcos y Lucas.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solo Mateo incluye algunas parábolas que tienen un enfoque escatológico:</a:t>
            </a:r>
          </a:p>
          <a:p>
            <a:pPr marL="1371600" lvl="2" indent="-457200">
              <a:lnSpc>
                <a:spcPct val="90000"/>
              </a:lnSpc>
              <a:buFont typeface="Wingdings" charset="0"/>
              <a:buChar char="§"/>
            </a:pPr>
            <a:r>
              <a:rPr lang="es-ES_tradnl" altLang="ja-JP" sz="2000">
                <a:cs typeface="ＭＳ Ｐゴシック" charset="0"/>
              </a:rPr>
              <a:t>Su explicación de la parábola de la mala hierba (13:36-42)</a:t>
            </a:r>
          </a:p>
          <a:p>
            <a:pPr marL="1371600" lvl="2" indent="-457200">
              <a:lnSpc>
                <a:spcPct val="90000"/>
              </a:lnSpc>
              <a:buFont typeface="Wingdings" charset="0"/>
              <a:buChar char="§"/>
            </a:pPr>
            <a:r>
              <a:rPr lang="es-ES_tradnl" altLang="ja-JP" sz="2000">
                <a:cs typeface="ＭＳ Ｐゴシック" charset="0"/>
              </a:rPr>
              <a:t>Las diez vírgenes (25:1-13)</a:t>
            </a:r>
          </a:p>
          <a:p>
            <a:pPr marL="1371600" lvl="2" indent="-457200">
              <a:lnSpc>
                <a:spcPct val="90000"/>
              </a:lnSpc>
              <a:buFont typeface="Wingdings" charset="0"/>
              <a:buChar char="§"/>
            </a:pPr>
            <a:r>
              <a:rPr lang="es-ES_tradnl" altLang="ja-JP" sz="2000">
                <a:cs typeface="ＭＳ Ｐゴシック" charset="0"/>
              </a:rPr>
              <a:t>La parábola de los talentos (25:14-30); La versión en Lucas 19:12-27 no tiene el enfoque escatológico.</a:t>
            </a:r>
          </a:p>
          <a:p>
            <a:pPr marL="1371600" lvl="2" indent="-457200">
              <a:lnSpc>
                <a:spcPct val="90000"/>
              </a:lnSpc>
              <a:buFont typeface="Wingdings" charset="0"/>
              <a:buChar char="§"/>
            </a:pPr>
            <a:r>
              <a:rPr lang="es-ES_tradnl" altLang="ja-JP" sz="2000">
                <a:cs typeface="ＭＳ Ｐゴシック" charset="0"/>
              </a:rPr>
              <a:t>La parábolas de las ovejas y las cabras (25:31-46)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Arreglo en grupos numéricos, sobre todo grupos de tres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divisiones de la genealogía (1:17)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tentaciones (4:1-11)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actos de justicia (6:1-18)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prohibiciones (6:19 a 7:6)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mandatos (7:7-20)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parábolas (25)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ciudades malditas (11:20-24)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oraciones (26:36-46)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Tres negaciones (26:69-75)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La tradici</a:t>
            </a:r>
            <a:r>
              <a:rPr lang="es-ES_tradnl" altLang="ja-JP">
                <a:cs typeface="ＭＳ Ｐゴシック" charset="0"/>
              </a:rPr>
              <a:t>ón más antigua viene de citas que otros autores posteriores hicieron de Papias de Hierapolis en Asia Menor, quien escribió en el primer cuarto del segundo siglo.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Su obra de cinco libros, </a:t>
            </a:r>
            <a:r>
              <a:rPr lang="es-ES_tradnl" altLang="ja-JP" i="1">
                <a:cs typeface="ＭＳ Ｐゴシック" charset="0"/>
              </a:rPr>
              <a:t>Interpretación de los dichos </a:t>
            </a:r>
            <a:r>
              <a:rPr lang="es-ES_tradnl" altLang="ja-JP">
                <a:cs typeface="ＭＳ Ｐゴシック" charset="0"/>
              </a:rPr>
              <a:t>[</a:t>
            </a:r>
            <a:r>
              <a:rPr lang="es-ES_tradnl" altLang="ja-JP" i="1">
                <a:cs typeface="ＭＳ Ｐゴシック" charset="0"/>
              </a:rPr>
              <a:t>logia</a:t>
            </a:r>
            <a:r>
              <a:rPr lang="es-ES_tradnl" altLang="ja-JP">
                <a:cs typeface="ＭＳ Ｐゴシック" charset="0"/>
              </a:rPr>
              <a:t>]</a:t>
            </a:r>
            <a:r>
              <a:rPr lang="es-ES_tradnl" altLang="ja-JP" i="1">
                <a:cs typeface="ＭＳ Ｐゴシック" charset="0"/>
              </a:rPr>
              <a:t> del Señor</a:t>
            </a:r>
            <a:r>
              <a:rPr lang="es-ES_tradnl" altLang="ja-JP">
                <a:cs typeface="ＭＳ Ｐゴシック" charset="0"/>
              </a:rPr>
              <a:t>, se perdió, pero existen citas de ella hechas por Eusebio (ca. 325).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/>
              <a:t>Eusebio incluy</a:t>
            </a:r>
            <a:r>
              <a:rPr lang="es-ES_tradnl" altLang="ja-JP">
                <a:cs typeface="ＭＳ Ｐゴシック" charset="0"/>
              </a:rPr>
              <a:t>ó esta cita de Papias: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Ματθα</a:t>
            </a:r>
            <a:r>
              <a:rPr lang="es-ES_tradnl">
                <a:cs typeface="Lucida Grande" charset="0"/>
              </a:rPr>
              <a:t>ῖ</a:t>
            </a:r>
            <a:r>
              <a:rPr lang="es-ES_tradnl"/>
              <a:t>ος μ</a:t>
            </a:r>
            <a:r>
              <a:rPr lang="es-ES_tradnl">
                <a:cs typeface="Lucida Grande" charset="0"/>
              </a:rPr>
              <a:t>ὲ</a:t>
            </a:r>
            <a:r>
              <a:rPr lang="es-ES_tradnl"/>
              <a:t>ν ο</a:t>
            </a:r>
            <a:r>
              <a:rPr lang="es-ES_tradnl">
                <a:cs typeface="Lucida Grande" charset="0"/>
              </a:rPr>
              <a:t>ὖ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Ἑ</a:t>
            </a:r>
            <a:r>
              <a:rPr lang="es-ES_tradnl"/>
              <a:t>βραΐδι διαλέκτ</a:t>
            </a:r>
            <a:r>
              <a:rPr lang="es-ES_tradnl">
                <a:cs typeface="Lucida Grande" charset="0"/>
              </a:rPr>
              <a:t>ῳ</a:t>
            </a:r>
            <a:r>
              <a:rPr lang="es-ES_tradnl"/>
              <a:t> τ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λόγια συνετάξατο, </a:t>
            </a:r>
            <a:r>
              <a:rPr lang="es-ES_tradnl">
                <a:cs typeface="Lucida Grande" charset="0"/>
              </a:rPr>
              <a:t>ἡ</a:t>
            </a:r>
            <a:r>
              <a:rPr lang="es-ES_tradnl"/>
              <a:t>ρμήνευσεν δ' α</a:t>
            </a:r>
            <a:r>
              <a:rPr lang="es-ES_tradnl"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cs typeface="Lucida Grande" charset="0"/>
              </a:rPr>
              <a:t>ὰ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ὡ</a:t>
            </a:r>
            <a:r>
              <a:rPr lang="es-ES_tradnl"/>
              <a:t>ς </a:t>
            </a:r>
            <a:r>
              <a:rPr lang="es-ES_tradnl">
                <a:cs typeface="Lucida Grande" charset="0"/>
              </a:rPr>
              <a:t>ἧ</a:t>
            </a:r>
            <a:r>
              <a:rPr lang="es-ES_tradnl"/>
              <a:t>ν δυνατ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</a:t>
            </a:r>
            <a:r>
              <a:rPr lang="es-ES_tradnl">
                <a:cs typeface="Lucida Grande" charset="0"/>
              </a:rPr>
              <a:t>ἕ</a:t>
            </a:r>
            <a:r>
              <a:rPr lang="es-ES_tradnl"/>
              <a:t>καστος.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Mateo, pues, </a:t>
            </a:r>
            <a:r>
              <a:rPr lang="es-ES_tradnl" altLang="ja-JP">
                <a:cs typeface="ＭＳ Ｐゴシック" charset="0"/>
              </a:rPr>
              <a:t>en el dialecto hebreo</a:t>
            </a:r>
            <a:r>
              <a:rPr lang="es-ES_tradnl"/>
              <a:t> </a:t>
            </a:r>
            <a:r>
              <a:rPr lang="es-ES_tradnl" altLang="ja-JP">
                <a:cs typeface="ＭＳ Ｐゴシック" charset="0"/>
              </a:rPr>
              <a:t>los dichos [</a:t>
            </a:r>
            <a:r>
              <a:rPr lang="es-ES_tradnl" altLang="ja-JP" i="1">
                <a:cs typeface="ＭＳ Ｐゴシック" charset="0"/>
              </a:rPr>
              <a:t>logia</a:t>
            </a:r>
            <a:r>
              <a:rPr lang="es-ES_tradnl" altLang="ja-JP">
                <a:cs typeface="ＭＳ Ｐゴシック" charset="0"/>
              </a:rPr>
              <a:t>] </a:t>
            </a:r>
            <a:r>
              <a:rPr lang="es-ES_tradnl"/>
              <a:t>compil</a:t>
            </a:r>
            <a:r>
              <a:rPr lang="es-ES_tradnl" altLang="ja-JP">
                <a:cs typeface="ＭＳ Ｐゴシック" charset="0"/>
              </a:rPr>
              <a:t>ó, y los interpretó según era capaz cada uno.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Esta cita ha sido interpretada de muchas diferentes formas.</a:t>
            </a:r>
            <a:endParaRPr lang="es-ES_tradnl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interpretación tradicional es que Mateo escribió su evangelio en arameo primero.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no hay ninguna evidencia externa de la existencia de Mateo en arameo.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Además, hay fuerte evidencia interna de que Mateo es una composición griega, no una traducción.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es completamente segura la identificación de </a:t>
            </a:r>
            <a:r>
              <a:rPr lang="es-ES_tradnl" altLang="ja-JP" sz="2400" i="1">
                <a:cs typeface="ＭＳ Ｐゴシック" charset="0"/>
              </a:rPr>
              <a:t>logia</a:t>
            </a:r>
            <a:r>
              <a:rPr lang="es-ES_tradnl" altLang="ja-JP" sz="2400">
                <a:cs typeface="ＭＳ Ｐゴシック" charset="0"/>
              </a:rPr>
              <a:t> con el evangelio.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Los que postulan fuentes han identificado </a:t>
            </a:r>
            <a:r>
              <a:rPr lang="es-ES_tradnl" sz="2400" i="1"/>
              <a:t>logia</a:t>
            </a:r>
            <a:r>
              <a:rPr lang="es-ES_tradnl" sz="2400"/>
              <a:t> con diferentes fuentes como Q.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Tampoco es claro lo que quiera decir con </a:t>
            </a:r>
            <a:r>
              <a:rPr lang="es-ES_tradnl" altLang="ja-JP" sz="2400" i="1">
                <a:cs typeface="ＭＳ Ｐゴシック" charset="0"/>
              </a:rPr>
              <a:t>interpretó</a:t>
            </a:r>
            <a:r>
              <a:rPr lang="es-ES_tradnl" altLang="ja-JP" sz="2400">
                <a:cs typeface="ＭＳ Ｐゴシック" charset="0"/>
              </a:rPr>
              <a:t>, lo cual podría referirse a explicación pública o una traducción.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El título </a:t>
            </a:r>
            <a:r>
              <a:rPr lang="es-ES_tradnl" altLang="ja-JP" sz="2800">
                <a:latin typeface="Symbol" charset="0"/>
                <a:cs typeface="ＭＳ Ｐゴシック" charset="0"/>
                <a:sym typeface="Symbol" charset="0"/>
              </a:rPr>
              <a:t></a:t>
            </a:r>
            <a:r>
              <a:rPr lang="es-ES_tradnl" altLang="ja-JP" sz="2800">
                <a:cs typeface="ＭＳ Ｐゴシック" charset="0"/>
              </a:rPr>
              <a:t>probablemente estaba en uso en el año 125, pero no sabemos si es original o 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Ninguno de los cuatro evangelios declara quién es su autor, pero los evangelios apócrifos frecuentemente mencionan a uno de los apóstoles como su autor.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Si Mateo dependió de Marcos, es sorprendente pero no imposible que un testigo ocular haya dependido de uno que no lo era.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“Dialecto hebreo” podría referirse al estilo hebreo, no necesariamente el idioma arameo, pero no es el sentido más natural de la frase.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Es posible que Papias se haya equivocado en la cuestión del original arameo pero no en la cuestión del autor.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>
                <a:cs typeface="ＭＳ Ｐゴシック" charset="0"/>
              </a:rPr>
              <a:t>Ireneo (ca. 180), Pantaeno (ca. 190, según Eusebio) y Jerónimo (ca. 400) también afirmaron que el apóstol Mateo fue el autor.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Hay elementos del evangelio consistentes con lo que sabemos acerca de Mateo, el publicano.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uso del nombre Mateo en lugar de Leví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interés en números y el arreglo metódico del evangelio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uso de una palabra más precisa en el incidente sobre la paga del impuesto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>
                <a:cs typeface="ＭＳ Ｐゴシック" charset="0"/>
              </a:rPr>
              <a:t>No es necesario aceptar que Mateo fue el autor, pero tampoco hay fuerte razón por rechazar la tradición unánime de la iglesia antigua.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cuestión de fecha está relacionada con el “problema” sinóptico.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Mateo y Lucas dependieron de Marcos, sus fechas tenían que ser posteriores a la de Marcos.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que niegan la posibilidad de profecía futura tienden a fechar a Marcos justo antes de la caída de Jerusalén por la profecía vaga de 13:14.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Tanto Ignacio como el Didaque citaron a Mateo al principios del segundo siglo.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Así que, fijan la fecha de Mateo después de 70 y antes de 100.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Estas fechas tardías probablemente descartarían a Mateo como el autor.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Fecha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Sin embargo, la presuposición en contra de la posibilidad de la profecía no es resultado de investigación histórica sino prejuicio de los investigadores modernos.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>
                <a:cs typeface="ＭＳ Ｐゴシック" charset="0"/>
              </a:rPr>
              <a:t>Por lo tanto, auque no podemos fijar una fecha exacta para Mateo, no hay fuerte razón por excluir una fecha más temprana, antes de la caída de Jerusalén.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Fecha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1160</TotalTime>
  <Words>1307</Words>
  <Application>Microsoft Macintosh PowerPoint</Application>
  <PresentationFormat>Presentación en pantalla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Blank Presentation</vt:lpstr>
      <vt:lpstr>Pptssem</vt:lpstr>
      <vt:lpstr>Mateo</vt:lpstr>
      <vt:lpstr>El Autor</vt:lpstr>
      <vt:lpstr>El Autor</vt:lpstr>
      <vt:lpstr>El Autor</vt:lpstr>
      <vt:lpstr>El Autor</vt:lpstr>
      <vt:lpstr>El Autor</vt:lpstr>
      <vt:lpstr>El Autor</vt:lpstr>
      <vt:lpstr>La Fecha</vt:lpstr>
      <vt:lpstr>La Fecha</vt:lpstr>
      <vt:lpstr>La Estructura (según Guthrie)</vt:lpstr>
      <vt:lpstr>La Estructura (según Guthrie)</vt:lpstr>
      <vt:lpstr>La Estructura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164</cp:revision>
  <dcterms:created xsi:type="dcterms:W3CDTF">2010-01-07T00:19:26Z</dcterms:created>
  <dcterms:modified xsi:type="dcterms:W3CDTF">2012-10-03T18:42:24Z</dcterms:modified>
</cp:coreProperties>
</file>