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73" r:id="rId2"/>
  </p:sldMasterIdLst>
  <p:sldIdLst>
    <p:sldId id="256" r:id="rId3"/>
    <p:sldId id="257" r:id="rId4"/>
    <p:sldId id="258" r:id="rId5"/>
    <p:sldId id="259" r:id="rId6"/>
    <p:sldId id="260" r:id="rId7"/>
    <p:sldId id="261" r:id="rId8"/>
    <p:sldId id="265" r:id="rId9"/>
    <p:sldId id="262" r:id="rId10"/>
    <p:sldId id="264" r:id="rId11"/>
    <p:sldId id="263" r:id="rId12"/>
    <p:sldId id="266" r:id="rId13"/>
    <p:sldId id="268" r:id="rId14"/>
    <p:sldId id="269" r:id="rId15"/>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6" d="100"/>
          <a:sy n="96" d="100"/>
        </p:scale>
        <p:origin x="-5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276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27652" name="Rectangle 4"/>
          <p:cNvSpPr>
            <a:spLocks noGrp="1" noChangeArrowheads="1"/>
          </p:cNvSpPr>
          <p:nvPr>
            <p:ph type="dt" sz="half" idx="2"/>
          </p:nvPr>
        </p:nvSpPr>
        <p:spPr/>
        <p:txBody>
          <a:bodyPr/>
          <a:lstStyle>
            <a:lvl1pPr>
              <a:defRPr/>
            </a:lvl1pPr>
          </a:lstStyle>
          <a:p>
            <a:endParaRPr lang="en-US"/>
          </a:p>
        </p:txBody>
      </p:sp>
      <p:sp>
        <p:nvSpPr>
          <p:cNvPr id="27653" name="Rectangle 5"/>
          <p:cNvSpPr>
            <a:spLocks noGrp="1" noChangeArrowheads="1"/>
          </p:cNvSpPr>
          <p:nvPr>
            <p:ph type="ftr" sz="quarter" idx="3"/>
          </p:nvPr>
        </p:nvSpPr>
        <p:spPr/>
        <p:txBody>
          <a:bodyPr/>
          <a:lstStyle>
            <a:lvl1pPr>
              <a:defRPr/>
            </a:lvl1pPr>
          </a:lstStyle>
          <a:p>
            <a:endParaRPr lang="en-US"/>
          </a:p>
        </p:txBody>
      </p:sp>
      <p:sp>
        <p:nvSpPr>
          <p:cNvPr id="27654" name="Rectangle 6"/>
          <p:cNvSpPr>
            <a:spLocks noGrp="1" noChangeArrowheads="1"/>
          </p:cNvSpPr>
          <p:nvPr>
            <p:ph type="sldNum" sz="quarter" idx="4"/>
          </p:nvPr>
        </p:nvSpPr>
        <p:spPr/>
        <p:txBody>
          <a:bodyPr/>
          <a:lstStyle>
            <a:lvl1pPr>
              <a:defRPr/>
            </a:lvl1pPr>
          </a:lstStyle>
          <a:p>
            <a:fld id="{12B590EF-970D-884E-8755-14A7719ED23A}"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8070FB9F-4FE3-BF4E-842A-86044171A534}" type="slidenum">
              <a:rPr lang="en-US"/>
              <a:pPr/>
              <a:t>‹Nr.›</a:t>
            </a:fld>
            <a:endParaRPr lang="en-US"/>
          </a:p>
        </p:txBody>
      </p:sp>
    </p:spTree>
    <p:extLst>
      <p:ext uri="{BB962C8B-B14F-4D97-AF65-F5344CB8AC3E}">
        <p14:creationId xmlns:p14="http://schemas.microsoft.com/office/powerpoint/2010/main" val="330100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BB3699C5-C7EB-8E47-BDC0-AA0FA9B809FD}" type="slidenum">
              <a:rPr lang="en-US"/>
              <a:pPr/>
              <a:t>‹Nr.›</a:t>
            </a:fld>
            <a:endParaRPr lang="en-US"/>
          </a:p>
        </p:txBody>
      </p:sp>
    </p:spTree>
    <p:extLst>
      <p:ext uri="{BB962C8B-B14F-4D97-AF65-F5344CB8AC3E}">
        <p14:creationId xmlns:p14="http://schemas.microsoft.com/office/powerpoint/2010/main" val="897401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60C913C6-4FCD-CE41-9489-BA4B5B7B5953}"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D4062A50-86AF-4149-B75F-F19342561638}"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61A905A-4DF9-F84C-A61A-9B513DAB3972}"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3F019A1-E76B-184E-8E35-7B626D1C8F1C}"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2D55D872-7C5B-8D4A-9E6D-CEF66D6B42A7}"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26AF554E-5454-0C4B-B1FE-E72228441AF7}"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00806702-C4DD-6F49-B3B3-B1ADF3C71754}" type="slidenum">
              <a:rPr lang="en-US" smtClean="0"/>
              <a:pPr/>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943CE647-0AD6-FC4B-95CE-91ADC515C3EA}"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95B26380-C2ED-F045-90FF-74C6FC3068DB}" type="slidenum">
              <a:rPr lang="en-US"/>
              <a:pPr/>
              <a:t>‹Nr.›</a:t>
            </a:fld>
            <a:endParaRPr lang="en-US"/>
          </a:p>
        </p:txBody>
      </p:sp>
    </p:spTree>
    <p:extLst>
      <p:ext uri="{BB962C8B-B14F-4D97-AF65-F5344CB8AC3E}">
        <p14:creationId xmlns:p14="http://schemas.microsoft.com/office/powerpoint/2010/main" val="503176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A5486AA7-7488-8B4A-8790-8C38A5A15276}"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3B39EE46-7DD5-5F4F-9702-2CD576C0B6AC}" type="slidenum">
              <a:rPr lang="en-US" smtClean="0"/>
              <a:pPr/>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3C7FE09-0CC6-1346-ABAC-7C0D6160AA19}"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a:p>
        </p:txBody>
      </p:sp>
      <p:sp>
        <p:nvSpPr>
          <p:cNvPr id="5" name="Marcador de pie de página 4"/>
          <p:cNvSpPr>
            <a:spLocks noGrp="1"/>
          </p:cNvSpPr>
          <p:nvPr>
            <p:ph type="ftr" sz="quarter" idx="11"/>
          </p:nvPr>
        </p:nvSpPr>
        <p:spPr/>
        <p:txBody>
          <a:bodyPr/>
          <a:lstStyle>
            <a:lvl1pPr>
              <a:defRPr/>
            </a:lvl1pPr>
          </a:lstStyle>
          <a:p>
            <a:endParaRPr lang="en-US"/>
          </a:p>
        </p:txBody>
      </p:sp>
      <p:sp>
        <p:nvSpPr>
          <p:cNvPr id="6" name="Marcador de número de diapositiva 5"/>
          <p:cNvSpPr>
            <a:spLocks noGrp="1"/>
          </p:cNvSpPr>
          <p:nvPr>
            <p:ph type="sldNum" sz="quarter" idx="12"/>
          </p:nvPr>
        </p:nvSpPr>
        <p:spPr/>
        <p:txBody>
          <a:bodyPr/>
          <a:lstStyle>
            <a:lvl1pPr>
              <a:defRPr/>
            </a:lvl1pPr>
          </a:lstStyle>
          <a:p>
            <a:fld id="{AF6B2391-F172-2A46-8FCF-21C151960C9B}" type="slidenum">
              <a:rPr lang="en-US"/>
              <a:pPr/>
              <a:t>‹Nr.›</a:t>
            </a:fld>
            <a:endParaRPr lang="en-US"/>
          </a:p>
        </p:txBody>
      </p:sp>
    </p:spTree>
    <p:extLst>
      <p:ext uri="{BB962C8B-B14F-4D97-AF65-F5344CB8AC3E}">
        <p14:creationId xmlns:p14="http://schemas.microsoft.com/office/powerpoint/2010/main" val="322826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CD168C3D-E66A-DB45-B5D4-271304E62D51}" type="slidenum">
              <a:rPr lang="en-US"/>
              <a:pPr/>
              <a:t>‹Nr.›</a:t>
            </a:fld>
            <a:endParaRPr lang="en-US"/>
          </a:p>
        </p:txBody>
      </p:sp>
    </p:spTree>
    <p:extLst>
      <p:ext uri="{BB962C8B-B14F-4D97-AF65-F5344CB8AC3E}">
        <p14:creationId xmlns:p14="http://schemas.microsoft.com/office/powerpoint/2010/main" val="357873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n-US"/>
          </a:p>
        </p:txBody>
      </p:sp>
      <p:sp>
        <p:nvSpPr>
          <p:cNvPr id="8" name="Marcador de pie de página 7"/>
          <p:cNvSpPr>
            <a:spLocks noGrp="1"/>
          </p:cNvSpPr>
          <p:nvPr>
            <p:ph type="ftr" sz="quarter" idx="11"/>
          </p:nvPr>
        </p:nvSpPr>
        <p:spPr/>
        <p:txBody>
          <a:bodyPr/>
          <a:lstStyle>
            <a:lvl1pPr>
              <a:defRPr/>
            </a:lvl1pPr>
          </a:lstStyle>
          <a:p>
            <a:endParaRPr lang="en-US"/>
          </a:p>
        </p:txBody>
      </p:sp>
      <p:sp>
        <p:nvSpPr>
          <p:cNvPr id="9" name="Marcador de número de diapositiva 8"/>
          <p:cNvSpPr>
            <a:spLocks noGrp="1"/>
          </p:cNvSpPr>
          <p:nvPr>
            <p:ph type="sldNum" sz="quarter" idx="12"/>
          </p:nvPr>
        </p:nvSpPr>
        <p:spPr/>
        <p:txBody>
          <a:bodyPr/>
          <a:lstStyle>
            <a:lvl1pPr>
              <a:defRPr/>
            </a:lvl1pPr>
          </a:lstStyle>
          <a:p>
            <a:fld id="{B6515819-06F4-DA40-AAD0-9C558346B116}" type="slidenum">
              <a:rPr lang="en-US"/>
              <a:pPr/>
              <a:t>‹Nr.›</a:t>
            </a:fld>
            <a:endParaRPr lang="en-US"/>
          </a:p>
        </p:txBody>
      </p:sp>
    </p:spTree>
    <p:extLst>
      <p:ext uri="{BB962C8B-B14F-4D97-AF65-F5344CB8AC3E}">
        <p14:creationId xmlns:p14="http://schemas.microsoft.com/office/powerpoint/2010/main" val="204780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lvl1pPr>
              <a:defRPr/>
            </a:lvl1pPr>
          </a:lstStyle>
          <a:p>
            <a:endParaRPr lang="en-US"/>
          </a:p>
        </p:txBody>
      </p:sp>
      <p:sp>
        <p:nvSpPr>
          <p:cNvPr id="4" name="Marcador de pie de página 3"/>
          <p:cNvSpPr>
            <a:spLocks noGrp="1"/>
          </p:cNvSpPr>
          <p:nvPr>
            <p:ph type="ftr" sz="quarter" idx="11"/>
          </p:nvPr>
        </p:nvSpPr>
        <p:spPr/>
        <p:txBody>
          <a:bodyPr/>
          <a:lstStyle>
            <a:lvl1pPr>
              <a:defRPr/>
            </a:lvl1pPr>
          </a:lstStyle>
          <a:p>
            <a:endParaRPr lang="en-US"/>
          </a:p>
        </p:txBody>
      </p:sp>
      <p:sp>
        <p:nvSpPr>
          <p:cNvPr id="5" name="Marcador de número de diapositiva 4"/>
          <p:cNvSpPr>
            <a:spLocks noGrp="1"/>
          </p:cNvSpPr>
          <p:nvPr>
            <p:ph type="sldNum" sz="quarter" idx="12"/>
          </p:nvPr>
        </p:nvSpPr>
        <p:spPr/>
        <p:txBody>
          <a:bodyPr/>
          <a:lstStyle>
            <a:lvl1pPr>
              <a:defRPr/>
            </a:lvl1pPr>
          </a:lstStyle>
          <a:p>
            <a:fld id="{6BDD6872-7216-C545-A6AC-92CC0BE2700A}" type="slidenum">
              <a:rPr lang="en-US"/>
              <a:pPr/>
              <a:t>‹Nr.›</a:t>
            </a:fld>
            <a:endParaRPr lang="en-US"/>
          </a:p>
        </p:txBody>
      </p:sp>
    </p:spTree>
    <p:extLst>
      <p:ext uri="{BB962C8B-B14F-4D97-AF65-F5344CB8AC3E}">
        <p14:creationId xmlns:p14="http://schemas.microsoft.com/office/powerpoint/2010/main" val="200275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a:p>
        </p:txBody>
      </p:sp>
      <p:sp>
        <p:nvSpPr>
          <p:cNvPr id="3" name="Marcador de pie de página 2"/>
          <p:cNvSpPr>
            <a:spLocks noGrp="1"/>
          </p:cNvSpPr>
          <p:nvPr>
            <p:ph type="ftr" sz="quarter" idx="11"/>
          </p:nvPr>
        </p:nvSpPr>
        <p:spPr/>
        <p:txBody>
          <a:bodyPr/>
          <a:lstStyle>
            <a:lvl1pPr>
              <a:defRPr/>
            </a:lvl1pPr>
          </a:lstStyle>
          <a:p>
            <a:endParaRPr lang="en-US"/>
          </a:p>
        </p:txBody>
      </p:sp>
      <p:sp>
        <p:nvSpPr>
          <p:cNvPr id="4" name="Marcador de número de diapositiva 3"/>
          <p:cNvSpPr>
            <a:spLocks noGrp="1"/>
          </p:cNvSpPr>
          <p:nvPr>
            <p:ph type="sldNum" sz="quarter" idx="12"/>
          </p:nvPr>
        </p:nvSpPr>
        <p:spPr/>
        <p:txBody>
          <a:bodyPr/>
          <a:lstStyle>
            <a:lvl1pPr>
              <a:defRPr/>
            </a:lvl1pPr>
          </a:lstStyle>
          <a:p>
            <a:fld id="{CD7A50C2-F9E9-704B-91C5-A2CBC40C11C5}" type="slidenum">
              <a:rPr lang="en-US"/>
              <a:pPr/>
              <a:t>‹Nr.›</a:t>
            </a:fld>
            <a:endParaRPr lang="en-US"/>
          </a:p>
        </p:txBody>
      </p:sp>
    </p:spTree>
    <p:extLst>
      <p:ext uri="{BB962C8B-B14F-4D97-AF65-F5344CB8AC3E}">
        <p14:creationId xmlns:p14="http://schemas.microsoft.com/office/powerpoint/2010/main" val="188484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824BF1AE-EE61-F847-B388-AC258A6CCE2D}" type="slidenum">
              <a:rPr lang="en-US"/>
              <a:pPr/>
              <a:t>‹Nr.›</a:t>
            </a:fld>
            <a:endParaRPr lang="en-US"/>
          </a:p>
        </p:txBody>
      </p:sp>
    </p:spTree>
    <p:extLst>
      <p:ext uri="{BB962C8B-B14F-4D97-AF65-F5344CB8AC3E}">
        <p14:creationId xmlns:p14="http://schemas.microsoft.com/office/powerpoint/2010/main" val="120785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a:p>
        </p:txBody>
      </p:sp>
      <p:sp>
        <p:nvSpPr>
          <p:cNvPr id="6" name="Marcador de pie de página 5"/>
          <p:cNvSpPr>
            <a:spLocks noGrp="1"/>
          </p:cNvSpPr>
          <p:nvPr>
            <p:ph type="ftr" sz="quarter" idx="11"/>
          </p:nvPr>
        </p:nvSpPr>
        <p:spPr/>
        <p:txBody>
          <a:bodyPr/>
          <a:lstStyle>
            <a:lvl1pPr>
              <a:defRPr/>
            </a:lvl1pPr>
          </a:lstStyle>
          <a:p>
            <a:endParaRPr lang="en-US"/>
          </a:p>
        </p:txBody>
      </p:sp>
      <p:sp>
        <p:nvSpPr>
          <p:cNvPr id="7" name="Marcador de número de diapositiva 6"/>
          <p:cNvSpPr>
            <a:spLocks noGrp="1"/>
          </p:cNvSpPr>
          <p:nvPr>
            <p:ph type="sldNum" sz="quarter" idx="12"/>
          </p:nvPr>
        </p:nvSpPr>
        <p:spPr/>
        <p:txBody>
          <a:bodyPr/>
          <a:lstStyle>
            <a:lvl1pPr>
              <a:defRPr/>
            </a:lvl1pPr>
          </a:lstStyle>
          <a:p>
            <a:fld id="{0CB01F25-A2AC-9D4D-8C0E-58065F69B436}" type="slidenum">
              <a:rPr lang="en-US"/>
              <a:pPr/>
              <a:t>‹Nr.›</a:t>
            </a:fld>
            <a:endParaRPr lang="en-US"/>
          </a:p>
        </p:txBody>
      </p:sp>
    </p:spTree>
    <p:extLst>
      <p:ext uri="{BB962C8B-B14F-4D97-AF65-F5344CB8AC3E}">
        <p14:creationId xmlns:p14="http://schemas.microsoft.com/office/powerpoint/2010/main" val="39812862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66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endParaRPr lang="en-US"/>
          </a:p>
        </p:txBody>
      </p:sp>
      <p:sp>
        <p:nvSpPr>
          <p:cNvPr id="266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fld id="{4CBD8F5A-D2B7-9845-9D70-501879A59A5F}"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Osaka" charset="0"/>
          <a:cs typeface="Osaka" charset="0"/>
        </a:defRPr>
      </a:lvl2pPr>
      <a:lvl3pPr algn="ctr" rtl="0" fontAlgn="base">
        <a:spcBef>
          <a:spcPct val="0"/>
        </a:spcBef>
        <a:spcAft>
          <a:spcPct val="0"/>
        </a:spcAft>
        <a:defRPr sz="4400">
          <a:solidFill>
            <a:schemeClr val="tx2"/>
          </a:solidFill>
          <a:latin typeface="Arial" charset="0"/>
          <a:ea typeface="Osaka" charset="0"/>
          <a:cs typeface="Osaka" charset="0"/>
        </a:defRPr>
      </a:lvl3pPr>
      <a:lvl4pPr algn="ctr" rtl="0" fontAlgn="base">
        <a:spcBef>
          <a:spcPct val="0"/>
        </a:spcBef>
        <a:spcAft>
          <a:spcPct val="0"/>
        </a:spcAft>
        <a:defRPr sz="4400">
          <a:solidFill>
            <a:schemeClr val="tx2"/>
          </a:solidFill>
          <a:latin typeface="Arial" charset="0"/>
          <a:ea typeface="Osaka" charset="0"/>
          <a:cs typeface="Osaka" charset="0"/>
        </a:defRPr>
      </a:lvl4pPr>
      <a:lvl5pPr algn="ctr" rtl="0" fontAlgn="base">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03363DF-64E4-7540-810E-CED0BDCF0A5A}"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457200" y="1676400"/>
            <a:ext cx="8305800" cy="4953000"/>
          </a:xfrm>
        </p:spPr>
        <p:txBody>
          <a:bodyPr/>
          <a:lstStyle/>
          <a:p>
            <a:pPr marL="609600" indent="-609600">
              <a:buFontTx/>
              <a:buNone/>
            </a:pPr>
            <a:r>
              <a:rPr lang="es-ES_tradnl"/>
              <a:t>Vamos a considerar:</a:t>
            </a:r>
          </a:p>
          <a:p>
            <a:pPr marL="990600" lvl="1" indent="-533400">
              <a:buFont typeface="Arial" charset="0"/>
              <a:buAutoNum type="arabicPeriod"/>
            </a:pPr>
            <a:r>
              <a:rPr lang="es-ES_tradnl"/>
              <a:t>Autor </a:t>
            </a:r>
            <a:r>
              <a:rPr lang="es-ES_tradnl">
                <a:solidFill>
                  <a:srgbClr val="FF0000"/>
                </a:solidFill>
              </a:rPr>
              <a:t>√</a:t>
            </a:r>
            <a:endParaRPr lang="es-ES_tradnl"/>
          </a:p>
          <a:p>
            <a:pPr marL="990600" lvl="1" indent="-533400">
              <a:buFont typeface="Arial" charset="0"/>
              <a:buAutoNum type="arabicPeriod"/>
            </a:pPr>
            <a:r>
              <a:rPr lang="es-ES_tradnl"/>
              <a:t>Fecha </a:t>
            </a:r>
            <a:r>
              <a:rPr lang="es-ES_tradnl">
                <a:solidFill>
                  <a:srgbClr val="FF0000"/>
                </a:solidFill>
              </a:rPr>
              <a:t>√</a:t>
            </a:r>
            <a:endParaRPr lang="es-ES_tradnl"/>
          </a:p>
          <a:p>
            <a:pPr marL="990600" lvl="1" indent="-533400">
              <a:buFont typeface="Arial" charset="0"/>
              <a:buAutoNum type="arabicPeriod"/>
            </a:pPr>
            <a:r>
              <a:rPr lang="es-ES_tradnl" altLang="ja-JP">
                <a:cs typeface="ＭＳ Ｐゴシック" charset="0"/>
              </a:rPr>
              <a:t>Estructura </a:t>
            </a:r>
            <a:r>
              <a:rPr lang="es-ES_tradnl">
                <a:solidFill>
                  <a:srgbClr val="FF0000"/>
                </a:solidFill>
              </a:rPr>
              <a:t>√</a:t>
            </a:r>
            <a:endParaRPr lang="es-ES_tradnl" altLang="ja-JP">
              <a:cs typeface="ＭＳ Ｐゴシック" charset="0"/>
            </a:endParaRPr>
          </a:p>
          <a:p>
            <a:pPr marL="990600" lvl="1" indent="-533400">
              <a:buFont typeface="Arial" charset="0"/>
              <a:buAutoNum type="arabicPeriod"/>
            </a:pPr>
            <a:r>
              <a:rPr lang="es-ES_tradnl" altLang="ja-JP">
                <a:cs typeface="ＭＳ Ｐゴシック" charset="0"/>
              </a:rPr>
              <a:t>Características especiales </a:t>
            </a:r>
            <a:r>
              <a:rPr lang="es-ES_tradnl">
                <a:solidFill>
                  <a:srgbClr val="FF0000"/>
                </a:solidFill>
              </a:rPr>
              <a:t>√</a:t>
            </a:r>
            <a:endParaRPr lang="es-ES_tradnl" altLang="ja-JP">
              <a:cs typeface="ＭＳ Ｐゴシック" charset="0"/>
            </a:endParaRPr>
          </a:p>
          <a:p>
            <a:pPr marL="990600" lvl="1" indent="-533400">
              <a:buFont typeface="Arial" charset="0"/>
              <a:buAutoNum type="arabicPeriod"/>
            </a:pPr>
            <a:r>
              <a:rPr lang="es-ES_tradnl"/>
              <a:t>Prop</a:t>
            </a:r>
            <a:r>
              <a:rPr lang="es-ES_tradnl" altLang="ja-JP">
                <a:cs typeface="ＭＳ Ｐゴシック" charset="0"/>
              </a:rPr>
              <a:t>ósito</a:t>
            </a:r>
          </a:p>
          <a:p>
            <a:pPr marL="990600" lvl="1" indent="-533400">
              <a:buFont typeface="Arial" charset="0"/>
              <a:buAutoNum type="arabicPeriod"/>
            </a:pPr>
            <a:r>
              <a:rPr lang="es-ES_tradnl" altLang="ja-JP">
                <a:cs typeface="ＭＳ Ｐゴシック" charset="0"/>
              </a:rPr>
              <a:t>Origen</a:t>
            </a:r>
          </a:p>
          <a:p>
            <a:pPr marL="990600" lvl="1" indent="-533400">
              <a:buFont typeface="Arial" charset="0"/>
              <a:buAutoNum type="arabicPeriod"/>
            </a:pPr>
            <a:r>
              <a:rPr lang="es-ES_tradnl"/>
              <a:t>Asuntos hermen</a:t>
            </a:r>
            <a:r>
              <a:rPr lang="es-ES_tradnl" altLang="ja-JP">
                <a:cs typeface="ＭＳ Ｐゴシック" charset="0"/>
              </a:rPr>
              <a:t>éuticos</a:t>
            </a:r>
            <a:endParaRPr lang="es-ES_tradnl">
              <a:cs typeface="ＭＳ Ｐゴシック" charset="0"/>
            </a:endParaRPr>
          </a:p>
          <a:p>
            <a:pPr marL="1371600" lvl="2" indent="-457200">
              <a:lnSpc>
                <a:spcPct val="90000"/>
              </a:lnSpc>
              <a:buFont typeface="Wingdings" charset="0"/>
              <a:buChar char="§"/>
            </a:pPr>
            <a:endParaRPr lang="es-ES_tradnl" altLang="ja-JP" sz="2000">
              <a:cs typeface="ＭＳ Ｐゴシック" charset="0"/>
            </a:endParaRPr>
          </a:p>
        </p:txBody>
      </p:sp>
      <p:sp>
        <p:nvSpPr>
          <p:cNvPr id="2050" name="Rectangle 2"/>
          <p:cNvSpPr>
            <a:spLocks noGrp="1" noChangeArrowheads="1"/>
          </p:cNvSpPr>
          <p:nvPr>
            <p:ph type="title"/>
          </p:nvPr>
        </p:nvSpPr>
        <p:spPr/>
        <p:txBody>
          <a:bodyPr/>
          <a:lstStyle/>
          <a:p>
            <a:r>
              <a:rPr lang="es-ES_tradnl"/>
              <a:t>Mateo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5"/>
            </a:pPr>
            <a:r>
              <a:rPr lang="es-ES_tradnl" altLang="ja-JP" sz="2400">
                <a:cs typeface="ＭＳ Ｐゴシック" charset="0"/>
              </a:rPr>
              <a:t>El comentario de Barclay refleja una perspectiva limitada de lo profético.</a:t>
            </a:r>
          </a:p>
          <a:p>
            <a:pPr marL="609600" indent="-609600">
              <a:lnSpc>
                <a:spcPct val="90000"/>
              </a:lnSpc>
              <a:buFont typeface="Arial" charset="0"/>
              <a:buAutoNum type="arabicPeriod" startAt="5"/>
            </a:pPr>
            <a:r>
              <a:rPr lang="es-ES_tradnl" altLang="ja-JP" sz="2400">
                <a:cs typeface="ＭＳ Ｐゴシック" charset="0"/>
              </a:rPr>
              <a:t>Una perspectiva tipológica puede iluminar Mateo 2:15.</a:t>
            </a:r>
          </a:p>
          <a:p>
            <a:pPr marL="609600" indent="-609600">
              <a:lnSpc>
                <a:spcPct val="90000"/>
              </a:lnSpc>
              <a:buFont typeface="Arial" charset="0"/>
              <a:buAutoNum type="arabicPeriod" startAt="5"/>
            </a:pPr>
            <a:r>
              <a:rPr lang="es-ES_tradnl" altLang="ja-JP" sz="2400">
                <a:cs typeface="ＭＳ Ｐゴシック" charset="0"/>
              </a:rPr>
              <a:t>Mateo hizo una conexión entre Israel como hijo de Dios y Jesús como Hijo de Dios.</a:t>
            </a:r>
          </a:p>
          <a:p>
            <a:pPr marL="990600" lvl="1" indent="-533400">
              <a:lnSpc>
                <a:spcPct val="90000"/>
              </a:lnSpc>
              <a:buFont typeface="Arial" charset="0"/>
              <a:buAutoNum type="alphaLcParenR"/>
            </a:pPr>
            <a:r>
              <a:rPr lang="es-ES_tradnl" altLang="ja-JP" sz="2000">
                <a:cs typeface="ＭＳ Ｐゴシック" charset="0"/>
              </a:rPr>
              <a:t>La identificación entre Israel como hijo primogénito de Dios es sólida desde Éxodo 4:22.</a:t>
            </a:r>
          </a:p>
          <a:p>
            <a:pPr marL="990600" lvl="1" indent="-533400">
              <a:lnSpc>
                <a:spcPct val="90000"/>
              </a:lnSpc>
              <a:buFont typeface="Arial" charset="0"/>
              <a:buAutoNum type="alphaLcParenR"/>
            </a:pPr>
            <a:r>
              <a:rPr lang="es-ES_tradnl" altLang="ja-JP" sz="2000">
                <a:cs typeface="ＭＳ Ｐゴシック" charset="0"/>
              </a:rPr>
              <a:t>La historia de la concepción de Jesús en Mateo 1 ya lo estableció como Hijo de Dios.</a:t>
            </a:r>
          </a:p>
          <a:p>
            <a:pPr marL="990600" lvl="1" indent="-533400">
              <a:lnSpc>
                <a:spcPct val="90000"/>
              </a:lnSpc>
              <a:buFont typeface="Arial" charset="0"/>
              <a:buAutoNum type="alphaLcParenR"/>
            </a:pPr>
            <a:r>
              <a:rPr lang="es-ES_tradnl" altLang="ja-JP" sz="2000">
                <a:cs typeface="ＭＳ Ｐゴシック" charset="0"/>
              </a:rPr>
              <a:t>Lo que tiene que establecer es una conexión histórica entre Israel y Jesús.</a:t>
            </a:r>
          </a:p>
          <a:p>
            <a:pPr marL="609600" indent="-609600">
              <a:lnSpc>
                <a:spcPct val="90000"/>
              </a:lnSpc>
              <a:buFont typeface="Arial" charset="0"/>
              <a:buAutoNum type="arabicPeriod" startAt="5"/>
            </a:pPr>
            <a:r>
              <a:rPr lang="es-ES_tradnl" altLang="ja-JP" sz="2400">
                <a:cs typeface="ＭＳ Ｐゴシック" charset="0"/>
              </a:rPr>
              <a:t>Mateo hizo esta conexión no solo en este versículo sino a través de los primeros dos capítulos.</a:t>
            </a:r>
          </a:p>
        </p:txBody>
      </p:sp>
      <p:sp>
        <p:nvSpPr>
          <p:cNvPr id="105474" name="Rectangle 2"/>
          <p:cNvSpPr>
            <a:spLocks noGrp="1" noChangeArrowheads="1"/>
          </p:cNvSpPr>
          <p:nvPr>
            <p:ph type="title"/>
          </p:nvPr>
        </p:nvSpPr>
        <p:spPr/>
        <p:txBody>
          <a:bodyPr/>
          <a:lstStyle/>
          <a:p>
            <a:r>
              <a:rPr lang="es-ES_tradnl"/>
              <a:t>Mateo 2:15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9"/>
            </a:pPr>
            <a:r>
              <a:rPr lang="es-ES_tradnl" altLang="ja-JP" sz="2400">
                <a:cs typeface="ＭＳ Ｐゴシック" charset="0"/>
              </a:rPr>
              <a:t>La genealogía sirve el propósito de comparar la historia de Israel con la prehistoria de Jesús (1:1-17).</a:t>
            </a:r>
          </a:p>
          <a:p>
            <a:pPr marL="609600" indent="-609600">
              <a:lnSpc>
                <a:spcPct val="90000"/>
              </a:lnSpc>
              <a:buFont typeface="Arial" charset="0"/>
              <a:buAutoNum type="arabicPeriod" startAt="9"/>
            </a:pPr>
            <a:r>
              <a:rPr lang="es-ES_tradnl" altLang="ja-JP" sz="2400">
                <a:cs typeface="ＭＳ Ｐゴシック" charset="0"/>
              </a:rPr>
              <a:t>El historia del nacimiento establece a Jesús como Hijo de Dios (1:18-25).</a:t>
            </a:r>
          </a:p>
          <a:p>
            <a:pPr marL="609600" indent="-609600">
              <a:lnSpc>
                <a:spcPct val="90000"/>
              </a:lnSpc>
              <a:buFont typeface="Arial" charset="0"/>
              <a:buAutoNum type="arabicPeriod" startAt="9"/>
            </a:pPr>
            <a:r>
              <a:rPr lang="es-ES_tradnl" altLang="ja-JP" sz="2400">
                <a:cs typeface="ＭＳ Ｐゴシック" charset="0"/>
              </a:rPr>
              <a:t>La amenaza de Heródes es paralela a la amenaza de los hijos hebreas por el faraón (2:1-12).</a:t>
            </a:r>
          </a:p>
          <a:p>
            <a:pPr marL="609600" indent="-609600">
              <a:lnSpc>
                <a:spcPct val="90000"/>
              </a:lnSpc>
              <a:buFont typeface="Arial" charset="0"/>
              <a:buAutoNum type="arabicPeriod" startAt="9"/>
            </a:pPr>
            <a:r>
              <a:rPr lang="es-ES_tradnl" altLang="ja-JP" sz="2400">
                <a:cs typeface="ＭＳ Ｐゴシック" charset="0"/>
              </a:rPr>
              <a:t>El viaje a Egipto y el regreso repite el viaje de los hijos de Jacob y el éxodo (2:13-15).</a:t>
            </a:r>
          </a:p>
          <a:p>
            <a:pPr marL="609600" indent="-609600">
              <a:lnSpc>
                <a:spcPct val="90000"/>
              </a:lnSpc>
              <a:buFont typeface="Arial" charset="0"/>
              <a:buAutoNum type="arabicPeriod" startAt="9"/>
            </a:pPr>
            <a:r>
              <a:rPr lang="es-ES_tradnl" altLang="ja-JP" sz="2400">
                <a:cs typeface="ＭＳ Ｐゴシック" charset="0"/>
              </a:rPr>
              <a:t>El bautismo de Jesús es paralelo al pasar por medio del Mar Rojo (3:13-17)</a:t>
            </a:r>
          </a:p>
          <a:p>
            <a:pPr marL="609600" indent="-609600">
              <a:lnSpc>
                <a:spcPct val="90000"/>
              </a:lnSpc>
              <a:buFont typeface="Arial" charset="0"/>
              <a:buAutoNum type="arabicPeriod" startAt="9"/>
            </a:pPr>
            <a:r>
              <a:rPr lang="es-ES_tradnl" altLang="ja-JP" sz="2400">
                <a:cs typeface="ＭＳ Ｐゴシック" charset="0"/>
              </a:rPr>
              <a:t>Los 40 días en el desierto siendo tentado repiten los 40 años de tentación de Israel en el desierto.</a:t>
            </a:r>
          </a:p>
          <a:p>
            <a:pPr marL="609600" indent="-609600">
              <a:lnSpc>
                <a:spcPct val="90000"/>
              </a:lnSpc>
              <a:buFont typeface="Arial" charset="0"/>
              <a:buAutoNum type="arabicPeriod" startAt="9"/>
            </a:pPr>
            <a:r>
              <a:rPr lang="es-ES_tradnl" altLang="ja-JP" sz="2400">
                <a:cs typeface="ＭＳ Ｐゴシック" charset="0"/>
              </a:rPr>
              <a:t>Como Moisés, Jesús subió al monte para promulgar la ley (5-7)</a:t>
            </a:r>
          </a:p>
        </p:txBody>
      </p:sp>
      <p:sp>
        <p:nvSpPr>
          <p:cNvPr id="108546" name="Rectangle 2"/>
          <p:cNvSpPr>
            <a:spLocks noGrp="1" noChangeArrowheads="1"/>
          </p:cNvSpPr>
          <p:nvPr>
            <p:ph type="title"/>
          </p:nvPr>
        </p:nvSpPr>
        <p:spPr/>
        <p:txBody>
          <a:bodyPr/>
          <a:lstStyle/>
          <a:p>
            <a:r>
              <a:rPr lang="es-ES_tradnl"/>
              <a:t>Mateo 2:15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16"/>
            </a:pPr>
            <a:r>
              <a:rPr lang="es-ES_tradnl" altLang="ja-JP" sz="2400">
                <a:cs typeface="ＭＳ Ｐゴシック" charset="0"/>
              </a:rPr>
              <a:t>En todo estos detalles, Mateo está presentando a Jesús como el que recapitula la historia de Israel.</a:t>
            </a:r>
          </a:p>
          <a:p>
            <a:pPr marL="609600" indent="-609600">
              <a:lnSpc>
                <a:spcPct val="90000"/>
              </a:lnSpc>
              <a:buFont typeface="Arial" charset="0"/>
              <a:buAutoNum type="arabicPeriod" startAt="16"/>
            </a:pPr>
            <a:r>
              <a:rPr lang="es-ES_tradnl" altLang="ja-JP" sz="2400">
                <a:cs typeface="ＭＳ Ｐゴシック" charset="0"/>
              </a:rPr>
              <a:t>Además, Mateo identificó a Jesús con el “siervo del SEÑOR” de Isaías 42-53 (12:15-21).</a:t>
            </a:r>
          </a:p>
          <a:p>
            <a:pPr marL="609600" indent="-609600">
              <a:lnSpc>
                <a:spcPct val="90000"/>
              </a:lnSpc>
              <a:buFont typeface="Arial" charset="0"/>
              <a:buAutoNum type="arabicPeriod" startAt="16"/>
            </a:pPr>
            <a:r>
              <a:rPr lang="es-ES_tradnl" altLang="ja-JP" sz="2400">
                <a:cs typeface="ＭＳ Ｐゴシック" charset="0"/>
              </a:rPr>
              <a:t>Hay ambigüedad en cuanto a la identidad del siervo del SEÑOR:</a:t>
            </a:r>
          </a:p>
          <a:p>
            <a:pPr marL="990600" lvl="1" indent="-533400">
              <a:lnSpc>
                <a:spcPct val="90000"/>
              </a:lnSpc>
              <a:buFont typeface="Arial" charset="0"/>
              <a:buAutoNum type="alphaLcParenR"/>
            </a:pPr>
            <a:r>
              <a:rPr lang="es-ES_tradnl" altLang="ja-JP" sz="2000">
                <a:cs typeface="ＭＳ Ｐゴシック" charset="0"/>
              </a:rPr>
              <a:t>A veces es un individual.</a:t>
            </a:r>
          </a:p>
          <a:p>
            <a:pPr marL="990600" lvl="1" indent="-533400">
              <a:lnSpc>
                <a:spcPct val="90000"/>
              </a:lnSpc>
              <a:buFont typeface="Arial" charset="0"/>
              <a:buAutoNum type="alphaLcParenR"/>
            </a:pPr>
            <a:r>
              <a:rPr lang="es-ES_tradnl" altLang="ja-JP" sz="2000">
                <a:cs typeface="ＭＳ Ｐゴシック" charset="0"/>
              </a:rPr>
              <a:t>A veces es la nación de Israel.</a:t>
            </a:r>
          </a:p>
          <a:p>
            <a:pPr marL="609600" indent="-609600">
              <a:lnSpc>
                <a:spcPct val="90000"/>
              </a:lnSpc>
              <a:buFont typeface="Arial" charset="0"/>
              <a:buAutoNum type="arabicPeriod" startAt="16"/>
            </a:pPr>
            <a:r>
              <a:rPr lang="es-ES_tradnl" altLang="ja-JP" sz="2400">
                <a:cs typeface="ＭＳ Ｐゴシック" charset="0"/>
              </a:rPr>
              <a:t>Esta ambigüedad se resuelve en el concepto del remanente, prominente el los profetas.</a:t>
            </a:r>
          </a:p>
          <a:p>
            <a:pPr marL="609600" indent="-609600">
              <a:lnSpc>
                <a:spcPct val="90000"/>
              </a:lnSpc>
              <a:buFont typeface="Arial" charset="0"/>
              <a:buAutoNum type="arabicPeriod" startAt="16"/>
            </a:pPr>
            <a:r>
              <a:rPr lang="es-ES_tradnl" altLang="ja-JP" sz="2400">
                <a:cs typeface="ＭＳ Ｐゴシック" charset="0"/>
              </a:rPr>
              <a:t>En Mateo, Jesús es el Israel fiel, el remanente de uno.</a:t>
            </a:r>
          </a:p>
          <a:p>
            <a:pPr marL="990600" lvl="1" indent="-533400">
              <a:lnSpc>
                <a:spcPct val="90000"/>
              </a:lnSpc>
              <a:buFont typeface="Arial" charset="0"/>
              <a:buAutoNum type="alphaLcParenR"/>
            </a:pPr>
            <a:r>
              <a:rPr lang="es-ES_tradnl" altLang="ja-JP" sz="2000">
                <a:cs typeface="ＭＳ Ｐゴシック" charset="0"/>
              </a:rPr>
              <a:t>Diferente a Israel, Jesús resistió la tentación en el desierto.</a:t>
            </a:r>
          </a:p>
          <a:p>
            <a:pPr marL="990600" lvl="1" indent="-533400">
              <a:lnSpc>
                <a:spcPct val="90000"/>
              </a:lnSpc>
              <a:buFont typeface="Arial" charset="0"/>
              <a:buAutoNum type="alphaLcParenR"/>
            </a:pPr>
            <a:r>
              <a:rPr lang="es-ES_tradnl" altLang="ja-JP" sz="2000">
                <a:cs typeface="ＭＳ Ｐゴシック" charset="0"/>
              </a:rPr>
              <a:t>Diferente a los fariseos, Jesús siguió la ley de Dios.</a:t>
            </a:r>
          </a:p>
        </p:txBody>
      </p:sp>
      <p:sp>
        <p:nvSpPr>
          <p:cNvPr id="110594" name="Rectangle 2"/>
          <p:cNvSpPr>
            <a:spLocks noGrp="1" noChangeArrowheads="1"/>
          </p:cNvSpPr>
          <p:nvPr>
            <p:ph type="title"/>
          </p:nvPr>
        </p:nvSpPr>
        <p:spPr/>
        <p:txBody>
          <a:bodyPr/>
          <a:lstStyle/>
          <a:p>
            <a:r>
              <a:rPr lang="es-ES_tradnl"/>
              <a:t>Mateo 2:15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21"/>
            </a:pPr>
            <a:r>
              <a:rPr lang="es-ES_tradnl" altLang="ja-JP" sz="2400">
                <a:cs typeface="ＭＳ Ｐゴシック" charset="0"/>
              </a:rPr>
              <a:t>Así que, aunque Oseas 11:1 no sea obviamente una profecía mesiánica, resume un evento clave en la vida de Israel y su identidad como hijo de Dios.</a:t>
            </a:r>
          </a:p>
          <a:p>
            <a:pPr marL="609600" indent="-609600">
              <a:lnSpc>
                <a:spcPct val="90000"/>
              </a:lnSpc>
              <a:buFont typeface="Arial" charset="0"/>
              <a:buAutoNum type="arabicPeriod" startAt="21"/>
            </a:pPr>
            <a:r>
              <a:rPr lang="es-ES_tradnl" altLang="ja-JP" sz="2400">
                <a:cs typeface="ＭＳ Ｐゴシック" charset="0"/>
              </a:rPr>
              <a:t>Al aplicarlo a Jesús, Mateo está haciendo dos conexiones:</a:t>
            </a:r>
          </a:p>
          <a:p>
            <a:pPr marL="990600" lvl="1" indent="-533400">
              <a:lnSpc>
                <a:spcPct val="90000"/>
              </a:lnSpc>
              <a:buFont typeface="Arial" charset="0"/>
              <a:buAutoNum type="alphaLcParenR"/>
            </a:pPr>
            <a:r>
              <a:rPr lang="es-ES_tradnl" altLang="ja-JP" sz="2000">
                <a:cs typeface="ＭＳ Ｐゴシック" charset="0"/>
              </a:rPr>
              <a:t>Jesús es el verdadero Hijo de Dios, del cual Israel era un anticipo.</a:t>
            </a:r>
          </a:p>
          <a:p>
            <a:pPr marL="990600" lvl="1" indent="-533400">
              <a:lnSpc>
                <a:spcPct val="90000"/>
              </a:lnSpc>
              <a:buFont typeface="Arial" charset="0"/>
              <a:buAutoNum type="alphaLcParenR"/>
            </a:pPr>
            <a:r>
              <a:rPr lang="es-ES_tradnl" altLang="ja-JP" sz="2000">
                <a:cs typeface="ＭＳ Ｐゴシック" charset="0"/>
              </a:rPr>
              <a:t>Jesús es el fiel Israel que contrasta con el Israel infiel.</a:t>
            </a:r>
          </a:p>
          <a:p>
            <a:pPr marL="609600" indent="-609600">
              <a:lnSpc>
                <a:spcPct val="90000"/>
              </a:lnSpc>
              <a:buFont typeface="Arial" charset="0"/>
              <a:buAutoNum type="arabicPeriod" startAt="23"/>
            </a:pPr>
            <a:r>
              <a:rPr lang="es-ES_tradnl" altLang="ja-JP" sz="2400">
                <a:cs typeface="ＭＳ Ｐゴシック" charset="0"/>
              </a:rPr>
              <a:t>Lejos de estar sacando del aire su aplicación de Oseas a Jesús, Mateo se basó en una perspectiva bien desarrollada del Antiguo Testamento. </a:t>
            </a:r>
          </a:p>
        </p:txBody>
      </p:sp>
      <p:sp>
        <p:nvSpPr>
          <p:cNvPr id="111618" name="Rectangle 2"/>
          <p:cNvSpPr>
            <a:spLocks noGrp="1" noChangeArrowheads="1"/>
          </p:cNvSpPr>
          <p:nvPr>
            <p:ph type="title"/>
          </p:nvPr>
        </p:nvSpPr>
        <p:spPr/>
        <p:txBody>
          <a:bodyPr/>
          <a:lstStyle/>
          <a:p>
            <a:r>
              <a:rPr lang="es-ES_tradnl"/>
              <a:t>Mateo 2:15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ltLang="ja-JP" sz="2800">
                <a:cs typeface="ＭＳ Ｐゴシック" charset="0"/>
              </a:rPr>
              <a:t>A la luz de las múltiples citas del Antiguo Testamento, podemos concluir que el propósito de Mateo fue demostrar que los eventos relacionados con Jesús acontecieron en cumplimiento de las promesas de AT.</a:t>
            </a:r>
          </a:p>
          <a:p>
            <a:pPr marL="609600" indent="-609600">
              <a:lnSpc>
                <a:spcPct val="90000"/>
              </a:lnSpc>
              <a:buFont typeface="Arial" charset="0"/>
              <a:buAutoNum type="arabicPeriod"/>
            </a:pPr>
            <a:r>
              <a:rPr lang="es-ES_tradnl" altLang="ja-JP" sz="2800">
                <a:cs typeface="ＭＳ Ｐゴシック" charset="0"/>
              </a:rPr>
              <a:t>Más especificamente, a la luz de su enfoque judío, podemos decir que su propósito fue demostrar que Jesús es el Mesías prometido.</a:t>
            </a:r>
          </a:p>
          <a:p>
            <a:pPr marL="609600" indent="-609600">
              <a:lnSpc>
                <a:spcPct val="90000"/>
              </a:lnSpc>
              <a:buFont typeface="Arial" charset="0"/>
              <a:buAutoNum type="arabicPeriod"/>
            </a:pPr>
            <a:r>
              <a:rPr lang="es-ES_tradnl" altLang="ja-JP" sz="2800">
                <a:cs typeface="ＭＳ Ｐゴシック" charset="0"/>
              </a:rPr>
              <a:t>A la luz de su enfoque universal, podemos decir que su propósito fue demostrar que Jesús es el cumplimiento de las aspiraciones más grandes del AT.</a:t>
            </a:r>
          </a:p>
        </p:txBody>
      </p:sp>
      <p:sp>
        <p:nvSpPr>
          <p:cNvPr id="98306" name="Rectangle 2"/>
          <p:cNvSpPr>
            <a:spLocks noGrp="1" noChangeArrowheads="1"/>
          </p:cNvSpPr>
          <p:nvPr>
            <p:ph type="title"/>
          </p:nvPr>
        </p:nvSpPr>
        <p:spPr/>
        <p:txBody>
          <a:bodyPr/>
          <a:lstStyle/>
          <a:p>
            <a:r>
              <a:rPr lang="es-ES_tradnl"/>
              <a:t>Prop</a:t>
            </a:r>
            <a:r>
              <a:rPr lang="es-ES_tradnl" altLang="ja-JP">
                <a:cs typeface="ＭＳ Ｐゴシック" charset="0"/>
              </a:rPr>
              <a:t>ósito</a:t>
            </a:r>
            <a:endParaRPr lang="es-ES_trad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startAt="4"/>
            </a:pPr>
            <a:r>
              <a:rPr lang="es-ES_tradnl" altLang="ja-JP" sz="2800">
                <a:cs typeface="ＭＳ Ｐゴシック" charset="0"/>
              </a:rPr>
              <a:t>Además, podemos detectar un propósito apologético.</a:t>
            </a:r>
          </a:p>
          <a:p>
            <a:pPr marL="990600" lvl="1" indent="-533400">
              <a:lnSpc>
                <a:spcPct val="90000"/>
              </a:lnSpc>
              <a:buFont typeface="Arial" charset="0"/>
              <a:buAutoNum type="alphaLcParenR"/>
            </a:pPr>
            <a:r>
              <a:rPr lang="es-ES_tradnl" altLang="ja-JP" sz="2400">
                <a:cs typeface="ＭＳ Ｐゴシック" charset="0"/>
              </a:rPr>
              <a:t>Los detalles acerca de la concepción virginal podrían defender contra la idea de que Jesús era ilegítimo.</a:t>
            </a:r>
          </a:p>
          <a:p>
            <a:pPr marL="990600" lvl="1" indent="-533400">
              <a:lnSpc>
                <a:spcPct val="90000"/>
              </a:lnSpc>
              <a:buFont typeface="Arial" charset="0"/>
              <a:buAutoNum type="alphaLcParenR"/>
            </a:pPr>
            <a:r>
              <a:rPr lang="es-ES_tradnl" altLang="ja-JP" sz="2400">
                <a:cs typeface="ＭＳ Ｐゴシック" charset="0"/>
              </a:rPr>
              <a:t>La inclusión del viaje a Egipto explicaría porqué vivía en Nazaret en lugar de Belén.</a:t>
            </a:r>
          </a:p>
          <a:p>
            <a:pPr marL="990600" lvl="1" indent="-533400">
              <a:lnSpc>
                <a:spcPct val="90000"/>
              </a:lnSpc>
              <a:buFont typeface="Arial" charset="0"/>
              <a:buAutoNum type="alphaLcParenR"/>
            </a:pPr>
            <a:r>
              <a:rPr lang="es-ES_tradnl" altLang="ja-JP" sz="2400">
                <a:cs typeface="ＭＳ Ｐゴシック" charset="0"/>
              </a:rPr>
              <a:t>El detalle acerca del soborno pagado a los soldados que guardaban el sepulcro de Jesús refutaría la teoría de que los discípulos habían robado el cuerpo de Jesús y explicaría el origen de ese rumor.</a:t>
            </a:r>
          </a:p>
        </p:txBody>
      </p:sp>
      <p:sp>
        <p:nvSpPr>
          <p:cNvPr id="99330" name="Rectangle 2"/>
          <p:cNvSpPr>
            <a:spLocks noGrp="1" noChangeArrowheads="1"/>
          </p:cNvSpPr>
          <p:nvPr>
            <p:ph type="title"/>
          </p:nvPr>
        </p:nvSpPr>
        <p:spPr/>
        <p:txBody>
          <a:bodyPr/>
          <a:lstStyle/>
          <a:p>
            <a:r>
              <a:rPr lang="es-ES_tradnl"/>
              <a:t>Prop</a:t>
            </a:r>
            <a:r>
              <a:rPr lang="es-ES_tradnl" altLang="ja-JP">
                <a:cs typeface="ＭＳ Ｐゴシック" charset="0"/>
              </a:rPr>
              <a:t>ósito</a:t>
            </a:r>
            <a:endParaRPr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457200" y="1676400"/>
            <a:ext cx="8305800" cy="4953000"/>
          </a:xfrm>
        </p:spPr>
        <p:txBody>
          <a:bodyPr/>
          <a:lstStyle/>
          <a:p>
            <a:pPr marL="609600" indent="-609600">
              <a:lnSpc>
                <a:spcPct val="90000"/>
              </a:lnSpc>
              <a:buFont typeface="Arial" charset="0"/>
              <a:buAutoNum type="arabicPeriod"/>
            </a:pPr>
            <a:r>
              <a:rPr lang="es-ES_tradnl" altLang="ja-JP" sz="2800">
                <a:cs typeface="ＭＳ Ｐゴシック" charset="0"/>
              </a:rPr>
              <a:t>La cuestión de origen está relacionada con la teoría de un original arameo.</a:t>
            </a:r>
          </a:p>
          <a:p>
            <a:pPr marL="609600" indent="-609600">
              <a:lnSpc>
                <a:spcPct val="90000"/>
              </a:lnSpc>
              <a:buFont typeface="Arial" charset="0"/>
              <a:buAutoNum type="arabicPeriod"/>
            </a:pPr>
            <a:r>
              <a:rPr lang="es-ES_tradnl" altLang="ja-JP" sz="2800">
                <a:cs typeface="ＭＳ Ｐゴシック" charset="0"/>
              </a:rPr>
              <a:t>Un original arameo apuntaría hacia un origen en Israel.</a:t>
            </a:r>
          </a:p>
          <a:p>
            <a:pPr marL="609600" indent="-609600">
              <a:lnSpc>
                <a:spcPct val="90000"/>
              </a:lnSpc>
              <a:buFont typeface="Arial" charset="0"/>
              <a:buAutoNum type="arabicPeriod"/>
            </a:pPr>
            <a:r>
              <a:rPr lang="es-ES_tradnl" altLang="ja-JP" sz="2800">
                <a:cs typeface="ＭＳ Ｐゴシック" charset="0"/>
              </a:rPr>
              <a:t>El carácter judío es suficiente para suponer que el autor era judío escribiendo para judíos.</a:t>
            </a:r>
          </a:p>
          <a:p>
            <a:pPr marL="609600" indent="-609600">
              <a:lnSpc>
                <a:spcPct val="90000"/>
              </a:lnSpc>
              <a:buFont typeface="Arial" charset="0"/>
              <a:buAutoNum type="arabicPeriod"/>
            </a:pPr>
            <a:r>
              <a:rPr lang="es-ES_tradnl" altLang="ja-JP" sz="2800">
                <a:cs typeface="ＭＳ Ｐゴシック" charset="0"/>
              </a:rPr>
              <a:t>Este hecho también indicaría un origen en Israel.</a:t>
            </a:r>
          </a:p>
          <a:p>
            <a:pPr marL="609600" indent="-609600">
              <a:lnSpc>
                <a:spcPct val="90000"/>
              </a:lnSpc>
              <a:buFont typeface="Arial" charset="0"/>
              <a:buAutoNum type="arabicPeriod"/>
            </a:pPr>
            <a:r>
              <a:rPr lang="es-ES_tradnl" altLang="ja-JP" sz="2800">
                <a:cs typeface="ＭＳ Ｐゴシック" charset="0"/>
              </a:rPr>
              <a:t>Sin embargo, no hay suficiente información para estar seguros, y no afecta la interpretación del evangelio.</a:t>
            </a:r>
          </a:p>
        </p:txBody>
      </p:sp>
      <p:sp>
        <p:nvSpPr>
          <p:cNvPr id="100354" name="Rectangle 2"/>
          <p:cNvSpPr>
            <a:spLocks noGrp="1" noChangeArrowheads="1"/>
          </p:cNvSpPr>
          <p:nvPr>
            <p:ph type="title"/>
          </p:nvPr>
        </p:nvSpPr>
        <p:spPr/>
        <p:txBody>
          <a:bodyPr/>
          <a:lstStyle/>
          <a:p>
            <a:r>
              <a:rPr lang="es-ES_tradnl"/>
              <a:t>Origen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a:pPr>
            <a:r>
              <a:rPr lang="es-ES_tradnl" altLang="ja-JP" sz="2600">
                <a:cs typeface="ＭＳ Ｐゴシック" charset="0"/>
              </a:rPr>
              <a:t>Uno de los principales asuntos hermenéuticos en Mateo tiene que ver con su uso a veces novedosa y sorprendente de citas del Antiguo Testamento.</a:t>
            </a:r>
          </a:p>
          <a:p>
            <a:pPr marL="609600" indent="-609600">
              <a:lnSpc>
                <a:spcPct val="90000"/>
              </a:lnSpc>
              <a:buFont typeface="Arial" charset="0"/>
              <a:buAutoNum type="arabicPeriod"/>
            </a:pPr>
            <a:r>
              <a:rPr lang="es-ES_tradnl" altLang="ja-JP" sz="2600">
                <a:cs typeface="ＭＳ Ｐゴシック" charset="0"/>
              </a:rPr>
              <a:t>Algunos investigadores lo han acusado de sacar del aire ciertas conexiones entre el AT y Jesús para cumplir con su propósito.</a:t>
            </a:r>
          </a:p>
          <a:p>
            <a:pPr marL="609600" indent="-609600">
              <a:lnSpc>
                <a:spcPct val="90000"/>
              </a:lnSpc>
              <a:buFont typeface="Arial" charset="0"/>
              <a:buAutoNum type="arabicPeriod"/>
            </a:pPr>
            <a:r>
              <a:rPr lang="es-ES_tradnl" altLang="ja-JP" sz="2600">
                <a:cs typeface="ＭＳ Ｐゴシック" charset="0"/>
              </a:rPr>
              <a:t>Un argumento general contra esta evaluación es que sería contra-producente utilizar una  hermenéutica que su audiencia principal consideraría ilegítima.</a:t>
            </a:r>
          </a:p>
          <a:p>
            <a:pPr marL="609600" indent="-609600">
              <a:lnSpc>
                <a:spcPct val="90000"/>
              </a:lnSpc>
              <a:buFont typeface="Arial" charset="0"/>
              <a:buAutoNum type="arabicPeriod"/>
            </a:pPr>
            <a:r>
              <a:rPr lang="es-ES_tradnl" altLang="ja-JP" sz="2600">
                <a:cs typeface="ＭＳ Ｐゴシック" charset="0"/>
              </a:rPr>
              <a:t>Es necesario examinar su hermenéutica más a fondo para ver que es consistente y legítima.</a:t>
            </a:r>
            <a:endParaRPr lang="es-ES_tradnl" altLang="ja-JP" sz="2400">
              <a:cs typeface="ＭＳ Ｐゴシック" charset="0"/>
            </a:endParaRPr>
          </a:p>
        </p:txBody>
      </p:sp>
      <p:sp>
        <p:nvSpPr>
          <p:cNvPr id="101378" name="Rectangle 2"/>
          <p:cNvSpPr>
            <a:spLocks noGrp="1" noChangeArrowheads="1"/>
          </p:cNvSpPr>
          <p:nvPr>
            <p:ph type="title"/>
          </p:nvPr>
        </p:nvSpPr>
        <p:spPr/>
        <p:txBody>
          <a:bodyPr/>
          <a:lstStyle/>
          <a:p>
            <a:r>
              <a:rPr lang="es-ES_tradnl"/>
              <a:t>Asuntos hermen</a:t>
            </a:r>
            <a:r>
              <a:rPr lang="es-ES_tradnl" altLang="ja-JP">
                <a:cs typeface="ＭＳ Ｐゴシック" charset="0"/>
              </a:rPr>
              <a:t>éuticos</a:t>
            </a:r>
            <a:endParaRPr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a:pPr>
            <a:r>
              <a:rPr lang="es-ES_tradnl" altLang="ja-JP" sz="2400">
                <a:cs typeface="ＭＳ Ｐゴシック" charset="0"/>
              </a:rPr>
              <a:t>En el curso de hermenéutica, exploramos el tema de la tipología.</a:t>
            </a:r>
          </a:p>
          <a:p>
            <a:pPr marL="609600" indent="-609600">
              <a:lnSpc>
                <a:spcPct val="90000"/>
              </a:lnSpc>
              <a:buFont typeface="Arial" charset="0"/>
              <a:buAutoNum type="arabicPeriod"/>
            </a:pPr>
            <a:r>
              <a:rPr lang="es-ES_tradnl" altLang="ja-JP" sz="2400">
                <a:cs typeface="ＭＳ Ｐゴシック" charset="0"/>
              </a:rPr>
              <a:t>Un tipo de Cristo es una persona, un oficio, una institución, un evento o un objeto del Antiguo Testamento que anticipa un cumplimiento mayor cristológico en el Nuevo Testamento.</a:t>
            </a:r>
          </a:p>
          <a:p>
            <a:pPr marL="609600" indent="-609600">
              <a:lnSpc>
                <a:spcPct val="90000"/>
              </a:lnSpc>
              <a:buFont typeface="Arial" charset="0"/>
              <a:buAutoNum type="arabicPeriod"/>
            </a:pPr>
            <a:r>
              <a:rPr lang="es-ES_tradnl" altLang="ja-JP" sz="2400">
                <a:cs typeface="ＭＳ Ｐゴシック" charset="0"/>
              </a:rPr>
              <a:t>La relación entre el tipo y el antitipo (o antetipo) es histórica, no meramente una semejanza superficial.</a:t>
            </a:r>
          </a:p>
          <a:p>
            <a:pPr marL="609600" indent="-609600">
              <a:lnSpc>
                <a:spcPct val="90000"/>
              </a:lnSpc>
              <a:buFont typeface="Arial" charset="0"/>
              <a:buAutoNum type="arabicPeriod"/>
            </a:pPr>
            <a:r>
              <a:rPr lang="es-ES_tradnl" altLang="ja-JP" sz="2400">
                <a:cs typeface="ＭＳ Ｐゴシック" charset="0"/>
              </a:rPr>
              <a:t>Suponiendo la legitimidad de la tipología (defendida en el curso de hermenéutica), la cuestión es si Mateo se basó en semejanzas superficiales o en conexiones históricas.</a:t>
            </a:r>
          </a:p>
        </p:txBody>
      </p:sp>
      <p:sp>
        <p:nvSpPr>
          <p:cNvPr id="103426" name="Rectangle 2"/>
          <p:cNvSpPr>
            <a:spLocks noGrp="1" noChangeArrowheads="1"/>
          </p:cNvSpPr>
          <p:nvPr>
            <p:ph type="title"/>
          </p:nvPr>
        </p:nvSpPr>
        <p:spPr/>
        <p:txBody>
          <a:bodyPr/>
          <a:lstStyle/>
          <a:p>
            <a:r>
              <a:rPr lang="es-ES_tradnl"/>
              <a:t>La Tipolog</a:t>
            </a:r>
            <a:r>
              <a:rPr lang="es-ES_tradnl" altLang="ja-JP">
                <a:cs typeface="ＭＳ Ｐゴシック" charset="0"/>
              </a:rPr>
              <a:t>ía de Mateo</a:t>
            </a:r>
            <a:endParaRPr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5"/>
            </a:pPr>
            <a:r>
              <a:rPr lang="es-ES_tradnl" altLang="ja-JP">
                <a:cs typeface="ＭＳ Ｐゴシック" charset="0"/>
              </a:rPr>
              <a:t>Algunos tipos prominentes de Mateo son:</a:t>
            </a:r>
          </a:p>
          <a:p>
            <a:pPr marL="990600" lvl="1" indent="-533400">
              <a:lnSpc>
                <a:spcPct val="90000"/>
              </a:lnSpc>
              <a:buFont typeface="Arial" charset="0"/>
              <a:buAutoNum type="alphaLcParenR"/>
            </a:pPr>
            <a:r>
              <a:rPr lang="es-ES_tradnl" altLang="ja-JP">
                <a:cs typeface="ＭＳ Ｐゴシック" charset="0"/>
              </a:rPr>
              <a:t>David, Hijo de David (1:1; 12:23; et al)</a:t>
            </a:r>
          </a:p>
          <a:p>
            <a:pPr marL="990600" lvl="1" indent="-533400">
              <a:lnSpc>
                <a:spcPct val="90000"/>
              </a:lnSpc>
              <a:buFont typeface="Arial" charset="0"/>
              <a:buAutoNum type="alphaLcParenR"/>
            </a:pPr>
            <a:r>
              <a:rPr lang="es-ES_tradnl" altLang="ja-JP">
                <a:cs typeface="ＭＳ Ｐゴシック" charset="0"/>
              </a:rPr>
              <a:t>Moisés (1-7, ver siguientes diapositivos)</a:t>
            </a:r>
          </a:p>
          <a:p>
            <a:pPr marL="990600" lvl="1" indent="-533400">
              <a:lnSpc>
                <a:spcPct val="90000"/>
              </a:lnSpc>
              <a:buFont typeface="Arial" charset="0"/>
              <a:buAutoNum type="alphaLcParenR"/>
            </a:pPr>
            <a:r>
              <a:rPr lang="es-ES_tradnl" altLang="ja-JP">
                <a:cs typeface="ＭＳ Ｐゴシック" charset="0"/>
              </a:rPr>
              <a:t>Rey (21:5; 27:11; et al)</a:t>
            </a:r>
          </a:p>
          <a:p>
            <a:pPr marL="990600" lvl="1" indent="-533400">
              <a:lnSpc>
                <a:spcPct val="90000"/>
              </a:lnSpc>
              <a:buFont typeface="Arial" charset="0"/>
              <a:buAutoNum type="alphaLcParenR"/>
            </a:pPr>
            <a:r>
              <a:rPr lang="es-ES_tradnl" altLang="ja-JP">
                <a:cs typeface="ＭＳ Ｐゴシック" charset="0"/>
              </a:rPr>
              <a:t>Israel (ver siguientes diapositivos)</a:t>
            </a:r>
          </a:p>
          <a:p>
            <a:pPr marL="990600" lvl="1" indent="-533400">
              <a:lnSpc>
                <a:spcPct val="90000"/>
              </a:lnSpc>
              <a:buFont typeface="Arial" charset="0"/>
              <a:buAutoNum type="alphaLcParenR"/>
            </a:pPr>
            <a:r>
              <a:rPr lang="es-ES_tradnl" altLang="ja-JP">
                <a:cs typeface="ＭＳ Ｐゴシック" charset="0"/>
              </a:rPr>
              <a:t>Josué(?) (11:28)</a:t>
            </a:r>
          </a:p>
        </p:txBody>
      </p:sp>
      <p:sp>
        <p:nvSpPr>
          <p:cNvPr id="107522" name="Rectangle 2"/>
          <p:cNvSpPr>
            <a:spLocks noGrp="1" noChangeArrowheads="1"/>
          </p:cNvSpPr>
          <p:nvPr>
            <p:ph type="title"/>
          </p:nvPr>
        </p:nvSpPr>
        <p:spPr/>
        <p:txBody>
          <a:bodyPr/>
          <a:lstStyle/>
          <a:p>
            <a:r>
              <a:rPr lang="es-ES_tradnl"/>
              <a:t>La Tipolog</a:t>
            </a:r>
            <a:r>
              <a:rPr lang="es-ES_tradnl" altLang="ja-JP">
                <a:cs typeface="ＭＳ Ｐゴシック" charset="0"/>
              </a:rPr>
              <a:t>ía de Mateo</a:t>
            </a:r>
            <a:endParaRPr lang="es-ES_trad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a:pPr>
            <a:r>
              <a:rPr lang="es-ES_tradnl" altLang="ja-JP" sz="2800"/>
              <a:t>Mateo citó a Oseas 11:1 en relación al regreso de la familia de Jesús de Egipto, a donde habían huido a causa de la amenaza de Heródes.</a:t>
            </a:r>
          </a:p>
          <a:p>
            <a:pPr marL="609600" indent="-609600">
              <a:lnSpc>
                <a:spcPct val="90000"/>
              </a:lnSpc>
              <a:buFont typeface="Arial" charset="0"/>
              <a:buAutoNum type="arabicPeriod"/>
            </a:pPr>
            <a:r>
              <a:rPr lang="es-ES_tradnl" sz="2800"/>
              <a:t>Mateo 2:14-15: Y él, levantándose, tomó de noche al niño y a su madre, y se trasladó a Egipto; y estuvo allá hasta la muerte de Herodes, para que se cumpliera lo que el Señor habló por medio del profeta, diciendo: DE EGIPTO LLAM</a:t>
            </a:r>
            <a:r>
              <a:rPr lang="es-ES_tradnl" altLang="ja-JP" sz="2800">
                <a:cs typeface="ＭＳ Ｐゴシック" charset="0"/>
              </a:rPr>
              <a:t>É</a:t>
            </a:r>
            <a:r>
              <a:rPr lang="es-ES_tradnl" sz="2800"/>
              <a:t> A MI HIJO.</a:t>
            </a:r>
          </a:p>
          <a:p>
            <a:pPr marL="609600" indent="-609600">
              <a:lnSpc>
                <a:spcPct val="90000"/>
              </a:lnSpc>
              <a:buFont typeface="Arial" charset="0"/>
              <a:buAutoNum type="arabicPeriod"/>
            </a:pPr>
            <a:r>
              <a:rPr lang="es-ES_tradnl" sz="2800"/>
              <a:t>Oseas 11:1-2: Cuando Israel era niño, yo lo amé, y de Egipto llamé a mi hijo.</a:t>
            </a:r>
            <a:endParaRPr lang="es-ES_tradnl" altLang="ja-JP" sz="2000">
              <a:cs typeface="ＭＳ Ｐゴシック" charset="0"/>
            </a:endParaRPr>
          </a:p>
        </p:txBody>
      </p:sp>
      <p:sp>
        <p:nvSpPr>
          <p:cNvPr id="104450" name="Rectangle 2"/>
          <p:cNvSpPr>
            <a:spLocks noGrp="1" noChangeArrowheads="1"/>
          </p:cNvSpPr>
          <p:nvPr>
            <p:ph type="title"/>
          </p:nvPr>
        </p:nvSpPr>
        <p:spPr/>
        <p:txBody>
          <a:bodyPr/>
          <a:lstStyle/>
          <a:p>
            <a:r>
              <a:rPr lang="es-ES_tradnl"/>
              <a:t>Mateo 2:15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57200" y="1676400"/>
            <a:ext cx="8305800" cy="5181600"/>
          </a:xfrm>
        </p:spPr>
        <p:txBody>
          <a:bodyPr/>
          <a:lstStyle/>
          <a:p>
            <a:pPr marL="609600" indent="-609600">
              <a:lnSpc>
                <a:spcPct val="90000"/>
              </a:lnSpc>
              <a:buFont typeface="Arial" charset="0"/>
              <a:buAutoNum type="arabicPeriod" startAt="4"/>
            </a:pPr>
            <a:r>
              <a:rPr lang="es-ES_tradnl" altLang="ja-JP" sz="2200">
                <a:cs typeface="ＭＳ Ｐゴシック" charset="0"/>
              </a:rPr>
              <a:t>William Barclay comentó: “Puede verse de inmediato que en la forma original, este dicho no tenía nada que ver con Jesús y nada que ver con la huida a Egipto.  [. . .].  Veremos una y otra vez que esto es típico del uso que Mateo hace del Antiguo Testamento.  Está preparado a usar como una profecía acerca de Jesús cualquier texto que puede acomodar verbalmente, aunque originalmente no tenía nada que ver con la cuestión bajo consideración y nunca era la intención del texto tener nada que ver con ella.  Mateo sabía que casi la única forma de convencer a los judíos que Jesús era el prometido Ungido de Dios fue probar que él era el cumplimiento de las profecías del Antiguo Testamento.  En su afán por hacerlo, encontró profecías en el Antiguo Testamento donde no había. (</a:t>
            </a:r>
            <a:r>
              <a:rPr lang="es-ES_tradnl" altLang="ja-JP" sz="2200" i="1">
                <a:cs typeface="ＭＳ Ｐゴシック" charset="0"/>
              </a:rPr>
              <a:t>The Gospel of Matthew</a:t>
            </a:r>
            <a:r>
              <a:rPr lang="es-ES_tradnl" altLang="ja-JP" sz="2200">
                <a:cs typeface="ＭＳ Ｐゴシック" charset="0"/>
              </a:rPr>
              <a:t>, vol. 1, pág. 36, traducción del instructor)</a:t>
            </a:r>
            <a:endParaRPr lang="es-ES_tradnl" altLang="ja-JP" sz="2000">
              <a:cs typeface="ＭＳ Ｐゴシック" charset="0"/>
            </a:endParaRPr>
          </a:p>
        </p:txBody>
      </p:sp>
      <p:sp>
        <p:nvSpPr>
          <p:cNvPr id="106498" name="Rectangle 2"/>
          <p:cNvSpPr>
            <a:spLocks noGrp="1" noChangeArrowheads="1"/>
          </p:cNvSpPr>
          <p:nvPr>
            <p:ph type="title"/>
          </p:nvPr>
        </p:nvSpPr>
        <p:spPr/>
        <p:txBody>
          <a:bodyPr/>
          <a:lstStyle/>
          <a:p>
            <a:r>
              <a:rPr lang="es-ES_tradnl"/>
              <a:t>Mateo 2:15</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1691</TotalTime>
  <Words>1291</Words>
  <Application>Microsoft Macintosh PowerPoint</Application>
  <PresentationFormat>Presentación en pantalla (4:3)</PresentationFormat>
  <Paragraphs>79</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13</vt:i4>
      </vt:variant>
    </vt:vector>
  </HeadingPairs>
  <TitlesOfParts>
    <vt:vector size="20" baseType="lpstr">
      <vt:lpstr>Arial</vt:lpstr>
      <vt:lpstr>ＭＳ Ｐゴシック</vt:lpstr>
      <vt:lpstr>Wingdings</vt:lpstr>
      <vt:lpstr>Osaka</vt:lpstr>
      <vt:lpstr>Times</vt:lpstr>
      <vt:lpstr>Blank Presentation</vt:lpstr>
      <vt:lpstr>Pptssem</vt:lpstr>
      <vt:lpstr>Mateo</vt:lpstr>
      <vt:lpstr>Propósito</vt:lpstr>
      <vt:lpstr>Propósito</vt:lpstr>
      <vt:lpstr>Origen</vt:lpstr>
      <vt:lpstr>Asuntos hermenéuticos</vt:lpstr>
      <vt:lpstr>La Tipología de Mateo</vt:lpstr>
      <vt:lpstr>La Tipología de Mateo</vt:lpstr>
      <vt:lpstr>Mateo 2:15</vt:lpstr>
      <vt:lpstr>Mateo 2:15</vt:lpstr>
      <vt:lpstr>Mateo 2:15</vt:lpstr>
      <vt:lpstr>Mateo 2:15</vt:lpstr>
      <vt:lpstr>Mateo 2:15</vt:lpstr>
      <vt:lpstr>Mateo 2:15</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crítica textual del NT</dc:title>
  <dc:creator>Larry Trotter</dc:creator>
  <cp:lastModifiedBy>Carla Gallareta</cp:lastModifiedBy>
  <cp:revision>194</cp:revision>
  <dcterms:created xsi:type="dcterms:W3CDTF">2010-01-07T00:19:26Z</dcterms:created>
  <dcterms:modified xsi:type="dcterms:W3CDTF">2012-10-03T18:13:01Z</dcterms:modified>
</cp:coreProperties>
</file>