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notesMasterIdLst>
    <p:notesMasterId r:id="rId25"/>
  </p:notesMasterIdLst>
  <p:sldIdLst>
    <p:sldId id="262" r:id="rId3"/>
    <p:sldId id="256" r:id="rId4"/>
    <p:sldId id="272" r:id="rId5"/>
    <p:sldId id="273" r:id="rId6"/>
    <p:sldId id="258" r:id="rId7"/>
    <p:sldId id="261" r:id="rId8"/>
    <p:sldId id="274" r:id="rId9"/>
    <p:sldId id="275" r:id="rId10"/>
    <p:sldId id="263" r:id="rId11"/>
    <p:sldId id="264" r:id="rId12"/>
    <p:sldId id="265" r:id="rId13"/>
    <p:sldId id="276" r:id="rId14"/>
    <p:sldId id="277" r:id="rId15"/>
    <p:sldId id="270" r:id="rId16"/>
    <p:sldId id="278" r:id="rId17"/>
    <p:sldId id="279" r:id="rId18"/>
    <p:sldId id="280" r:id="rId19"/>
    <p:sldId id="281" r:id="rId20"/>
    <p:sldId id="282" r:id="rId21"/>
    <p:sldId id="283" r:id="rId22"/>
    <p:sldId id="285" r:id="rId23"/>
    <p:sldId id="284" r:id="rId24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65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40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D421EF-ACC9-944C-8F68-6DD8F4535FBD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6414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664A6-1942-C648-958C-6E09FFB5F4D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9832A-4CD7-984B-83DE-E1A20F94A4D4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A0E9C-DC9B-0C43-A34E-29143ECDFEAF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525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D89FD-0665-9E49-B76D-1A60198E7283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93D58-A984-DC48-814C-08ECDDECCC8C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A6588-031E-1C4D-94AB-B614672FB421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556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A6C17-0BAB-194E-ACB3-78E5735E43D0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1566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828D4-8844-B34B-AD8B-336FE79A00F9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157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C5FE0-6201-0F41-A667-63A52C77C71C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F7F97-1B84-854A-8899-50F8ED0F02C5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159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8A4E-CAA4-5041-AB8D-1210E505C346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1607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85BEF-FB26-D742-974B-F3A761BE5405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1806C-9FE2-1A4B-A933-94D469A541CD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15275-B00D-8B41-85C8-9ACE777168E1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2FF32-93DC-E940-91D4-165E2B073BFF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E8E03-667D-6344-A7B4-4398DA66352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B5687-B0B3-1441-B788-9CC5C78B3B88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FB55B-D9BE-7C48-982C-7EE42B478543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B2A2C-D0F4-ED46-816E-54701C7E5CAF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B34E7-FB5B-8445-B59A-C5B1DC6A9211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EEBBF-9280-7D48-AED9-EA6209B590D0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11979-515F-8244-949D-827E687C9469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0AD525-DFDD-C04C-A83D-6EF1B68049C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194B2-0757-D445-A262-44936E694ED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9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0D8C8-6E9C-2C4C-AFBB-AE01485606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94D602-5BF7-E94A-B585-3CEF8E59DC9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8DE0FA-2FE0-E74A-8C2D-C2BB3D8123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3AAF-D2D5-6A4C-B6C8-A64657359FC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5D22-A053-7143-A4A7-B52B5E95198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41AD-665A-5E4A-A1CD-42A9ABEA5E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B692-918A-264A-A9E1-C65401192CF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5C0-D6F8-0F41-A114-47405F29C2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5EDD1AC-8CBD-E34D-B83B-02261915C0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9DE01-7C56-CD47-9501-F44298D0362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24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BA99B3-B515-DE4F-B8B8-A7F9817C5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F020-946E-2F4B-A80A-76173338F0A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ED6-8473-1945-B26C-B3AE2E9F6E5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97FCE-84E6-654B-8DCE-98D11148051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A5FD6-1162-634B-B6C0-BDB52B76BB3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0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598B9-50F9-E947-8DAD-13165867C12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2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F6110-7B2B-CF4C-9362-A200F140E90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EACC5-2689-664C-BEDA-4839E091706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6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1994D-6DFA-A043-98DD-D8ED4A712A1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7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C8055-C5B1-AF46-9B4B-C2C34308364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1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6DB84F15-DB59-7C4F-A6FE-E7FE18E0B814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5995947-FDB8-5E45-ABC7-BCFCF5B1BA5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u="sng"/>
              <a:t>Recursos principales</a:t>
            </a:r>
          </a:p>
          <a:p>
            <a:r>
              <a:rPr lang="es-ES_tradnl" i="1"/>
              <a:t>Introducci</a:t>
            </a:r>
            <a:r>
              <a:rPr lang="es-ES_tradnl" altLang="ja-JP" i="1">
                <a:cs typeface="ＭＳ Ｐゴシック" charset="0"/>
              </a:rPr>
              <a:t>ón al Nuevo Testamento</a:t>
            </a:r>
            <a:r>
              <a:rPr lang="es-ES_tradnl" altLang="ja-JP">
                <a:cs typeface="ＭＳ Ｐゴシック" charset="0"/>
              </a:rPr>
              <a:t> por Everett Harrison</a:t>
            </a:r>
          </a:p>
          <a:p>
            <a:r>
              <a:rPr lang="es-ES_tradnl" altLang="ja-JP" i="1">
                <a:cs typeface="ＭＳ Ｐゴシック" charset="0"/>
              </a:rPr>
              <a:t>New Testament Introduction</a:t>
            </a:r>
            <a:r>
              <a:rPr lang="es-ES_tradnl" altLang="ja-JP">
                <a:cs typeface="ＭＳ Ｐゴシック" charset="0"/>
              </a:rPr>
              <a:t> por Donald Guthrie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El Evangelio seg</a:t>
            </a:r>
            <a:r>
              <a:rPr lang="es-ES_tradnl" altLang="ja-JP">
                <a:cs typeface="ＭＳ Ｐゴシック" charset="0"/>
              </a:rPr>
              <a:t>ún Lucas</a:t>
            </a:r>
            <a:endParaRPr lang="es-ES_tradnl"/>
          </a:p>
        </p:txBody>
      </p:sp>
      <p:pic>
        <p:nvPicPr>
          <p:cNvPr id="8" name="Imagen 7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20688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3"/>
            </a:pPr>
            <a:r>
              <a:rPr lang="es-ES_tradnl" altLang="ja-JP">
                <a:cs typeface="ＭＳ Ｐゴシック" charset="0"/>
              </a:rPr>
              <a:t>Podemos concluir que su propósito fue escribir una historia ordenada de la carrera de Jesús para promover la fe cristiana entre los gentiles.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En otras palabras, escribió una historia evangelística, igual que los otros evangelistas.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Sin embargo, su estilo fue más de historia que de proclamación.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Prop</a:t>
            </a:r>
            <a:r>
              <a:rPr lang="es-ES_tradnl" altLang="ja-JP">
                <a:cs typeface="ＭＳ Ｐゴシック" charset="0"/>
              </a:rPr>
              <a:t>ósito - el Prólogo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En general sigue la estructura “sinóptica” atribuida a Marcos: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Introducción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Galilea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De Galilea a Jerusalén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Jerusalén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Pasión y resurrección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>
                <a:cs typeface="ＭＳ Ｐゴシック" charset="0"/>
              </a:rPr>
              <a:t>2.	Sin embargo, tiene elementos distintos: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De acuerdo con su propósito, empezó desde el principio con la prehistoria de Juan el Bautista y un detallado relato del nacimiento de Jesús.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Incluyó el único relato sobre un incidente durante la niñez de Jesús.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Igual que Mateo (pero con otra estructura) enfatizó la prehistoria de Jesús con su genealogía.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990600" lvl="1" indent="-533400">
              <a:buFont typeface="Arial" charset="0"/>
              <a:buAutoNum type="alphaLcParenR" startAt="4"/>
            </a:pPr>
            <a:r>
              <a:rPr lang="es-ES_tradnl" altLang="ja-JP">
                <a:cs typeface="ＭＳ Ｐゴシック" charset="0"/>
              </a:rPr>
              <a:t>Incluyó una sección aparentemente no muy cronológica ni muy exacta en cuanto a la geografía de sucesos entre Galilea y Jerusalén.  Contiene material no encontrado en Mateo o Marcos - 9:51 a 18:14.</a:t>
            </a:r>
          </a:p>
          <a:p>
            <a:pPr marL="990600" lvl="1" indent="-533400">
              <a:buFont typeface="Arial" charset="0"/>
              <a:buAutoNum type="alphaLcParenR" startAt="4"/>
            </a:pPr>
            <a:r>
              <a:rPr lang="es-ES_tradnl" altLang="ja-JP">
                <a:cs typeface="ＭＳ Ｐゴシック" charset="0"/>
              </a:rPr>
              <a:t>Incluyó narrativas ubicadas alrededor de Jerusalén después de la resurrección, sin mencionar las apariencias en Galilea.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Estructura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Harrison (199-202) mencionó 19 características especiales, y una abarca otras 13 énfasis (revisarlas).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Vamos a enfocarnos en algunas que se destacan (ver Guthrie).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Universalismo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Los ángeles anunciaron paz sobre la tierra entre los hombres que son del agrado de Dios - 2:14.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Simeón predijo que Jesús sería luz para los gentiles - 2:32.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Lucas incluyó una cita más extendida de Isaías sobre el ministerio de Juan, que “toda carne verá la salvación de Dios” - 3:14.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Los samaritanos recibieron misericordia - 9:54; 10:33; 17:16.</a:t>
            </a: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5"/>
            </a:pPr>
            <a:r>
              <a:rPr lang="es-ES_tradnl" altLang="ja-JP">
                <a:cs typeface="ＭＳ Ｐゴシック" charset="0"/>
              </a:rPr>
              <a:t>Jesús usó dos ilustraciones del Antiguo Testamento que enfatizaron misericordia a gentiles - 4:25-27.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5"/>
            </a:pPr>
            <a:r>
              <a:rPr lang="es-ES_tradnl" altLang="ja-JP">
                <a:cs typeface="ＭＳ Ｐゴシック" charset="0"/>
              </a:rPr>
              <a:t>En la parábola del gran banquete, Lucas incluyó una instrucción adicional de ir más lejos para encontrar invitados - 14:23.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5"/>
            </a:pPr>
            <a:r>
              <a:rPr lang="es-ES_tradnl" altLang="ja-JP">
                <a:cs typeface="ＭＳ Ｐゴシック" charset="0"/>
              </a:rPr>
              <a:t>Igual que en Mateo, la gran comisión es de ir a todas las naciones - 24:47.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>
                <a:cs typeface="ＭＳ Ｐゴシック" charset="0"/>
              </a:rPr>
              <a:t>2.	Enfoque en la gente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Sus parábolas se enfocan en personas, mientras que las de Mateo se enfocan en el reino.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Incluyó retratos personales de Zacarías, Elizabet, María, Martha y María, Zaqueo, Cleofás y otros.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Enfatizó el amor de Jesús por los marginados: la mujer inmoral (7:36-50), Zaqueo (19:1-10), el ladrón crucificado (23:39-43), los samaritanos, el hijo pródigo (15:11-24), el publicano (18:9-14).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50292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4"/>
            </a:pPr>
            <a:r>
              <a:rPr lang="es-ES_tradnl" altLang="ja-JP">
                <a:cs typeface="ＭＳ Ｐゴシック" charset="0"/>
              </a:rPr>
              <a:t>Lucas incluyó 13 mujeres no mencionadas en otros evangelios, algunas de las cuales son prominentes en las narrativas del nacimiento, de la crucifixión y de la resurrección.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4"/>
            </a:pPr>
            <a:r>
              <a:rPr lang="es-ES_tradnl" altLang="ja-JP">
                <a:cs typeface="ＭＳ Ｐゴシック" charset="0"/>
              </a:rPr>
              <a:t>Enfatizó la niñez de Juan y Jesús, incluyó tres incidentes con hijos únicos (7:12; 8:42; 9:38) y describió como “infantes” los que fueron llevados a Jesús.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4"/>
            </a:pPr>
            <a:r>
              <a:rPr lang="es-ES_tradnl" altLang="ja-JP">
                <a:cs typeface="ＭＳ Ｐゴシック" charset="0"/>
              </a:rPr>
              <a:t>Incluyó incidentes y parábolas de interacción social: cenas, fiestas, visitas a medianoche, la moneda perdida, el mesón para el herido.</a:t>
            </a:r>
            <a:endParaRPr lang="es-ES_tradnl" altLang="ja-JP" sz="2400">
              <a:cs typeface="ＭＳ Ｐゴシック" charset="0"/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3.	Enfoque en el dinero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Parábolas acerca de dos deudores, el rico insensato, el que edifica la torre, la moneda perdida, el mayordomo injusto, el rico y Lázaro, los talentos.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pobres reciben misericordia y los ricos maldición - 6:20, 24.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Hay instrucciones de dar a los pobres (6:30) e invitarlos a comer (14:12-14).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fariseos eran “amantes del dinero” - 16:14.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En Nazaret, Jesús proclamó buenas noticias a los pobres - 4:17-21.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Juan el Bautista advirtió contra cobrar demás, la extorsión y el descontentamiento con el salario - 3:12-14.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/>
              <a:t>Vamos a considerar: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Autor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Origen</a:t>
            </a:r>
            <a:r>
              <a:rPr lang="es-ES_tradnl"/>
              <a:t> 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Fecha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Propósito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Estructura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Características especiales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Asuntos hermen</a:t>
            </a:r>
            <a:r>
              <a:rPr lang="es-ES_tradnl" altLang="ja-JP">
                <a:cs typeface="ＭＳ Ｐゴシック" charset="0"/>
              </a:rPr>
              <a:t>éuticos</a:t>
            </a:r>
            <a:endParaRPr lang="es-ES_tradnl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Lucas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>
                <a:cs typeface="ＭＳ Ｐゴシック" charset="0"/>
              </a:rPr>
              <a:t>La oración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9 oraciones de Jesús, 7 de las cuales están solamente en Lucas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2 parábolas acerca de la oración - 6:5-13; 18:1-8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Una noche de oración - 6:12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Las oraciones del fariseo y del publicano - 18:9-14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La exhortación a orar en Getsemaní - 22:40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La oración por sus enemigos desde la cruz - 23:34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 altLang="ja-JP">
                <a:cs typeface="ＭＳ Ｐゴシック" charset="0"/>
              </a:rPr>
              <a:t>El Espíritu Santo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Jesús estuvo lleno del Espíritu en el desierto - 4:1.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Inició su ministerio en el poder el Espíritu - 4:14.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Se regocijó en el Espíritu - 10:21-22.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Los discípulos debían esperar la venida del Espíritu - 24:49.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6.	El gozo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Muchas referencias al gozo y al regocijo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Saltar por gozo - 6:23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Risa - 6:21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Festejo - 15:23, 32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3 parábolas que enfatizan gozo después de recuperar lo perdido - 15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gozo de Zaqueo - 19:1-10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evangelio empieza y termina con gozo - 1:47 y 24:52-53.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Se registran los cánticos de María (1:46-55), Zacarías (1:68-79), los ángeles (2:14) y Simeón (2:29-32). </a:t>
            </a: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Caracter</a:t>
            </a:r>
            <a:r>
              <a:rPr lang="es-ES_tradnl" altLang="ja-JP">
                <a:cs typeface="ＭＳ Ｐゴシック" charset="0"/>
              </a:rPr>
              <a:t>ísticas Especiales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La evidencia externa es unánime a favor de Lucas: Canon muratori, Prólogo antimarcionita, Ireneo, Clemente de Alejandría, Orígenes, Tertuliano.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más antiguo de estos es de la segunda mitad del segundo siglo.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Todos consideraron que Lucas fue autor no solo del evangelio sino también de Hechos.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La evidencia interna se basa en: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la autoría común del evangelio y Hechos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las secciones “nosotros” en Hechos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un proceso de eliminación descrita por Harrison en las páginas 191-92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Además, el estilo del evangelio concuerda con lo que sabemos acerca de Lucas: que era gentil y médico (Col 4:14) y por lo tanto, preparado.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Autor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 imposible fijar un lugar como el origen del evangelio.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Lo más que se puede decir es que fue escrito para una audiencia gentil.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Origen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Muchos fijan la fecha de Lucas en la década 75-85, pero sus argumentos no son muy fuertes.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Algunos se basan en las diferencias entre Mateo y Marcos por un lado y Lucas por el otro lado sobre la abominación desoladora: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Marcos 13:14: “Pero cuando veáis la abominación desoladora del que habló el profeta Daniel, puesta donde no debe de estar (el que lee, entienda) [. . .].”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Lucas 21:20: “Pero cuando viereis a Jerusalén rodeada de ejércitos, sabed entonces que su destrucción ha llegado.”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Fecha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3.	Su argumento es que Lucas no podría haber escrito este detalle antes de 70 d.c.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De nuevo, se basa en la supuesta imposibilidad de la profecía de predicción.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Este argumento es una espada de dos filos, porque no explica porqué la versión de Lucas contiene tan pocos detalles (si escribió después del evento).</a:t>
            </a:r>
          </a:p>
          <a:p>
            <a:pPr marL="609600" indent="-609600"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También se basa en: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dependencia de Lucas sobre Marcos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los muchos intentos que Lucas mencionó en 1:1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idea de que Mateo y Lucas escribieron más o menos al mismo tiempo</a:t>
            </a:r>
            <a:endParaRPr lang="es-ES_tradnl" altLang="ja-JP" sz="2000">
              <a:cs typeface="ＭＳ Ｐゴシック" charset="0"/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Fecha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5.	Ninguno de estos argumentos es muy fuerte.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Aunque Lucas haya dependido de Marcos, no es necesario postular un lapso largo de tiempo, porque Marcos y Lucas convivieron personalmente (Col 4:10 y 14; II Tim 4:11; Filemón 24).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Tampoco hay necesidad de postular un lapso largo de tiempos para justificar los muchos intentos de escribir historias de Jesús.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idea de que Mateo y Lucas aparecieron más o menos al mismo tiempo no está bien fundada.</a:t>
            </a:r>
          </a:p>
          <a:p>
            <a:pPr marL="609600" indent="-609600">
              <a:buFont typeface="Arial" charset="0"/>
              <a:buNone/>
            </a:pPr>
            <a:r>
              <a:rPr lang="es-ES_tradnl" altLang="ja-JP" sz="2800">
                <a:cs typeface="ＭＳ Ｐゴシック" charset="0"/>
              </a:rPr>
              <a:t>6.	Algunos fechan Hechos en 63, y el evangelio fue escrito antes de Hechos. 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Fecha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Es el único libro del Nuevo Testamento que tiene una introducción formal.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Nombra al destinatario, “Su Excelencia Teófilo”, aparentemente una persona de alto rango social.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También indica que el autor no fue testigo ocular pero sí fue una persona culta (por el estilo elevado).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También, Lucas anunció su propósito y su método.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criticar los otros intentos, consideró que no fueron adecuados para su propósito.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Anunció que su propósito fue escribir un relato ordenado de lo que había pasado desde el principio.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Su método fue investigación histórica de las fuentes.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/>
              <a:t>Prop</a:t>
            </a:r>
            <a:r>
              <a:rPr lang="es-ES_tradnl" altLang="ja-JP" sz="4800">
                <a:cs typeface="ＭＳ Ｐゴシック" charset="0"/>
              </a:rPr>
              <a:t>ósito - el Prólogo</a:t>
            </a:r>
            <a:endParaRPr lang="es-ES_tradnl" sz="480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2066</TotalTime>
  <Words>1002</Words>
  <Application>Microsoft Macintosh PowerPoint</Application>
  <PresentationFormat>Presentación en pantalla (4:3)</PresentationFormat>
  <Paragraphs>148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ＭＳ Ｐゴシック</vt:lpstr>
      <vt:lpstr>Wingdings</vt:lpstr>
      <vt:lpstr>Osaka</vt:lpstr>
      <vt:lpstr>Times</vt:lpstr>
      <vt:lpstr>Blank Presentation</vt:lpstr>
      <vt:lpstr>Pptssem</vt:lpstr>
      <vt:lpstr>El Evangelio según Lucas</vt:lpstr>
      <vt:lpstr>Lucas</vt:lpstr>
      <vt:lpstr>El Autor</vt:lpstr>
      <vt:lpstr>El Autor</vt:lpstr>
      <vt:lpstr>El Origen</vt:lpstr>
      <vt:lpstr>Fecha</vt:lpstr>
      <vt:lpstr>Fecha</vt:lpstr>
      <vt:lpstr>Fecha</vt:lpstr>
      <vt:lpstr>Propósito - el Prólogo</vt:lpstr>
      <vt:lpstr>Propósito - el Prólogo</vt:lpstr>
      <vt:lpstr>Estructura</vt:lpstr>
      <vt:lpstr>Estructura</vt:lpstr>
      <vt:lpstr>Estructura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  <vt:lpstr>Características Especiales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251</cp:revision>
  <dcterms:created xsi:type="dcterms:W3CDTF">2010-01-07T00:19:26Z</dcterms:created>
  <dcterms:modified xsi:type="dcterms:W3CDTF">2012-10-03T18:16:32Z</dcterms:modified>
</cp:coreProperties>
</file>