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8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F5A505-73E5-044C-9B1C-EE314B7C2E9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146E4-03DC-6D44-BA39-3DE69278422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3B8CD-2A2C-9547-8A79-89FADB52394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06E9A-518F-EB4B-B137-FCA8FA69837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A3308D-624F-3246-B910-07FDAEBF002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0130-6F09-B843-AE51-5BEB335F152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92DC-47B1-B543-9636-0A9F4797EE4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9735-F52D-154A-B72F-52AD276A74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423A-C762-6645-B1AD-6B5234A1AE9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2362-EF7C-F944-9D2A-4919FB6B378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09785A-077B-FF4B-9697-89E158F04D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06DA-7134-9A4B-886A-2CFD6FC3C34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4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BF9B85-D483-1B49-8DD3-77752C84C2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D713-522A-EB4C-A8E5-11A863BB405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E1DD-27D9-A045-87D4-D9C4752A0E6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10C8D-791B-2149-B77D-3D4659CAA9E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9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3D599-04DD-8244-BAC6-E71AA0C598A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1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0C569-A960-9F41-8F69-2F68D706FCF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2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F33BD-8D4A-D143-ABC3-1C81F15C513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1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A8D15-E508-FA41-9EDC-C5F5352FC97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7ED9C-CF0A-2D4A-9719-C2B57DE689E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46FAA-60C3-DF47-82BA-3FFB98A8AB6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3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4153C688-883D-474C-B000-35F5FF23C871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153C688-883D-474C-B000-35F5FF23C8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Marcos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buFontTx/>
              <a:buNone/>
            </a:pPr>
            <a:r>
              <a:rPr lang="es-ES_tradnl"/>
              <a:t>Predic</a:t>
            </a:r>
            <a:r>
              <a:rPr lang="es-ES_tradnl" altLang="ja-JP">
                <a:cs typeface="ＭＳ Ｐゴシック" charset="0"/>
              </a:rPr>
              <a:t>ar que el reino había llegado - 1:15.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Expulsar un demonio - 1:25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Sanar a enfermos y expulsar demonios - 1:33-34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Impresionar a la multitud - 1:32-34</a:t>
            </a:r>
            <a:endParaRPr lang="es-ES_tradnl"/>
          </a:p>
        </p:txBody>
      </p:sp>
      <p:sp>
        <p:nvSpPr>
          <p:cNvPr id="133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 algn="ctr">
              <a:buFontTx/>
              <a:buNone/>
            </a:pPr>
            <a:endParaRPr lang="es-ES_tradnl"/>
          </a:p>
          <a:p>
            <a:pPr marL="533400" indent="-533400" algn="ctr">
              <a:buFontTx/>
              <a:buNone/>
            </a:pPr>
            <a:endParaRPr lang="es-ES_tradnl" sz="2400"/>
          </a:p>
          <a:p>
            <a:pPr marL="533400" indent="-533400">
              <a:buFontTx/>
              <a:buNone/>
            </a:pPr>
            <a:r>
              <a:rPr lang="es-ES_tradnl"/>
              <a:t>Callar al demonio - 1:25</a:t>
            </a:r>
          </a:p>
          <a:p>
            <a:pPr marL="533400" indent="-533400">
              <a:buFontTx/>
              <a:buNone/>
            </a:pPr>
            <a:endParaRPr lang="es-ES_tradnl" sz="2400"/>
          </a:p>
          <a:p>
            <a:pPr marL="533400" indent="-533400">
              <a:buFontTx/>
              <a:buNone/>
            </a:pPr>
            <a:r>
              <a:rPr lang="es-ES_tradnl"/>
              <a:t>Callar a los demonios, porque lo conoc</a:t>
            </a:r>
            <a:r>
              <a:rPr lang="es-ES_tradnl" altLang="ja-JP">
                <a:cs typeface="ＭＳ Ｐゴシック" charset="0"/>
              </a:rPr>
              <a:t>ían - 1:34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Esconderse de la multitud - 1:35-39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buFontTx/>
              <a:buNone/>
            </a:pPr>
            <a:r>
              <a:rPr lang="es-ES_tradnl"/>
              <a:t>Sanar al leproso - 1:40-42</a:t>
            </a:r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r>
              <a:rPr lang="es-ES_tradnl"/>
              <a:t>Sanar y perdonar al paral</a:t>
            </a:r>
            <a:r>
              <a:rPr lang="es-ES_tradnl" altLang="ja-JP">
                <a:cs typeface="ＭＳ Ｐゴシック" charset="0"/>
              </a:rPr>
              <a:t>ítico en frente de todos - 2:1-12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Proclamarse Señor del sábado - 2:28</a:t>
            </a:r>
            <a:endParaRPr lang="es-ES_tradnl"/>
          </a:p>
        </p:txBody>
      </p:sp>
      <p:sp>
        <p:nvSpPr>
          <p:cNvPr id="134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r>
              <a:rPr lang="es-ES_tradnl"/>
              <a:t>Advertir fuertemente al leproso sanado que no dijera nada a nadie - 1:44-45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Sanar al manco en la sinagoga - 3:5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Callar la tempestad - 4:39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Expulsar demonios del geraseno - 5:1-17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Luego enviarlo a declarar lo que hab</a:t>
            </a:r>
            <a:r>
              <a:rPr lang="es-ES_tradnl" altLang="ja-JP">
                <a:cs typeface="ＭＳ Ｐゴシック" charset="0"/>
              </a:rPr>
              <a:t>ía pasado - 5:18-20</a:t>
            </a:r>
            <a:endParaRPr lang="es-ES_tradnl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/>
          </a:p>
        </p:txBody>
      </p:sp>
      <p:sp>
        <p:nvSpPr>
          <p:cNvPr id="135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r>
              <a:rPr lang="es-ES_tradnl"/>
              <a:t>Retirarse al mar - 3:7</a:t>
            </a:r>
          </a:p>
          <a:p>
            <a:pPr marL="533400" indent="-533400">
              <a:buFontTx/>
              <a:buNone/>
            </a:pPr>
            <a:r>
              <a:rPr lang="es-ES_tradnl"/>
              <a:t>Prohibir que los demonios lo declararan Hijo de Dios - 3:11-12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Resucitar a la ni</a:t>
            </a:r>
            <a:r>
              <a:rPr lang="es-ES_tradnl" altLang="ja-JP"/>
              <a:t>ña - 5:41-42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 altLang="ja-JP"/>
              <a:t>Sanar al sordo - 7:33-35</a:t>
            </a:r>
            <a:endParaRPr lang="es-ES_tradnl"/>
          </a:p>
        </p:txBody>
      </p:sp>
      <p:sp>
        <p:nvSpPr>
          <p:cNvPr id="136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r>
              <a:rPr lang="es-ES_tradnl"/>
              <a:t>Decir a la gente que la niña estaba dormida y prohibir que los padres divulgaran lo que hab</a:t>
            </a:r>
            <a:r>
              <a:rPr lang="es-ES_tradnl" altLang="ja-JP">
                <a:cs typeface="ＭＳ Ｐゴシック" charset="0"/>
              </a:rPr>
              <a:t>ía pasado - 5:39, 43</a:t>
            </a:r>
          </a:p>
          <a:p>
            <a:pPr marL="533400" indent="-533400">
              <a:buFontTx/>
              <a:buNone/>
            </a:pPr>
            <a:r>
              <a:rPr lang="es-ES_tradnl" altLang="ja-JP">
                <a:cs typeface="ＭＳ Ｐゴシック" charset="0"/>
              </a:rPr>
              <a:t>Apartarse para sanarlo y prohibir que dijeran lo que había pasado - 7:33, 36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Invitar que sus disc</a:t>
            </a:r>
            <a:r>
              <a:rPr lang="es-ES_tradnl" altLang="ja-JP">
                <a:cs typeface="ＭＳ Ｐゴシック" charset="0"/>
              </a:rPr>
              <a:t>ípulos lo identificaran como el Cristo - 8:27-29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 sz="2000"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Ser transfigurado - 9:2-8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altLang="ja-JP"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Sanar a Bartimeo - 10:46-52</a:t>
            </a:r>
            <a:endParaRPr lang="es-ES_tradnl"/>
          </a:p>
        </p:txBody>
      </p:sp>
      <p:sp>
        <p:nvSpPr>
          <p:cNvPr id="137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r>
              <a:rPr lang="es-ES_tradnl">
                <a:cs typeface="ＭＳ Ｐゴシック" charset="0"/>
              </a:rPr>
              <a:t>Advertirles que no divulgaran su identidad - 8:30</a:t>
            </a:r>
            <a:endParaRPr lang="es-ES_tradnl"/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r>
              <a:rPr lang="es-ES_tradnl"/>
              <a:t>Prohibir que dijeran algo antes de la resurrecci</a:t>
            </a:r>
            <a:r>
              <a:rPr lang="es-ES_tradnl" altLang="ja-JP">
                <a:cs typeface="ＭＳ Ｐゴシック" charset="0"/>
              </a:rPr>
              <a:t>ón - 9:9-10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La entrada triunfal - 11:1-11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Purgar el templo - 11:12-17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endParaRPr lang="es-ES_tradnl">
              <a:cs typeface="ＭＳ Ｐゴシック" charset="0"/>
            </a:endParaRPr>
          </a:p>
          <a:p>
            <a:pPr marL="533400" indent="-533400">
              <a:buFontTx/>
              <a:buNone/>
            </a:pPr>
            <a:endParaRPr lang="es-ES_tradnl">
              <a:cs typeface="ＭＳ Ｐゴシック" charset="0"/>
            </a:endParaRPr>
          </a:p>
          <a:p>
            <a:pPr marL="533400" indent="-533400">
              <a:buFontTx/>
              <a:buNone/>
            </a:pPr>
            <a:endParaRPr lang="es-ES_tradnl">
              <a:cs typeface="ＭＳ Ｐゴシック" charset="0"/>
            </a:endParaRPr>
          </a:p>
          <a:p>
            <a:pPr marL="533400" indent="-533400">
              <a:buFontTx/>
              <a:buNone/>
            </a:pPr>
            <a:r>
              <a:rPr lang="es-ES_tradnl"/>
              <a:t>Dar una respuesta indirecta sobre la fuente de su autoridad - 11:27-33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s-ES_tradnl"/>
              <a:t>Revelar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Contestar afirmativamente a la pregunta del sumo sacerdote - 14:62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s-ES_tradnl"/>
              <a:t>Las par</a:t>
            </a:r>
            <a:r>
              <a:rPr lang="es-ES_tradnl" altLang="ja-JP">
                <a:cs typeface="ＭＳ Ｐゴシック" charset="0"/>
              </a:rPr>
              <a:t>ábolas revelan su identidad.</a:t>
            </a:r>
            <a:endParaRPr lang="es-ES_tradnl"/>
          </a:p>
        </p:txBody>
      </p:sp>
      <p:sp>
        <p:nvSpPr>
          <p:cNvPr id="139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s-ES_tradnl"/>
              <a:t>Esconder</a:t>
            </a:r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endParaRPr lang="es-ES_tradnl"/>
          </a:p>
          <a:p>
            <a:pPr marL="533400" indent="-533400">
              <a:buFontTx/>
              <a:buNone/>
            </a:pPr>
            <a:r>
              <a:rPr lang="es-ES_tradnl"/>
              <a:t>Las par</a:t>
            </a:r>
            <a:r>
              <a:rPr lang="es-ES_tradnl" altLang="ja-JP">
                <a:cs typeface="ＭＳ Ｐゴシック" charset="0"/>
              </a:rPr>
              <a:t>ábolas esconden su identidad.</a:t>
            </a:r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/>
              <a:t>Algunas explicaciones: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Jes</a:t>
            </a:r>
            <a:r>
              <a:rPr lang="es-ES_tradnl" altLang="ja-JP">
                <a:cs typeface="ＭＳ Ｐゴシック" charset="0"/>
              </a:rPr>
              <a:t>ús quiso dar definición al oficio del Mesías y no sucumbir a las expectativas populares.  El hecho de que envió al geraseno a predicar entre los gentiles apoya esta explicación, porque allí no tenía que lidiar con las expectativas mesiánicas.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Jesús tuvo su propia agenda temporal para revelarse. (Se puede detectar que se escondía más al principio que al final.)</a:t>
            </a:r>
            <a:endParaRPr lang="es-ES_tradnl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990600" lvl="1" indent="-533400">
              <a:buFont typeface="Arial" charset="0"/>
              <a:buAutoNum type="alphaLcParenR" startAt="3"/>
            </a:pPr>
            <a:r>
              <a:rPr lang="es-ES_tradnl"/>
              <a:t>Jes</a:t>
            </a:r>
            <a:r>
              <a:rPr lang="es-ES_tradnl" altLang="ja-JP">
                <a:cs typeface="ＭＳ Ｐゴシック" charset="0"/>
              </a:rPr>
              <a:t>ús quiso enfatizar que la revelación de su identidad es regalo de Dios, no logro humano.  Su explicación de la parábola del sembrador enfatiza esto - 4:11.  Esto es más obvio en Mateo (16:17) que en Marcos.</a:t>
            </a:r>
          </a:p>
          <a:p>
            <a:pPr marL="990600" lvl="1" indent="-533400">
              <a:buFont typeface="Arial" charset="0"/>
              <a:buAutoNum type="alphaLcParenR" startAt="3"/>
            </a:pPr>
            <a:r>
              <a:rPr lang="es-ES_tradnl"/>
              <a:t>Jes</a:t>
            </a:r>
            <a:r>
              <a:rPr lang="es-ES_tradnl" altLang="ja-JP">
                <a:cs typeface="ＭＳ Ｐゴシック" charset="0"/>
              </a:rPr>
              <a:t>ús quería provocar que la gente buscara y reflexionara más profundamente.  Su conclusión de la parábola del sembrador fue: “El que tenga oídos, que oiga” (4:9).</a:t>
            </a:r>
            <a:endParaRPr lang="es-ES_tradnl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cs typeface="ＭＳ Ｐゴシック" charset="0"/>
              </a:rPr>
              <a:t>En 1:1, la frase </a:t>
            </a:r>
            <a:r>
              <a:rPr lang="ja-JP" altLang="es-ES_tradnl" sz="2800">
                <a:cs typeface="ＭＳ Ｐゴシック" charset="0"/>
              </a:rPr>
              <a:t>“</a:t>
            </a:r>
            <a:r>
              <a:rPr lang="es-ES_tradnl" sz="2800">
                <a:cs typeface="ＭＳ Ｐゴシック" charset="0"/>
              </a:rPr>
              <a:t>Hijo de Dios</a:t>
            </a:r>
            <a:r>
              <a:rPr lang="ja-JP" altLang="es-ES_tradnl" sz="2800">
                <a:cs typeface="ＭＳ Ｐゴシック" charset="0"/>
              </a:rPr>
              <a:t>”</a:t>
            </a:r>
            <a:r>
              <a:rPr lang="es-ES_tradnl" sz="2800">
                <a:cs typeface="ＭＳ Ｐゴシック" charset="0"/>
              </a:rPr>
              <a:t> no aparece en algunos manuscritos importantes.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cs typeface="ＭＳ Ｐゴシック" charset="0"/>
              </a:rPr>
              <a:t>Dos de los principales, Alef y Vaticanus, est</a:t>
            </a:r>
            <a:r>
              <a:rPr lang="es-ES_tradnl" altLang="ja-JP" sz="2800">
                <a:cs typeface="ＭＳ Ｐゴシック" charset="0"/>
              </a:rPr>
              <a:t>án divididos en su testimonio.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el primer corrector de Alef la incluye.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omisión es más corta y posiblemente más difícil (por lo tanto, preferible según los cánones de la crítica textual).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UBS la incluye en brackets con calificación C.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afecta la interpretación.</a:t>
            </a:r>
            <a:endParaRPr lang="es-ES_tradnl" sz="2800">
              <a:cs typeface="ＭＳ Ｐゴシック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En el cap</a:t>
            </a:r>
            <a:r>
              <a:rPr lang="es-ES_tradnl" altLang="ja-JP">
                <a:cs typeface="ＭＳ Ｐゴシック" charset="0"/>
              </a:rPr>
              <a:t>ítulo 16, hay cuatro posibilidades: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>
                <a:cs typeface="ＭＳ Ｐゴシック" charset="0"/>
              </a:rPr>
              <a:t>Se perdi</a:t>
            </a:r>
            <a:r>
              <a:rPr lang="es-ES_tradnl" altLang="ja-JP">
                <a:cs typeface="ＭＳ Ｐゴシック" charset="0"/>
              </a:rPr>
              <a:t>ó la conclusión original.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Originalmente terminó con el versículo 8.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Originalmente terminó con la conclusión larga.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Originalmente terminó con la conclusión corta.</a:t>
            </a:r>
            <a:endParaRPr lang="es-ES_tradnl">
              <a:cs typeface="ＭＳ Ｐゴシック" charset="0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>
                <a:cs typeface="ＭＳ Ｐゴシック" charset="0"/>
              </a:rPr>
              <a:t>La conclusión corta: 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>
                <a:cs typeface="ＭＳ Ｐゴシック" charset="0"/>
              </a:rPr>
              <a:t>La conclusi</a:t>
            </a:r>
            <a:r>
              <a:rPr lang="es-ES_tradnl" altLang="ja-JP" sz="2400">
                <a:cs typeface="ＭＳ Ｐゴシック" charset="0"/>
              </a:rPr>
              <a:t>ón corta no tiene mucho apoyo en los manuscritos.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estilo es muy distinto al del resto del evangelio.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existencia indica que se sintió la necesidad de suplir una conclusión adecuada para Marcos.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 decir, su existencia es evidencia a favor de la ausencia de una conclusión original después del v. 8.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>
                <a:cs typeface="ＭＳ Ｐゴシック" charset="0"/>
              </a:rPr>
              <a:t>La conclusión larga: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La gran mayoría de los manuscritos la tienen.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Vaticanus y Alef no la tienen.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Algunas versiones importantes (siríaco antiguo y armenio) no la tienen.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La versión del Latín Antiguo tiene la conclusión corta.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Códice W tiene otra versión de la conclusión larga.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Eusebio citó a un apologista que se refirió a copias imprecisas de Marcos como argumento en contra de la conclusión larga.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El estilo de la conclusión larga es diferente al resto de Marcos.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La explicación acerca de María Magdalena parece estar fuera de lugar - 9.  (Ya había aparecido en el v. 1.)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3600">
                <a:cs typeface="ＭＳ Ｐゴシック" charset="0"/>
              </a:rPr>
              <a:t>3.	La conclusión original terminando con el v. 8: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Vaticanus y Alef concluyen con el v. 8.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Este tipo de conclusión es si paralelo en otros escritos de la época.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Parece extraño no incluir ninguna apariencia de Jesús resucitado.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3600">
                <a:cs typeface="ＭＳ Ｐゴシック" charset="0"/>
              </a:rPr>
              <a:t>4.	La conclusión original perdida: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 se perdió, se perdió muy temprano.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Algunos postulan que algo le pasó a Marcos justo antes de que terminara de escribir.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>
                <a:cs typeface="ＭＳ Ｐゴシック" charset="0"/>
              </a:rPr>
              <a:t>5.	Conclusión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conclusión corta es tardía, no original.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conclusión larga es antigua (antes de 150 d.c.), pero no original.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sabemos si Marcos haya querido terminar con el v. 8, si algo le haya pasado o si la conclusión original se haya perdido.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 que sabemos es que tenemos que predicar y enseñar lo que tenemos (hasta el v. 8), no lo que no tenemos o lo que fue añadido más tarde.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conclusión abrupta concuerda con el propósito de Marcos de provocar una reacción a Cristo.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Asuntos de Cr</a:t>
            </a:r>
            <a:r>
              <a:rPr lang="es-ES_tradnl" altLang="ja-JP">
                <a:cs typeface="ＭＳ Ｐゴシック" charset="0"/>
              </a:rPr>
              <a:t>ítica Textual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>
                <a:cs typeface="ＭＳ Ｐゴシック" charset="0"/>
              </a:rPr>
              <a:t>El secreto mesiánico se refiere a la tendencia de Jesús, especialmente en el Evangelio de Marcos, de esconder su identidad.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>
                <a:cs typeface="ＭＳ Ｐゴシック" charset="0"/>
              </a:rPr>
              <a:t>Esta tendencia está en tensión con la revelación simultánea de de su identidad.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secreto mesi</a:t>
            </a:r>
            <a:r>
              <a:rPr lang="es-ES_tradnl" altLang="ja-JP">
                <a:cs typeface="ＭＳ Ｐゴシック" charset="0"/>
              </a:rPr>
              <a:t>ánico</a:t>
            </a:r>
            <a:endParaRPr lang="es-ES_tradnl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2024</TotalTime>
  <Words>940</Words>
  <Application>Microsoft Macintosh PowerPoint</Application>
  <PresentationFormat>Presentación en pantalla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ＭＳ Ｐゴシック</vt:lpstr>
      <vt:lpstr>Wingdings</vt:lpstr>
      <vt:lpstr>Osaka</vt:lpstr>
      <vt:lpstr>Times</vt:lpstr>
      <vt:lpstr>Blank Presentation</vt:lpstr>
      <vt:lpstr>Pptssem</vt:lpstr>
      <vt:lpstr>Marcos</vt:lpstr>
      <vt:lpstr>Asuntos de Crítica Textual</vt:lpstr>
      <vt:lpstr>Asuntos de Crítica Textual</vt:lpstr>
      <vt:lpstr>Asuntos de Crítica Textual</vt:lpstr>
      <vt:lpstr>Asuntos de Crítica Textual</vt:lpstr>
      <vt:lpstr>Asuntos de Crítica Textual</vt:lpstr>
      <vt:lpstr>Asuntos de Crítica Textual</vt:lpstr>
      <vt:lpstr>Asuntos de Crítica Textual</vt:lpstr>
      <vt:lpstr>El secreto mesiánico</vt:lpstr>
      <vt:lpstr>El secreto mesiánico</vt:lpstr>
      <vt:lpstr>El secreto mesiánico</vt:lpstr>
      <vt:lpstr>El secreto mesiánico</vt:lpstr>
      <vt:lpstr>El secreto mesiánico</vt:lpstr>
      <vt:lpstr>El secreto mesiánico</vt:lpstr>
      <vt:lpstr>El secreto mesiánico</vt:lpstr>
      <vt:lpstr>El secreto mesiánico</vt:lpstr>
      <vt:lpstr>El secreto mesiánico</vt:lpstr>
      <vt:lpstr>El secreto mesiánico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239</cp:revision>
  <dcterms:created xsi:type="dcterms:W3CDTF">2010-01-07T00:19:26Z</dcterms:created>
  <dcterms:modified xsi:type="dcterms:W3CDTF">2012-10-03T18:15:01Z</dcterms:modified>
</cp:coreProperties>
</file>