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  <p:sldMasterId id="2147483673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7" d="100"/>
          <a:sy n="87" d="100"/>
        </p:scale>
        <p:origin x="-7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140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228356-E09E-5D48-8DD0-263E30A2A0D6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22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95F12-60BD-D949-8D45-37459DFE91DF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57676-EF65-E140-9622-B3896F08742C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ACF85-08DE-2B41-BA09-BF4FEF5AE78D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222A2-3F23-BE4C-9B40-A5BE65F4524A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0D7B6-9FB4-B44D-97B6-B77577DF6E48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2385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86713-24FF-344E-9983-9F5E565FC512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EDFBE-219D-CF44-BA90-4D638B626302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2467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189D8-8799-8F46-9E23-0C4AE41D5D52}" type="slidenum">
              <a:rPr lang="es-ES_tradnl"/>
              <a:pPr/>
              <a:t>16</a:t>
            </a:fld>
            <a:endParaRPr lang="es-ES_tradnl"/>
          </a:p>
        </p:txBody>
      </p:sp>
      <p:sp>
        <p:nvSpPr>
          <p:cNvPr id="2488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470CE-569C-874E-B4AA-DE73BE08C4D2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2508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2E0B1-D341-094E-84A0-8B5754293BFE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36F2F-B0CA-3A47-8BEC-4E8A6B5C6325}" type="slidenum">
              <a:rPr lang="es-ES_tradnl"/>
              <a:pPr/>
              <a:t>19</a:t>
            </a:fld>
            <a:endParaRPr lang="es-ES_tradnl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7C160-74E7-274B-B733-5C102706EF5E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129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36611-3412-184F-84F9-CA4CDDDA820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150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F22A1-83D4-1F46-BE34-4CB638E67973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93BE7-BE24-C944-8E25-FC0377B9E4CD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FE1B07-0492-8C47-81D6-4F31B507DE6F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87138-B85F-8741-9CEC-A925C856EF23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5F531-71F8-A444-9910-E77F123D426E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73FF7-FB81-F246-9C85-D6615544B431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7064B7-41A7-4441-8190-7E3E249AE5A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7563C-4BB7-0B4D-B03B-41C1BE15F3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7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2B56F-D161-4A4B-B8B1-D60BD2C7C67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9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5D5605-717F-D04E-A2DC-17C268AA4FB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982E8AD-F6A2-C44A-A889-CAE839D3EC7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ED76D-359E-9C40-80F7-2DDC28B0BB3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DBFE6-360B-AF46-87F7-B06DE04A192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7F35-3915-9343-A044-C887BD1C20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3F92-1349-0B4E-821D-6ADEE7A70CC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7B70C-A2F1-F945-98D8-D26877A000E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F02D66-DEEE-6942-BBE9-64D18D75698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046A7-9A6A-9843-B74D-48ADB7F372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A181C6-7AB1-2448-8718-E98403486CA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7F90-01D2-1340-A119-B7CC9554B97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DAD8-D77C-BB47-8C82-29FAD125F4B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7D575-40E4-A343-8667-43296616247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1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906E2-3249-0F4A-96CE-135CB277F1D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7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BD3B3-C72E-964B-99BE-40D57EC73B3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3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A4432-CD97-6F4F-BC24-FF6E98FC17E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9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82F4-7FE2-EB43-A8A7-6BBA13DC45E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5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D624-6614-984F-944C-849CEACEA24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D48F7-980F-D741-98B1-A1138B0FB5D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  <a:cs typeface="+mn-cs"/>
              </a:defRPr>
            </a:lvl1pPr>
          </a:lstStyle>
          <a:p>
            <a:fld id="{F482C8E0-830C-7744-AE47-1DC4F3DEBF3B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CF2FE96-8ED1-0F4A-8A2C-EEB6FCCADB96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s-ES_tradnl"/>
              <a:t>Vamos a considerar: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Autor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/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Origen</a:t>
            </a:r>
            <a:r>
              <a:rPr lang="es-ES_tradnl"/>
              <a:t>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/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Fecha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Propósito </a:t>
            </a:r>
            <a:r>
              <a:rPr lang="es-ES_tradnl">
                <a:solidFill>
                  <a:srgbClr val="FF0000"/>
                </a:solidFill>
              </a:rPr>
              <a:t>√</a:t>
            </a: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Relación con los sinópticos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Estructura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Características especiales </a:t>
            </a:r>
            <a:r>
              <a:rPr lang="es-ES_tradnl">
                <a:solidFill>
                  <a:srgbClr val="FF0000"/>
                </a:solidFill>
              </a:rPr>
              <a:t>√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buFont typeface="Arial" charset="0"/>
              <a:buAutoNum type="arabicPeriod"/>
            </a:pPr>
            <a:r>
              <a:rPr lang="es-ES_tradnl"/>
              <a:t>Asuntos hermen</a:t>
            </a:r>
            <a:r>
              <a:rPr lang="es-ES_tradnl" altLang="ja-JP">
                <a:cs typeface="ＭＳ Ｐゴシック" charset="0"/>
              </a:rPr>
              <a:t>éuticos</a:t>
            </a:r>
            <a:endParaRPr lang="es-ES_tradnl">
              <a:cs typeface="ＭＳ Ｐゴシック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Juan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Hay que nacer </a:t>
            </a:r>
            <a:r>
              <a:rPr lang="es-ES_tradnl" sz="2400">
                <a:latin typeface="Symbol" charset="0"/>
                <a:sym typeface="Symbol" charset="0"/>
              </a:rPr>
              <a:t></a:t>
            </a:r>
            <a:r>
              <a:rPr lang="es-ES_tradnl" sz="2400"/>
              <a:t> (desde arriba o de nuevo) (3,7), </a:t>
            </a:r>
            <a:r>
              <a:rPr lang="ja-JP" altLang="es-ES_tradnl" sz="2400">
                <a:latin typeface="Arial"/>
              </a:rPr>
              <a:t>“</a:t>
            </a:r>
            <a:r>
              <a:rPr lang="es-ES_tradnl" sz="2400"/>
              <a:t>de agua y de Esp</a:t>
            </a:r>
            <a:r>
              <a:rPr lang="es-ES_tradnl" altLang="ja-JP" sz="2400">
                <a:cs typeface="ＭＳ Ｐゴシック" charset="0"/>
              </a:rPr>
              <a:t>íritu” (5) y “de Espíritu” (6).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Estas 3 expresiones se refieren al mismo nacimiento.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Por lo tanto, tenemos que interpretar el agua en conjunci</a:t>
            </a:r>
            <a:r>
              <a:rPr lang="es-ES_tradnl" altLang="ja-JP" sz="2400">
                <a:cs typeface="ＭＳ Ｐゴシック" charset="0"/>
              </a:rPr>
              <a:t>ón con el Espíritu: lavamiento por el Espíritu - Ezequiel 36:24-27.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nacimiento Espiritual enfatiza la soberanía de Dios en la regeneración - 12-13.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tipología que compara a Jesús a la serpiente es sorprendente, pero enfatiza que es necesario ver a Jesús con fe para vivir - 15-16.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Además introduce la asociación de la crucifixión con la glorificación de Jesús.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La invitaci</a:t>
            </a:r>
            <a:r>
              <a:rPr lang="es-ES_tradnl" altLang="ja-JP" sz="2400">
                <a:cs typeface="ＭＳ Ｐゴシック" charset="0"/>
              </a:rPr>
              <a:t>ón a creer enfatiza responsabilidad humana.</a:t>
            </a:r>
            <a:endParaRPr lang="es-ES_tradnl" sz="2400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Nacer de Nuevo - 3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568325" indent="-568325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Hay paralelos entre Juan 6 y </a:t>
            </a:r>
            <a:r>
              <a:rPr lang="es-ES_tradnl" altLang="ja-JP" sz="2800">
                <a:cs typeface="ＭＳ Ｐゴシック" charset="0"/>
              </a:rPr>
              <a:t>Éxodo 16:</a:t>
            </a:r>
          </a:p>
          <a:p>
            <a:pPr marL="1209675" lvl="1" indent="-52705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Agua - Pan - Agua (Ex 15 - 16 - 17; Juan 4 - 6 - 7)</a:t>
            </a:r>
          </a:p>
          <a:p>
            <a:pPr marL="1209675" lvl="1" indent="-527050">
              <a:lnSpc>
                <a:spcPct val="90000"/>
              </a:lnSpc>
              <a:buFont typeface="Arial" charset="0"/>
              <a:buAutoNum type="alphaLcParenR"/>
            </a:pPr>
            <a:r>
              <a:rPr lang="es-ES_tradnl" sz="2400"/>
              <a:t>Las murmuraciones de los jud</a:t>
            </a:r>
            <a:r>
              <a:rPr lang="es-ES_tradnl" altLang="ja-JP" sz="2400">
                <a:cs typeface="ＭＳ Ｐゴシック" charset="0"/>
              </a:rPr>
              <a:t>íos (Ex 16:2; Juan 6:41)</a:t>
            </a:r>
          </a:p>
          <a:p>
            <a:pPr marL="1209675" lvl="1" indent="-52705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Pan del cielo (Ex 16:4; Juan 6:32-35)</a:t>
            </a:r>
          </a:p>
          <a:p>
            <a:pPr marL="568325" indent="-568325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Juan no menciona ni el bautismo cristiano ni la cena del Señor, pero las referencias al agua pueden ser alusiones al bautismo y las referencias al pan y vino, alusiones a la cena del Señor.</a:t>
            </a: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Pan de Vida - 6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568325" indent="-568325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400"/>
              <a:t>Todos los temas principales de Juan aparecen en estos dos cap</a:t>
            </a:r>
            <a:r>
              <a:rPr lang="es-ES_tradnl" altLang="ja-JP" sz="2400">
                <a:cs typeface="ＭＳ Ｐゴシック" charset="0"/>
              </a:rPr>
              <a:t>ítulos.</a:t>
            </a:r>
          </a:p>
          <a:p>
            <a:pPr marL="568325" indent="-568325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Jesús hizo clara la conexión entre agua y el Espíritu - 7:37-39.</a:t>
            </a:r>
          </a:p>
          <a:p>
            <a:pPr marL="568325" indent="-568325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Tres veces Jesús dijo “yo soy” (</a:t>
            </a:r>
            <a:r>
              <a:rPr lang="es-ES_tradnl" altLang="ja-JP" sz="2400">
                <a:latin typeface="Symbol" charset="0"/>
                <a:cs typeface="ＭＳ Ｐゴシック" charset="0"/>
                <a:sym typeface="Symbol" charset="0"/>
              </a:rPr>
              <a:t></a:t>
            </a:r>
            <a:r>
              <a:rPr lang="es-ES_tradnl" altLang="ja-JP" sz="2400">
                <a:cs typeface="ＭＳ Ｐゴシック" charset="0"/>
              </a:rPr>
              <a:t>) sin indicar un predicado - 8:24, 28, 58 (ver 4:26; 6:20; 13:19).</a:t>
            </a:r>
          </a:p>
          <a:p>
            <a:pPr marL="1090613" lvl="1" indent="-407988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Usó esta expresión muchas otras veces con predicados: pan de vida, puerta de las ovejas, buen pastor, luz, etc.</a:t>
            </a:r>
          </a:p>
          <a:p>
            <a:pPr marL="1090613" lvl="1" indent="-407988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Sin predicado, puede ser una alusión a Isaías 43:10 en la LXX.</a:t>
            </a:r>
          </a:p>
          <a:p>
            <a:pPr marL="1090613" lvl="1" indent="-407988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Esta expresión se relaciona con el nombre divino </a:t>
            </a:r>
            <a:r>
              <a:rPr lang="es-ES_tradnl" altLang="ja-JP" sz="2000">
                <a:latin typeface="SPTiberian" charset="0"/>
                <a:cs typeface="ＭＳ Ｐゴシック" charset="0"/>
              </a:rPr>
              <a:t>hwhy </a:t>
            </a:r>
            <a:r>
              <a:rPr lang="es-ES_tradnl" altLang="ja-JP" sz="2000">
                <a:cs typeface="ＭＳ Ｐゴシック" charset="0"/>
              </a:rPr>
              <a:t>(Yahveh).</a:t>
            </a:r>
          </a:p>
          <a:p>
            <a:pPr marL="1090613" lvl="1" indent="-407988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Los judíos entendieron la conexión suficientemente bien para quererlo matar - 8:59.</a:t>
            </a: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En la Fiesta - 7-8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lang="es-ES_tradnl" altLang="ja-JP" sz="2800">
                <a:cs typeface="ＭＳ Ｐゴシック" charset="0"/>
              </a:rPr>
              <a:t>El problema textual más grande en Juan es la sección de 7:53 a 8:11.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UBS la omite y asigna una calificación de A.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Parece estar fuera de lugar, porque fluye naturalmente del versículo 7:52 al 8:12.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Aparece en otros manuscritos después de Juan 7:26 o 21:25 o Lucas 24:53. 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Parece ser un relato antiguo pero no original.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Está en muchas Biblias por la influencia del Textus Receptus.</a:t>
            </a:r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En la Fiesta - 7-8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historia del invidente sanado ilustra el tema de Jesús como la luz de la humanidad - 1:4-5.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Hay progresión en la iluminación del sanado y la ceguera de los fariseos: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sé --&gt; Es profeta --&gt; Lo único que sé --&gt; Vino de Dios --&gt; Creo, Señor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No vino de Dios --&gt; Es pecador --&gt; No sabemos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capítulo 10 sigue con la idea de líderes malos pero con otra metáfora: el pastor.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Como en Ezequiel 34, los pastores que debían cuidar a las ovejas (los fariseos) eran ladrones que se servían a sí mismos.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buen pastor da su vida por ellas.</a:t>
            </a: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Luz y Ceguera - 9-10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La historia de la resurrección de Lázaro (11) anticipa la explicación de la muerte y la resurrección de Jesús (12).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Después de haber repetido que no había llegado su tiempo (2:4; 7:30; 8:20), la declaración del versículo 12:23 marcó un cambio dramático de escena.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Fue su respuesta a la comunicación de Felipe de que los gentiles lo buscaban - 20-21.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Identificó la crucifixión con la glorificación de Jesús - 23-24.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También relacionó la exaltación de Jesús en la cruz con la llegada de todos a él - 32-33; 19.</a:t>
            </a: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Muerte y Resurrecci</a:t>
            </a:r>
            <a:r>
              <a:rPr lang="es-ES_tradnl" altLang="ja-JP">
                <a:cs typeface="ＭＳ Ｐゴシック" charset="0"/>
              </a:rPr>
              <a:t>ón - 11-12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El tema del libro se declara en el versículo 12:28: La muerte y la resurrección de Jesús son la manifestación de la gloria de Dios.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lang="es-ES_tradnl" altLang="ja-JP" sz="2800">
                <a:cs typeface="ＭＳ Ｐゴシック" charset="0"/>
              </a:rPr>
              <a:t>La triste conclusión de esta primera sección fue la incredulidad y la condenación de los judíos en cumplimiento de la profecía de Isaías - 12:37-50.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Muerte y Resurrecci</a:t>
            </a:r>
            <a:r>
              <a:rPr lang="es-ES_tradnl" altLang="ja-JP">
                <a:cs typeface="ＭＳ Ｐゴシック" charset="0"/>
              </a:rPr>
              <a:t>ón - 11-12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Mientras que los primeros 12 capítulos cubrieron los 2-3 años del ministerio de Jesús, los capítulos 13-19 cubrieron los últimos 24 horas.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El enfoque cambia del mundo a los discípulos.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Algunos de los temas principales son: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amor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El consuelo que vendría por medio de lo que los discípulos más temían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ausencia de Jesús como precondición para la llegada del Espíritu Santo</a:t>
            </a:r>
          </a:p>
          <a:p>
            <a:pPr marL="1216025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La comisión de salir y llevar las noticias al mundo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Pasi</a:t>
            </a:r>
            <a:r>
              <a:rPr lang="es-ES_tradnl" altLang="ja-JP">
                <a:cs typeface="ＭＳ Ｐゴシック" charset="0"/>
              </a:rPr>
              <a:t>ón  - 13-19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Hay dos escenas con dos episodios cada uno:</a:t>
            </a:r>
          </a:p>
          <a:p>
            <a:pPr marL="1393825" lvl="1" indent="-7112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Al sepulcro - 1-18</a:t>
            </a:r>
          </a:p>
          <a:p>
            <a:pPr marL="1939925" lvl="2" indent="-6096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 sz="1800">
                <a:cs typeface="ＭＳ Ｐゴシック" charset="0"/>
              </a:rPr>
              <a:t>Pedro y el discípulo amado visitan el sepulcro.</a:t>
            </a:r>
          </a:p>
          <a:p>
            <a:pPr marL="1939925" lvl="2" indent="-6096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 sz="1800">
                <a:cs typeface="ＭＳ Ｐゴシック" charset="0"/>
              </a:rPr>
              <a:t>Jesús aparece a María.</a:t>
            </a:r>
          </a:p>
          <a:p>
            <a:pPr marL="1393825" lvl="1" indent="-7112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000">
                <a:cs typeface="ＭＳ Ｐゴシック" charset="0"/>
              </a:rPr>
              <a:t>El en aposento alto</a:t>
            </a:r>
          </a:p>
          <a:p>
            <a:pPr marL="1939925" lvl="2" indent="-6096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 sz="1800">
                <a:cs typeface="ＭＳ Ｐゴシック" charset="0"/>
              </a:rPr>
              <a:t>Jesús se reúne con sus discípulos.</a:t>
            </a:r>
          </a:p>
          <a:p>
            <a:pPr marL="1939925" lvl="2" indent="-609600">
              <a:lnSpc>
                <a:spcPct val="90000"/>
              </a:lnSpc>
              <a:buFont typeface="Arial" charset="0"/>
              <a:buAutoNum type="romanUcPeriod"/>
            </a:pPr>
            <a:r>
              <a:rPr lang="es-ES_tradnl" altLang="ja-JP" sz="1800">
                <a:cs typeface="ＭＳ Ｐゴシック" charset="0"/>
              </a:rPr>
              <a:t>Jesús aparece a Tomás.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versículo 20:8 es el testimonio personal del discípulo amado.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confesión de Tomás es un segundo clímax en el evangelio (como las de Pedro y el centurión son en Marcos).</a:t>
            </a:r>
          </a:p>
          <a:p>
            <a:pPr marL="812800" indent="-8128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La segunda sección termina con la fe de los discípulos.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Resurrecci</a:t>
            </a:r>
            <a:r>
              <a:rPr lang="es-ES_tradnl" altLang="ja-JP">
                <a:cs typeface="ＭＳ Ｐゴシック" charset="0"/>
              </a:rPr>
              <a:t>ón - 20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27063" indent="-627063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En la restauración de Pedro, es clara la conexión entre el perdón de los pecados y la misión de cuidar a los otros - 15-17.</a:t>
            </a:r>
          </a:p>
          <a:p>
            <a:pPr marL="627063" indent="-627063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Además conecta la muerte de Pedro con la gloria de Dios - 18-19.</a:t>
            </a:r>
          </a:p>
          <a:p>
            <a:pPr marL="627063" indent="-627063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Según la tradición, Pedro fue crucificado cabeza abajo y pies arriba.</a:t>
            </a:r>
          </a:p>
          <a:p>
            <a:pPr marL="627063" indent="-627063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Algunos toman el versículo 24 como un comentario editorial de otra persona o grupo, pero puede ser parte de lo que escribió el discípulo amado que siempre escribió en tercera persona acerca de sí mismo.</a:t>
            </a:r>
          </a:p>
          <a:p>
            <a:pPr marL="627063" indent="-627063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400">
                <a:cs typeface="ＭＳ Ｐゴシック" charset="0"/>
              </a:rPr>
              <a:t>El último versículo es una exageración encantadora.</a:t>
            </a:r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Ep</a:t>
            </a:r>
            <a:r>
              <a:rPr lang="es-ES_tradnl" altLang="ja-JP">
                <a:cs typeface="ＭＳ Ｐゴシック" charset="0"/>
              </a:rPr>
              <a:t>ílogo - 21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>
                <a:cs typeface="ＭＳ Ｐゴシック" charset="0"/>
              </a:rPr>
              <a:t>Este pr</a:t>
            </a:r>
            <a:r>
              <a:rPr lang="es-ES_tradnl" altLang="ja-JP">
                <a:cs typeface="ＭＳ Ｐゴシック" charset="0"/>
              </a:rPr>
              <a:t>ólogo teológico es único entre los evangelios.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Su invocación del principio y de la palabra hacen la conexión con la creación en Génesis 1 por medio de la palabra de Dios.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versículo 3 explicitamente dice que todo fue hecho por medio del Logos.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>
                <a:cs typeface="ＭＳ Ｐゴシック" charset="0"/>
              </a:rPr>
              <a:t>El versículo 4 introduce dos de los principales temas de Juan: luz y vida.</a:t>
            </a:r>
            <a:endParaRPr lang="es-ES_tradnl">
              <a:cs typeface="ＭＳ Ｐゴシック" charset="0"/>
            </a:endParaRP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Pr</a:t>
            </a:r>
            <a:r>
              <a:rPr lang="es-ES_tradnl" altLang="ja-JP">
                <a:cs typeface="ＭＳ Ｐゴシック" charset="0"/>
              </a:rPr>
              <a:t>ólogo - 1:1-18</a:t>
            </a:r>
            <a:endParaRPr lang="es-ES_trad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lang="es-ES_tradnl">
                <a:cs typeface="ＭＳ Ｐゴシック" charset="0"/>
              </a:rPr>
              <a:t>El vers</a:t>
            </a:r>
            <a:r>
              <a:rPr lang="es-ES_tradnl" altLang="ja-JP">
                <a:cs typeface="ＭＳ Ｐゴシック" charset="0"/>
              </a:rPr>
              <a:t>ículo 1 ha sido controversial por la ausencia del artículo antes de </a:t>
            </a:r>
            <a:r>
              <a:rPr lang="es-ES_tradnl" altLang="ja-JP">
                <a:latin typeface="Symbol" charset="0"/>
                <a:cs typeface="ＭＳ Ｐゴシック" charset="0"/>
                <a:sym typeface="Symbol" charset="0"/>
              </a:rPr>
              <a:t></a:t>
            </a:r>
            <a:r>
              <a:rPr lang="es-ES_tradnl" altLang="ja-JP">
                <a:cs typeface="ＭＳ Ｐゴシック" charset="0"/>
              </a:rPr>
              <a:t>: 		</a:t>
            </a:r>
            <a:r>
              <a:rPr lang="es-ES_tradnl"/>
              <a:t>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θε</a:t>
            </a:r>
            <a:r>
              <a:rPr lang="es-ES_tradnl">
                <a:cs typeface="Lucida Grande" charset="0"/>
              </a:rPr>
              <a:t>ὸ</a:t>
            </a:r>
            <a:r>
              <a:rPr lang="es-ES_tradnl"/>
              <a:t>ς </a:t>
            </a:r>
            <a:r>
              <a:rPr lang="es-ES_tradnl">
                <a:cs typeface="Lucida Grande" charset="0"/>
              </a:rPr>
              <a:t>ἦ</a:t>
            </a:r>
            <a:r>
              <a:rPr lang="es-ES_tradnl"/>
              <a:t>ν </a:t>
            </a:r>
            <a:r>
              <a:rPr lang="es-ES_tradnl">
                <a:cs typeface="Lucida Grande" charset="0"/>
              </a:rPr>
              <a:t>ὁ</a:t>
            </a:r>
            <a:r>
              <a:rPr lang="es-ES_tradnl"/>
              <a:t> λόγος</a:t>
            </a:r>
            <a:endParaRPr lang="es-ES_tradnl" altLang="ja-JP">
              <a:cs typeface="ＭＳ Ｐゴシック" charset="0"/>
            </a:endParaRP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>
                <a:cs typeface="ＭＳ Ｐゴシック" charset="0"/>
              </a:rPr>
              <a:t>Los Testigos de Jehov</a:t>
            </a:r>
            <a:r>
              <a:rPr lang="es-ES_tradnl" altLang="ja-JP">
                <a:cs typeface="ＭＳ Ｐゴシック" charset="0"/>
              </a:rPr>
              <a:t>á traducen: “Y el Verbo era un dios”, lo cual es una traducción posible en aislamiento.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La regla de Colwell dice que el predicado no requiere el artículo, aunque sea definido, si está antes del verbo.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>
                <a:cs typeface="ＭＳ Ｐゴシック" charset="0"/>
              </a:rPr>
              <a:t>Más importante es el hecho de que la forma de indicar cuál es el sujeto es ponerle el artículo. </a:t>
            </a:r>
            <a:endParaRPr lang="es-ES_tradnl">
              <a:cs typeface="ＭＳ Ｐゴシック" charset="0"/>
            </a:endParaRPr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Pr</a:t>
            </a:r>
            <a:r>
              <a:rPr lang="es-ES_tradnl" altLang="ja-JP">
                <a:cs typeface="ＭＳ Ｐゴシック" charset="0"/>
              </a:rPr>
              <a:t>ólogo - 1:1-18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lphaLcParenR" startAt="4"/>
            </a:pPr>
            <a:r>
              <a:rPr lang="es-ES_tradnl" altLang="ja-JP">
                <a:cs typeface="ＭＳ Ｐゴシック" charset="0"/>
              </a:rPr>
              <a:t>Más importante aún es el contexto, en el cual </a:t>
            </a:r>
            <a:r>
              <a:rPr lang="es-ES_tradnl" altLang="ja-JP">
                <a:latin typeface="Symbol" charset="0"/>
                <a:cs typeface="ＭＳ Ｐゴシック" charset="0"/>
                <a:sym typeface="Symbol" charset="0"/>
              </a:rPr>
              <a:t></a:t>
            </a:r>
            <a:r>
              <a:rPr lang="es-ES_tradnl" altLang="ja-JP">
                <a:cs typeface="ＭＳ Ｐゴシック" charset="0"/>
              </a:rPr>
              <a:t> aparece varias veces sin el artículo, y se traduce “Dios” - 6,12,13,18.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4"/>
            </a:pPr>
            <a:r>
              <a:rPr lang="es-ES_tradnl">
                <a:cs typeface="ＭＳ Ｐゴシック" charset="0"/>
              </a:rPr>
              <a:t>Otra pregunta importante para los Testigos de Jehov</a:t>
            </a:r>
            <a:r>
              <a:rPr lang="es-ES_tradnl" altLang="ja-JP">
                <a:cs typeface="ＭＳ Ｐゴシック" charset="0"/>
              </a:rPr>
              <a:t>á es: ¿Cuántos dioses hay?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4"/>
            </a:pPr>
            <a:r>
              <a:rPr lang="es-ES_tradnl" altLang="ja-JP">
                <a:cs typeface="ＭＳ Ｐゴシック" charset="0"/>
              </a:rPr>
              <a:t>Además, Tomás reconoció a Jesús como </a:t>
            </a:r>
            <a:r>
              <a:rPr lang="es-ES_tradnl">
                <a:cs typeface="Lucida Grande" charset="0"/>
              </a:rPr>
              <a:t>Ὁ</a:t>
            </a:r>
            <a:r>
              <a:rPr lang="es-ES_tradnl"/>
              <a:t> κύριός μου κα</a:t>
            </a:r>
            <a:r>
              <a:rPr lang="es-ES_tradnl">
                <a:cs typeface="Lucida Grande" charset="0"/>
              </a:rPr>
              <a:t>ὶ</a:t>
            </a:r>
            <a:r>
              <a:rPr lang="es-ES_tradnl"/>
              <a:t> </a:t>
            </a:r>
            <a:r>
              <a:rPr lang="es-ES_tradnl">
                <a:cs typeface="Lucida Grande" charset="0"/>
              </a:rPr>
              <a:t>ὁ</a:t>
            </a:r>
            <a:r>
              <a:rPr lang="es-ES_tradnl"/>
              <a:t> θεός μου, lo cual los Testigos traducen: ¡Mi Señor y mi Dios! - 20:28.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 startAt="4"/>
            </a:pPr>
            <a:r>
              <a:rPr lang="es-ES_tradnl"/>
              <a:t>Jes</a:t>
            </a:r>
            <a:r>
              <a:rPr lang="es-ES_tradnl" altLang="ja-JP">
                <a:cs typeface="ＭＳ Ｐゴシック" charset="0"/>
              </a:rPr>
              <a:t>ús recibió y bendijo esta descripción de su persona - 20:29.</a:t>
            </a:r>
            <a:endParaRPr lang="es-ES_tradnl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Pr</a:t>
            </a:r>
            <a:r>
              <a:rPr lang="es-ES_tradnl" altLang="ja-JP">
                <a:cs typeface="ＭＳ Ｐゴシック" charset="0"/>
              </a:rPr>
              <a:t>ólogo - 1:1-18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sz="2800"/>
              <a:t>Al decir que el Logos hizo su tabern</a:t>
            </a:r>
            <a:r>
              <a:rPr lang="es-ES_tradnl" altLang="ja-JP" sz="2800">
                <a:cs typeface="ＭＳ Ｐゴシック" charset="0"/>
              </a:rPr>
              <a:t>áculo entre nosotros para revelar su gloria, Juan recuerda la tienda de reunión en el desierto - 14.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lang="es-ES_tradnl" altLang="ja-JP" sz="2800">
                <a:cs typeface="ＭＳ Ｐゴシック" charset="0"/>
              </a:rPr>
              <a:t>Hay un variante textual en el versículo 18: “Dios unigénito” o “Hijo unigénito”.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UBS tiene “Dios unigénito” con calificación B.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 es original, sería una referencia directa a la deidad de Cristo.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lang="es-ES_tradnl" altLang="ja-JP" sz="2400">
                <a:cs typeface="ＭＳ Ｐゴシック" charset="0"/>
              </a:rPr>
              <a:t>Sin embargo, la deidad de Cristo no depende de este versículo.</a:t>
            </a:r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Pr</a:t>
            </a:r>
            <a:r>
              <a:rPr lang="es-ES_tradnl" altLang="ja-JP">
                <a:cs typeface="ＭＳ Ｐゴシック" charset="0"/>
              </a:rPr>
              <a:t>ólogo - 1:1-18</a:t>
            </a:r>
            <a:endParaRPr lang="es-ES_tradnl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/>
              <a:t>Hay cuatro d</a:t>
            </a:r>
            <a:r>
              <a:rPr lang="es-ES_tradnl" altLang="ja-JP">
                <a:cs typeface="ＭＳ Ｐゴシック" charset="0"/>
              </a:rPr>
              <a:t>ías, los primeros dos enfocados en Juan el Bautista y los segundos dos en los discípulos de Juan.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s-ES_tradnl" altLang="ja-JP">
                <a:cs typeface="ＭＳ Ｐゴシック" charset="0"/>
              </a:rPr>
              <a:t>Juan hace referencia indirecta al Mesías - 19-28.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s-ES_tradnl" altLang="ja-JP">
                <a:cs typeface="ＭＳ Ｐゴシック" charset="0"/>
              </a:rPr>
              <a:t>Juan declara que Jesús es Hijo de Dios - 29-34.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s-ES_tradnl" altLang="ja-JP">
                <a:cs typeface="ＭＳ Ｐゴシック" charset="0"/>
              </a:rPr>
              <a:t>Pedro declara que Jesús es el Mesías - 35-42.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s-ES_tradnl" altLang="ja-JP">
                <a:cs typeface="ＭＳ Ｐゴシック" charset="0"/>
              </a:rPr>
              <a:t>Natanael declara que Jesús es el Hijo de Dios - 43-51.</a:t>
            </a:r>
            <a:endParaRPr lang="es-ES_tradnl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Testimonio - 1:19-51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altLang="ja-JP">
                <a:cs typeface="ＭＳ Ｐゴシック" charset="0"/>
              </a:rPr>
              <a:t>Este relato introdujo varios temas importantes: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s-ES_tradnl"/>
              <a:t>La cuesti</a:t>
            </a:r>
            <a:r>
              <a:rPr lang="es-ES_tradnl" altLang="ja-JP">
                <a:cs typeface="ＭＳ Ｐゴシック" charset="0"/>
              </a:rPr>
              <a:t>ón de tiempo - 4.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s-ES_tradnl" altLang="ja-JP">
                <a:cs typeface="ＭＳ Ｐゴシック" charset="0"/>
              </a:rPr>
              <a:t>El vino: asociado con la sangre de Cristo (6) y la vida verdadera (15).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/>
            </a:pPr>
            <a:r>
              <a:rPr lang="es-ES_tradnl" altLang="ja-JP">
                <a:cs typeface="ＭＳ Ｐゴシック" charset="0"/>
              </a:rPr>
              <a:t>Agua: bautismo de Juan (1), nacer del agua (3), mujer samaritana (4), el estanque de agua donde Jesús sanó al discapacitado (5), caminar sobre el agua y apagar la sed (6), invitación a los sedientos (7), el invidente se lava con agua (9), agua que fluyó de su costado (19).</a:t>
            </a:r>
            <a:endParaRPr lang="es-ES_tradnl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Boda en Can</a:t>
            </a:r>
            <a:r>
              <a:rPr lang="es-ES_tradnl" altLang="ja-JP">
                <a:cs typeface="ＭＳ Ｐゴシック" charset="0"/>
              </a:rPr>
              <a:t>á</a:t>
            </a:r>
            <a:r>
              <a:rPr lang="es-ES_tradnl"/>
              <a:t> - 2:1-12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 typeface="Arial" charset="0"/>
              <a:buAutoNum type="arabicParenR" startAt="4"/>
            </a:pPr>
            <a:r>
              <a:rPr lang="es-ES_tradnl"/>
              <a:t>Cumplimiento y superaci</a:t>
            </a:r>
            <a:r>
              <a:rPr lang="es-ES_tradnl" altLang="ja-JP">
                <a:cs typeface="ＭＳ Ｐゴシック" charset="0"/>
              </a:rPr>
              <a:t>ón de los lavamientos de los judíos - 6.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 startAt="4"/>
            </a:pPr>
            <a:r>
              <a:rPr lang="es-ES_tradnl"/>
              <a:t>Señales, las cuales producen fe, a veces verdadera y a veces temporal - 11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rabicParenR" startAt="4"/>
            </a:pPr>
            <a:r>
              <a:rPr lang="es-ES_tradnl"/>
              <a:t>La gloria de Jes</a:t>
            </a:r>
            <a:r>
              <a:rPr lang="es-ES_tradnl" altLang="ja-JP">
                <a:cs typeface="ＭＳ Ｐゴシック" charset="0"/>
              </a:rPr>
              <a:t>ús, probablemente el tema principal del libro - 11</a:t>
            </a:r>
            <a:endParaRPr lang="es-ES_tradnl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La Boda en Can</a:t>
            </a:r>
            <a:r>
              <a:rPr lang="es-ES_tradnl" altLang="ja-JP">
                <a:cs typeface="ＭＳ Ｐゴシック" charset="0"/>
              </a:rPr>
              <a:t>á</a:t>
            </a:r>
            <a:r>
              <a:rPr lang="es-ES_tradnl"/>
              <a:t> - 2:1-12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/>
          <a:lstStyle/>
          <a:p>
            <a:pPr marL="711200" indent="-7112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La dificultad es decidir si hubo una limpieza o dos.</a:t>
            </a:r>
          </a:p>
          <a:p>
            <a:pPr marL="711200" indent="-7112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Juan la relata al principio del ministerio de Jes</a:t>
            </a:r>
            <a:r>
              <a:rPr lang="es-ES_tradnl" altLang="ja-JP" sz="2800">
                <a:cs typeface="ＭＳ Ｐゴシック" charset="0"/>
              </a:rPr>
              <a:t>ús y los sinópticos al final.</a:t>
            </a:r>
          </a:p>
          <a:p>
            <a:pPr marL="711200" indent="-7112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Como los detalles varían considerablemente, puede haber habido dos.</a:t>
            </a:r>
          </a:p>
          <a:p>
            <a:pPr marL="711200" indent="-7112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Además, los sinópticos no registran mucho del ministerio temprano en Judá.</a:t>
            </a:r>
          </a:p>
          <a:p>
            <a:pPr marL="711200" indent="-711200">
              <a:lnSpc>
                <a:spcPct val="90000"/>
              </a:lnSpc>
              <a:buFont typeface="Arial" charset="0"/>
              <a:buAutoNum type="arabicPeriod"/>
            </a:pPr>
            <a:r>
              <a:rPr lang="es-ES_tradnl" sz="2800"/>
              <a:t>Alternativamente puede ser un ejemplo de organizaci</a:t>
            </a:r>
            <a:r>
              <a:rPr lang="es-ES_tradnl" altLang="ja-JP" sz="2800">
                <a:cs typeface="ＭＳ Ｐゴシック" charset="0"/>
              </a:rPr>
              <a:t>ón temática más que cronológica.</a:t>
            </a:r>
          </a:p>
          <a:p>
            <a:pPr marL="711200" indent="-711200">
              <a:lnSpc>
                <a:spcPct val="90000"/>
              </a:lnSpc>
              <a:buFont typeface="Arial" charset="0"/>
              <a:buAutoNum type="arabicPeriod"/>
            </a:pPr>
            <a:r>
              <a:rPr lang="es-ES_tradnl" altLang="ja-JP" sz="2800">
                <a:cs typeface="ＭＳ Ｐゴシック" charset="0"/>
              </a:rPr>
              <a:t>Prepara el camino para lo que Jesús iba a decir a la mujer samaritana.</a:t>
            </a:r>
            <a:endParaRPr lang="es-ES_tradnl" sz="2800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Limpieza del Templo - 2:13-22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2488</TotalTime>
  <Words>1784</Words>
  <Application>Microsoft Macintosh PowerPoint</Application>
  <PresentationFormat>Presentación en pantalla (4:3)</PresentationFormat>
  <Paragraphs>143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Arial</vt:lpstr>
      <vt:lpstr>ＭＳ Ｐゴシック</vt:lpstr>
      <vt:lpstr>Wingdings</vt:lpstr>
      <vt:lpstr>Osaka</vt:lpstr>
      <vt:lpstr>Times</vt:lpstr>
      <vt:lpstr>Symbol</vt:lpstr>
      <vt:lpstr>Lucida Grande</vt:lpstr>
      <vt:lpstr>SPTiberian</vt:lpstr>
      <vt:lpstr>Blank Presentation</vt:lpstr>
      <vt:lpstr>Pptssem</vt:lpstr>
      <vt:lpstr>Juan</vt:lpstr>
      <vt:lpstr>El Prólogo - 1:1-18</vt:lpstr>
      <vt:lpstr>El Prólogo - 1:1-18</vt:lpstr>
      <vt:lpstr>El Prólogo - 1:1-18</vt:lpstr>
      <vt:lpstr>El Prólogo - 1:1-18</vt:lpstr>
      <vt:lpstr>El Testimonio - 1:19-51</vt:lpstr>
      <vt:lpstr>La Boda en Caná - 2:1-12</vt:lpstr>
      <vt:lpstr>La Boda en Caná - 2:1-12</vt:lpstr>
      <vt:lpstr>Limpieza del Templo - 2:13-22</vt:lpstr>
      <vt:lpstr>Nacer de Nuevo - 3</vt:lpstr>
      <vt:lpstr>Pan de Vida - 6</vt:lpstr>
      <vt:lpstr>En la Fiesta - 7-8</vt:lpstr>
      <vt:lpstr>En la Fiesta - 7-8</vt:lpstr>
      <vt:lpstr>Luz y Ceguera - 9-10</vt:lpstr>
      <vt:lpstr>Muerte y Resurrección - 11-12</vt:lpstr>
      <vt:lpstr>Muerte y Resurrección - 11-12</vt:lpstr>
      <vt:lpstr>La Pasión  - 13-19</vt:lpstr>
      <vt:lpstr>La Resurrección - 20</vt:lpstr>
      <vt:lpstr>El Epílogo - 21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textual del NT</dc:title>
  <dc:creator>Larry Trotter</dc:creator>
  <cp:lastModifiedBy>Carla Gallareta</cp:lastModifiedBy>
  <cp:revision>315</cp:revision>
  <dcterms:created xsi:type="dcterms:W3CDTF">2010-01-07T00:19:26Z</dcterms:created>
  <dcterms:modified xsi:type="dcterms:W3CDTF">2012-10-03T18:18:53Z</dcterms:modified>
</cp:coreProperties>
</file>