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51" r:id="rId1"/>
    <p:sldMasterId id="2147483673" r:id="rId2"/>
  </p:sldMasterIdLst>
  <p:notesMasterIdLst>
    <p:notesMasterId r:id="rId20"/>
  </p:notesMasterIdLst>
  <p:sldIdLst>
    <p:sldId id="256" r:id="rId3"/>
    <p:sldId id="258" r:id="rId4"/>
    <p:sldId id="261" r:id="rId5"/>
    <p:sldId id="259" r:id="rId6"/>
    <p:sldId id="257" r:id="rId7"/>
    <p:sldId id="260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4" d="100"/>
          <a:sy n="94" d="100"/>
        </p:scale>
        <p:origin x="-6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_tradnl"/>
          </a:p>
        </p:txBody>
      </p:sp>
      <p:sp>
        <p:nvSpPr>
          <p:cNvPr id="14029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107319-1B1C-FB42-9CEB-8466E6332B66}" type="slidenum">
              <a:rPr lang="es-ES_tradnl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39319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53850A-9BBD-AE41-B7DE-97ADB9B6558B}" type="slidenum">
              <a:rPr lang="es-ES_tradnl"/>
              <a:pPr/>
              <a:t>1</a:t>
            </a:fld>
            <a:endParaRPr lang="es-ES_tradnl"/>
          </a:p>
        </p:txBody>
      </p:sp>
      <p:sp>
        <p:nvSpPr>
          <p:cNvPr id="14233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6E1DD-E2C4-F547-962C-5B74EFA681F7}" type="slidenum">
              <a:rPr lang="es-ES_tradnl"/>
              <a:pPr/>
              <a:t>10</a:t>
            </a:fld>
            <a:endParaRPr lang="es-ES_tradnl"/>
          </a:p>
        </p:txBody>
      </p:sp>
      <p:sp>
        <p:nvSpPr>
          <p:cNvPr id="27443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D3AD9C-1E25-C046-B7DA-14F032ED0975}" type="slidenum">
              <a:rPr lang="es-ES_tradnl"/>
              <a:pPr/>
              <a:t>11</a:t>
            </a:fld>
            <a:endParaRPr lang="es-ES_tradnl"/>
          </a:p>
        </p:txBody>
      </p:sp>
      <p:sp>
        <p:nvSpPr>
          <p:cNvPr id="27853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79AA3-3323-3049-B579-FB692BEF6962}" type="slidenum">
              <a:rPr lang="es-ES_tradnl"/>
              <a:pPr/>
              <a:t>12</a:t>
            </a:fld>
            <a:endParaRPr lang="es-ES_tradnl"/>
          </a:p>
        </p:txBody>
      </p:sp>
      <p:sp>
        <p:nvSpPr>
          <p:cNvPr id="27648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8C1D3-6B0B-C545-8126-DA145EAE091A}" type="slidenum">
              <a:rPr lang="es-ES_tradnl"/>
              <a:pPr/>
              <a:t>13</a:t>
            </a:fld>
            <a:endParaRPr lang="es-ES_tradnl"/>
          </a:p>
        </p:txBody>
      </p:sp>
      <p:sp>
        <p:nvSpPr>
          <p:cNvPr id="28057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4E75D-9063-4645-A5CF-3FA8D0402B42}" type="slidenum">
              <a:rPr lang="es-ES_tradnl"/>
              <a:pPr/>
              <a:t>14</a:t>
            </a:fld>
            <a:endParaRPr lang="es-ES_tradnl"/>
          </a:p>
        </p:txBody>
      </p:sp>
      <p:sp>
        <p:nvSpPr>
          <p:cNvPr id="28262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0C1C2-F267-4846-845C-3261981DA32D}" type="slidenum">
              <a:rPr lang="es-ES_tradnl"/>
              <a:pPr/>
              <a:t>15</a:t>
            </a:fld>
            <a:endParaRPr lang="es-ES_tradnl"/>
          </a:p>
        </p:txBody>
      </p:sp>
      <p:sp>
        <p:nvSpPr>
          <p:cNvPr id="28467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9365B-7F08-BB46-A9E9-9DC0D544D538}" type="slidenum">
              <a:rPr lang="es-ES_tradnl"/>
              <a:pPr/>
              <a:t>16</a:t>
            </a:fld>
            <a:endParaRPr lang="es-ES_tradnl"/>
          </a:p>
        </p:txBody>
      </p:sp>
      <p:sp>
        <p:nvSpPr>
          <p:cNvPr id="28672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3BB12-AEF7-8F46-B9F9-6FF7D358E5B4}" type="slidenum">
              <a:rPr lang="es-ES_tradnl"/>
              <a:pPr/>
              <a:t>17</a:t>
            </a:fld>
            <a:endParaRPr lang="es-ES_tradnl"/>
          </a:p>
        </p:txBody>
      </p:sp>
      <p:sp>
        <p:nvSpPr>
          <p:cNvPr id="28877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C9BBB-4FB4-EF41-8E3C-C9E507DC9AF7}" type="slidenum">
              <a:rPr lang="es-ES_tradnl"/>
              <a:pPr/>
              <a:t>2</a:t>
            </a:fld>
            <a:endParaRPr lang="es-ES_tradnl"/>
          </a:p>
        </p:txBody>
      </p:sp>
      <p:sp>
        <p:nvSpPr>
          <p:cNvPr id="26009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C61663-C413-FD4C-8B81-1E605468DC5A}" type="slidenum">
              <a:rPr lang="es-ES_tradnl"/>
              <a:pPr/>
              <a:t>3</a:t>
            </a:fld>
            <a:endParaRPr lang="es-ES_tradnl"/>
          </a:p>
        </p:txBody>
      </p:sp>
      <p:sp>
        <p:nvSpPr>
          <p:cNvPr id="26624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734398-571D-CE4E-9BD8-F91EEA8DED67}" type="slidenum">
              <a:rPr lang="es-ES_tradnl"/>
              <a:pPr/>
              <a:t>4</a:t>
            </a:fld>
            <a:endParaRPr lang="es-ES_tradnl"/>
          </a:p>
        </p:txBody>
      </p:sp>
      <p:sp>
        <p:nvSpPr>
          <p:cNvPr id="26214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6ECD2-777B-9C4C-B758-F8DB7955BA10}" type="slidenum">
              <a:rPr lang="es-ES_tradnl"/>
              <a:pPr/>
              <a:t>5</a:t>
            </a:fld>
            <a:endParaRPr lang="es-ES_tradnl"/>
          </a:p>
        </p:txBody>
      </p:sp>
      <p:sp>
        <p:nvSpPr>
          <p:cNvPr id="25805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EDE6B-79B7-9446-A7A8-D9BB08DF3EBE}" type="slidenum">
              <a:rPr lang="es-ES_tradnl"/>
              <a:pPr/>
              <a:t>6</a:t>
            </a:fld>
            <a:endParaRPr lang="es-ES_tradnl"/>
          </a:p>
        </p:txBody>
      </p:sp>
      <p:sp>
        <p:nvSpPr>
          <p:cNvPr id="26419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03C09-9BFA-9F40-AA47-F821FF90F545}" type="slidenum">
              <a:rPr lang="es-ES_tradnl"/>
              <a:pPr/>
              <a:t>7</a:t>
            </a:fld>
            <a:endParaRPr lang="es-ES_tradnl"/>
          </a:p>
        </p:txBody>
      </p:sp>
      <p:sp>
        <p:nvSpPr>
          <p:cNvPr id="26829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242E69-509E-814A-BB8A-D453C8DA5DFD}" type="slidenum">
              <a:rPr lang="es-ES_tradnl"/>
              <a:pPr/>
              <a:t>8</a:t>
            </a:fld>
            <a:endParaRPr lang="es-ES_tradnl"/>
          </a:p>
        </p:txBody>
      </p:sp>
      <p:sp>
        <p:nvSpPr>
          <p:cNvPr id="27033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0CB866-218C-6A49-8234-DB6B1F563A7C}" type="slidenum">
              <a:rPr lang="es-ES_tradnl"/>
              <a:pPr/>
              <a:t>9</a:t>
            </a:fld>
            <a:endParaRPr lang="es-ES_tradnl"/>
          </a:p>
        </p:txBody>
      </p:sp>
      <p:sp>
        <p:nvSpPr>
          <p:cNvPr id="27238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02ACAE0-AE19-F240-8272-88C28EEC81F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1B8E0-E457-9743-907C-C05E1C02081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A163F-2C9F-8745-B33D-9C2344160DA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6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_tradnl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cxnSp>
        <p:nvCxnSpPr>
          <p:cNvPr id="8" name="Conector rec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Marcador de fech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Marcador de número de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43C588-C810-BE4D-9C74-688162DB6C9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Marcador de pie de pá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4" name="Marcador de fech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Marcador de número de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06D6055-3A6E-8F47-80EF-D02EC462C63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6" name="Marcador de pie de pá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008B-582E-6D47-8A90-D7AE15172BB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FD1C-F195-4842-9779-67E8008DE50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11" name="Marcador de conteni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3" name="Marcador de conteni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C616-9E44-B242-98A6-5C85BFE8809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32" name="Marcador de conteni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34" name="Marcador de conteni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12" name="Marcador de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7B2F-FA56-C444-A82F-465DA00CF62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A966-E75A-EC40-8E43-D1B8FFE0538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conteni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302507-32D0-CF4E-8217-FC1873114CB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BEDFF-11D8-144E-B23D-7C5175B4CAD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53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_tradnl" smtClean="0"/>
              <a:t>Arrastre la imagen al marcador de posición o haga clic en el icono para agregar</a:t>
            </a:r>
            <a:endParaRPr kumimoji="0"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99D14-4355-AC45-B49A-0FC0EE6DB51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AFC74-B971-4048-B34D-BDE51E0E5ED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EC98-B264-C147-A8D5-A40AB48AB3D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966C1-8DE2-9F45-A8CB-DA02E0324A5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4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041F9-75FF-0548-9A0B-774D9478553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2972F-774C-F64B-A015-3DA546F031A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5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14615-991D-9943-A87E-DE01415F498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9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7F0FF-F93E-6443-A872-53D1C0FCAE4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7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41B88-FBC1-524C-877D-35F926EE869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5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BAE50-8A2B-464E-8719-5B5DBFB9FBE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  <a:cs typeface="+mn-cs"/>
              </a:defRPr>
            </a:lvl1pPr>
          </a:lstStyle>
          <a:p>
            <a:fld id="{578A89C0-9EC8-CE47-9189-5068087DEB2D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 lang="en-US"/>
          </a:p>
        </p:txBody>
      </p:sp>
      <p:sp>
        <p:nvSpPr>
          <p:cNvPr id="24" name="Marcador de fech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Marcador de número de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159A036-2B61-5045-8F43-CB790582E51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Marcador de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s-ES_tradnl">
                <a:cs typeface="ＭＳ Ｐゴシック" charset="0"/>
              </a:rPr>
              <a:t>Vamos a considerar: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s-ES_tradnl">
                <a:cs typeface="ＭＳ Ｐゴシック" charset="0"/>
              </a:rPr>
              <a:t>El reino de Dios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s-ES_tradnl" altLang="ja-JP">
                <a:cs typeface="ＭＳ Ｐゴシック" charset="0"/>
              </a:rPr>
              <a:t>El titulo “El Hijo del hombre”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s-ES_tradnl">
                <a:cs typeface="ＭＳ Ｐゴシック" charset="0"/>
              </a:rPr>
              <a:t>Las par</a:t>
            </a:r>
            <a:r>
              <a:rPr lang="es-ES_tradnl" altLang="ja-JP">
                <a:cs typeface="ＭＳ Ｐゴシック" charset="0"/>
              </a:rPr>
              <a:t>ábolas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s-ES_tradnl" altLang="ja-JP">
                <a:cs typeface="ＭＳ Ｐゴシック" charset="0"/>
              </a:rPr>
              <a:t>Los milagros</a:t>
            </a:r>
            <a:endParaRPr lang="es-ES_tradnl">
              <a:cs typeface="ＭＳ Ｐゴシック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/>
              <a:t>Temas Especiales</a:t>
            </a:r>
          </a:p>
        </p:txBody>
      </p:sp>
      <p:pic>
        <p:nvPicPr>
          <p:cNvPr id="6" name="Imagen 5" descr="Logo colo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20688"/>
            <a:ext cx="2880320" cy="1937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/>
              <a:t>Modificaci</a:t>
            </a:r>
            <a:r>
              <a:rPr lang="es-ES_tradnl" altLang="ja-JP" sz="3600">
                <a:cs typeface="ＭＳ Ｐゴシック" charset="0"/>
              </a:rPr>
              <a:t>ón del diagrama de Vos</a:t>
            </a:r>
            <a:endParaRPr lang="es-ES_tradnl"/>
          </a:p>
        </p:txBody>
      </p:sp>
      <p:sp>
        <p:nvSpPr>
          <p:cNvPr id="273411" name="Line 3"/>
          <p:cNvSpPr>
            <a:spLocks noChangeShapeType="1"/>
          </p:cNvSpPr>
          <p:nvPr/>
        </p:nvSpPr>
        <p:spPr bwMode="auto">
          <a:xfrm>
            <a:off x="838200" y="2743200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3413" name="Line 5"/>
          <p:cNvSpPr>
            <a:spLocks noChangeShapeType="1"/>
          </p:cNvSpPr>
          <p:nvPr/>
        </p:nvSpPr>
        <p:spPr bwMode="auto">
          <a:xfrm>
            <a:off x="3505200" y="4953000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3414" name="Line 6"/>
          <p:cNvSpPr>
            <a:spLocks noChangeShapeType="1"/>
          </p:cNvSpPr>
          <p:nvPr/>
        </p:nvSpPr>
        <p:spPr bwMode="auto">
          <a:xfrm flipV="1">
            <a:off x="3505200" y="27432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3415" name="Line 7"/>
          <p:cNvSpPr>
            <a:spLocks noChangeShapeType="1"/>
          </p:cNvSpPr>
          <p:nvPr/>
        </p:nvSpPr>
        <p:spPr bwMode="auto">
          <a:xfrm flipV="1">
            <a:off x="5638800" y="27432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3419" name="Text Box 11"/>
          <p:cNvSpPr txBox="1">
            <a:spLocks noChangeArrowheads="1"/>
          </p:cNvSpPr>
          <p:nvPr/>
        </p:nvSpPr>
        <p:spPr bwMode="auto">
          <a:xfrm>
            <a:off x="2743200" y="5105400"/>
            <a:ext cx="1828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/>
              <a:t>1a venida</a:t>
            </a:r>
          </a:p>
          <a:p>
            <a:r>
              <a:rPr lang="es-ES_tradnl"/>
              <a:t>Reino inaugurado</a:t>
            </a:r>
          </a:p>
        </p:txBody>
      </p:sp>
      <p:sp>
        <p:nvSpPr>
          <p:cNvPr id="273420" name="Text Box 12"/>
          <p:cNvSpPr txBox="1">
            <a:spLocks noChangeArrowheads="1"/>
          </p:cNvSpPr>
          <p:nvPr/>
        </p:nvSpPr>
        <p:spPr bwMode="auto">
          <a:xfrm>
            <a:off x="4724400" y="1828800"/>
            <a:ext cx="2895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/>
              <a:t>2a venida</a:t>
            </a:r>
          </a:p>
          <a:p>
            <a:r>
              <a:rPr lang="es-ES_tradnl"/>
              <a:t>Reino consumado</a:t>
            </a:r>
          </a:p>
        </p:txBody>
      </p:sp>
      <p:sp>
        <p:nvSpPr>
          <p:cNvPr id="273421" name="Text Box 13"/>
          <p:cNvSpPr txBox="1">
            <a:spLocks noChangeArrowheads="1"/>
          </p:cNvSpPr>
          <p:nvPr/>
        </p:nvSpPr>
        <p:spPr bwMode="auto">
          <a:xfrm>
            <a:off x="2514600" y="2133600"/>
            <a:ext cx="155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/>
              <a:t>Esta edad</a:t>
            </a:r>
          </a:p>
        </p:txBody>
      </p:sp>
      <p:sp>
        <p:nvSpPr>
          <p:cNvPr id="273422" name="Text Box 14"/>
          <p:cNvSpPr txBox="1">
            <a:spLocks noChangeArrowheads="1"/>
          </p:cNvSpPr>
          <p:nvPr/>
        </p:nvSpPr>
        <p:spPr bwMode="auto">
          <a:xfrm>
            <a:off x="4953000" y="51054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/>
              <a:t>la edad venidera</a:t>
            </a:r>
          </a:p>
        </p:txBody>
      </p:sp>
      <p:sp>
        <p:nvSpPr>
          <p:cNvPr id="273424" name="Freeform 16"/>
          <p:cNvSpPr>
            <a:spLocks/>
          </p:cNvSpPr>
          <p:nvPr/>
        </p:nvSpPr>
        <p:spPr bwMode="auto">
          <a:xfrm>
            <a:off x="3525838" y="2717800"/>
            <a:ext cx="2171700" cy="2212975"/>
          </a:xfrm>
          <a:custGeom>
            <a:avLst/>
            <a:gdLst>
              <a:gd name="T0" fmla="*/ 0 w 1368"/>
              <a:gd name="T1" fmla="*/ 1394 h 1394"/>
              <a:gd name="T2" fmla="*/ 66 w 1368"/>
              <a:gd name="T3" fmla="*/ 1347 h 1394"/>
              <a:gd name="T4" fmla="*/ 151 w 1368"/>
              <a:gd name="T5" fmla="*/ 1224 h 1394"/>
              <a:gd name="T6" fmla="*/ 264 w 1368"/>
              <a:gd name="T7" fmla="*/ 1130 h 1394"/>
              <a:gd name="T8" fmla="*/ 283 w 1368"/>
              <a:gd name="T9" fmla="*/ 1102 h 1394"/>
              <a:gd name="T10" fmla="*/ 311 w 1368"/>
              <a:gd name="T11" fmla="*/ 1083 h 1394"/>
              <a:gd name="T12" fmla="*/ 348 w 1368"/>
              <a:gd name="T13" fmla="*/ 1036 h 1394"/>
              <a:gd name="T14" fmla="*/ 395 w 1368"/>
              <a:gd name="T15" fmla="*/ 942 h 1394"/>
              <a:gd name="T16" fmla="*/ 414 w 1368"/>
              <a:gd name="T17" fmla="*/ 914 h 1394"/>
              <a:gd name="T18" fmla="*/ 471 w 1368"/>
              <a:gd name="T19" fmla="*/ 895 h 1394"/>
              <a:gd name="T20" fmla="*/ 499 w 1368"/>
              <a:gd name="T21" fmla="*/ 886 h 1394"/>
              <a:gd name="T22" fmla="*/ 565 w 1368"/>
              <a:gd name="T23" fmla="*/ 801 h 1394"/>
              <a:gd name="T24" fmla="*/ 621 w 1368"/>
              <a:gd name="T25" fmla="*/ 782 h 1394"/>
              <a:gd name="T26" fmla="*/ 678 w 1368"/>
              <a:gd name="T27" fmla="*/ 744 h 1394"/>
              <a:gd name="T28" fmla="*/ 706 w 1368"/>
              <a:gd name="T29" fmla="*/ 726 h 1394"/>
              <a:gd name="T30" fmla="*/ 734 w 1368"/>
              <a:gd name="T31" fmla="*/ 594 h 1394"/>
              <a:gd name="T32" fmla="*/ 800 w 1368"/>
              <a:gd name="T33" fmla="*/ 519 h 1394"/>
              <a:gd name="T34" fmla="*/ 866 w 1368"/>
              <a:gd name="T35" fmla="*/ 453 h 1394"/>
              <a:gd name="T36" fmla="*/ 960 w 1368"/>
              <a:gd name="T37" fmla="*/ 406 h 1394"/>
              <a:gd name="T38" fmla="*/ 998 w 1368"/>
              <a:gd name="T39" fmla="*/ 349 h 1394"/>
              <a:gd name="T40" fmla="*/ 1007 w 1368"/>
              <a:gd name="T41" fmla="*/ 321 h 1394"/>
              <a:gd name="T42" fmla="*/ 1064 w 1368"/>
              <a:gd name="T43" fmla="*/ 283 h 1394"/>
              <a:gd name="T44" fmla="*/ 1092 w 1368"/>
              <a:gd name="T45" fmla="*/ 264 h 1394"/>
              <a:gd name="T46" fmla="*/ 1120 w 1368"/>
              <a:gd name="T47" fmla="*/ 246 h 1394"/>
              <a:gd name="T48" fmla="*/ 1167 w 1368"/>
              <a:gd name="T49" fmla="*/ 208 h 1394"/>
              <a:gd name="T50" fmla="*/ 1224 w 1368"/>
              <a:gd name="T51" fmla="*/ 170 h 1394"/>
              <a:gd name="T52" fmla="*/ 1271 w 1368"/>
              <a:gd name="T53" fmla="*/ 57 h 1394"/>
              <a:gd name="T54" fmla="*/ 1327 w 1368"/>
              <a:gd name="T55" fmla="*/ 39 h 1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68" h="1394">
                <a:moveTo>
                  <a:pt x="0" y="1394"/>
                </a:moveTo>
                <a:cubicBezTo>
                  <a:pt x="22" y="1378"/>
                  <a:pt x="57" y="1372"/>
                  <a:pt x="66" y="1347"/>
                </a:cubicBezTo>
                <a:cubicBezTo>
                  <a:pt x="89" y="1274"/>
                  <a:pt x="77" y="1260"/>
                  <a:pt x="151" y="1224"/>
                </a:cubicBezTo>
                <a:cubicBezTo>
                  <a:pt x="180" y="1166"/>
                  <a:pt x="208" y="1157"/>
                  <a:pt x="264" y="1130"/>
                </a:cubicBezTo>
                <a:cubicBezTo>
                  <a:pt x="270" y="1120"/>
                  <a:pt x="275" y="1109"/>
                  <a:pt x="283" y="1102"/>
                </a:cubicBezTo>
                <a:cubicBezTo>
                  <a:pt x="290" y="1094"/>
                  <a:pt x="304" y="1091"/>
                  <a:pt x="311" y="1083"/>
                </a:cubicBezTo>
                <a:cubicBezTo>
                  <a:pt x="362" y="1017"/>
                  <a:pt x="267" y="1090"/>
                  <a:pt x="348" y="1036"/>
                </a:cubicBezTo>
                <a:cubicBezTo>
                  <a:pt x="445" y="892"/>
                  <a:pt x="350" y="1046"/>
                  <a:pt x="395" y="942"/>
                </a:cubicBezTo>
                <a:cubicBezTo>
                  <a:pt x="399" y="931"/>
                  <a:pt x="404" y="919"/>
                  <a:pt x="414" y="914"/>
                </a:cubicBezTo>
                <a:cubicBezTo>
                  <a:pt x="431" y="903"/>
                  <a:pt x="451" y="901"/>
                  <a:pt x="471" y="895"/>
                </a:cubicBezTo>
                <a:cubicBezTo>
                  <a:pt x="480" y="891"/>
                  <a:pt x="499" y="886"/>
                  <a:pt x="499" y="886"/>
                </a:cubicBezTo>
                <a:cubicBezTo>
                  <a:pt x="525" y="858"/>
                  <a:pt x="534" y="821"/>
                  <a:pt x="565" y="801"/>
                </a:cubicBezTo>
                <a:cubicBezTo>
                  <a:pt x="581" y="790"/>
                  <a:pt x="603" y="791"/>
                  <a:pt x="621" y="782"/>
                </a:cubicBezTo>
                <a:cubicBezTo>
                  <a:pt x="640" y="770"/>
                  <a:pt x="658" y="756"/>
                  <a:pt x="678" y="744"/>
                </a:cubicBezTo>
                <a:cubicBezTo>
                  <a:pt x="687" y="737"/>
                  <a:pt x="706" y="726"/>
                  <a:pt x="706" y="726"/>
                </a:cubicBezTo>
                <a:cubicBezTo>
                  <a:pt x="758" y="646"/>
                  <a:pt x="681" y="773"/>
                  <a:pt x="734" y="594"/>
                </a:cubicBezTo>
                <a:cubicBezTo>
                  <a:pt x="747" y="547"/>
                  <a:pt x="767" y="539"/>
                  <a:pt x="800" y="519"/>
                </a:cubicBezTo>
                <a:cubicBezTo>
                  <a:pt x="843" y="453"/>
                  <a:pt x="816" y="468"/>
                  <a:pt x="866" y="453"/>
                </a:cubicBezTo>
                <a:cubicBezTo>
                  <a:pt x="896" y="432"/>
                  <a:pt x="925" y="417"/>
                  <a:pt x="960" y="406"/>
                </a:cubicBezTo>
                <a:cubicBezTo>
                  <a:pt x="972" y="387"/>
                  <a:pt x="991" y="370"/>
                  <a:pt x="998" y="349"/>
                </a:cubicBezTo>
                <a:cubicBezTo>
                  <a:pt x="1001" y="339"/>
                  <a:pt x="1000" y="327"/>
                  <a:pt x="1007" y="321"/>
                </a:cubicBezTo>
                <a:cubicBezTo>
                  <a:pt x="1023" y="304"/>
                  <a:pt x="1045" y="295"/>
                  <a:pt x="1064" y="283"/>
                </a:cubicBezTo>
                <a:cubicBezTo>
                  <a:pt x="1073" y="276"/>
                  <a:pt x="1082" y="270"/>
                  <a:pt x="1092" y="264"/>
                </a:cubicBezTo>
                <a:cubicBezTo>
                  <a:pt x="1101" y="257"/>
                  <a:pt x="1120" y="246"/>
                  <a:pt x="1120" y="246"/>
                </a:cubicBezTo>
                <a:cubicBezTo>
                  <a:pt x="1155" y="192"/>
                  <a:pt x="1118" y="234"/>
                  <a:pt x="1167" y="208"/>
                </a:cubicBezTo>
                <a:cubicBezTo>
                  <a:pt x="1186" y="196"/>
                  <a:pt x="1224" y="170"/>
                  <a:pt x="1224" y="170"/>
                </a:cubicBezTo>
                <a:cubicBezTo>
                  <a:pt x="1232" y="142"/>
                  <a:pt x="1244" y="72"/>
                  <a:pt x="1271" y="57"/>
                </a:cubicBezTo>
                <a:cubicBezTo>
                  <a:pt x="1368" y="0"/>
                  <a:pt x="1294" y="71"/>
                  <a:pt x="1327" y="3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73425" name="Text Box 17"/>
          <p:cNvSpPr txBox="1">
            <a:spLocks noChangeArrowheads="1"/>
          </p:cNvSpPr>
          <p:nvPr/>
        </p:nvSpPr>
        <p:spPr bwMode="auto">
          <a:xfrm>
            <a:off x="3679825" y="31924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273427" name="Text Box 19"/>
          <p:cNvSpPr txBox="1">
            <a:spLocks noChangeArrowheads="1"/>
          </p:cNvSpPr>
          <p:nvPr/>
        </p:nvSpPr>
        <p:spPr bwMode="auto">
          <a:xfrm>
            <a:off x="3657600" y="3276600"/>
            <a:ext cx="1809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_tradnl"/>
              <a:t>Crecimiento</a:t>
            </a:r>
          </a:p>
          <a:p>
            <a:r>
              <a:rPr lang="es-ES_tradnl"/>
              <a:t>del reino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05800" cy="4953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Arial" charset="0"/>
              <a:buAutoNum type="arabicPeriod" startAt="7"/>
            </a:pPr>
            <a:r>
              <a:rPr lang="es-ES_tradnl" sz="2800">
                <a:cs typeface="ＭＳ Ｐゴシック" charset="0"/>
              </a:rPr>
              <a:t>Lo </a:t>
            </a:r>
            <a:r>
              <a:rPr lang="es-ES_tradnl" altLang="ja-JP" sz="2800">
                <a:cs typeface="ＭＳ Ｐゴシック" charset="0"/>
              </a:rPr>
              <a:t>irónico de la inauguración del reino es que se logró por medio del rechazo del rey.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lphaLcParenR"/>
            </a:pPr>
            <a:r>
              <a:rPr lang="es-ES_tradnl" sz="2400">
                <a:cs typeface="ＭＳ Ｐゴシック" charset="0"/>
              </a:rPr>
              <a:t>En el AT, el rechazo de Dios como rey result</a:t>
            </a:r>
            <a:r>
              <a:rPr lang="es-ES_tradnl" altLang="ja-JP" sz="2400">
                <a:cs typeface="ＭＳ Ｐゴシック" charset="0"/>
              </a:rPr>
              <a:t>ó en la monarquía de Saúl.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lphaLcParenR"/>
            </a:pPr>
            <a:r>
              <a:rPr lang="es-ES_tradnl" altLang="ja-JP" sz="2400">
                <a:cs typeface="ＭＳ Ｐゴシック" charset="0"/>
              </a:rPr>
              <a:t>En el NT, el rechazo de Cristo como rey resultó en la introducción del reino redentor de Dios.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lphaLcParenR"/>
            </a:pPr>
            <a:r>
              <a:rPr lang="es-ES_tradnl" altLang="ja-JP" sz="2400">
                <a:cs typeface="ＭＳ Ｐゴシック" charset="0"/>
              </a:rPr>
              <a:t>Su coronación fue con espinas, su vestimenta real la burla de los soldados, su ungimiento con saliva, su entronización en una cruz y su declaración pública el letrero del que lo entregó para ser crucificado.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 startAt="7"/>
            </a:pPr>
            <a:r>
              <a:rPr lang="es-ES_tradnl" altLang="ja-JP" sz="2800">
                <a:cs typeface="ＭＳ Ｐゴシック" charset="0"/>
              </a:rPr>
              <a:t>La resurrección es el inicio de su exaltación (sobre todo en los sinópticos).</a:t>
            </a:r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/>
              <a:t>El reino de Dios en los evangelios</a:t>
            </a:r>
            <a:endParaRPr lang="es-ES_trad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05800" cy="4953000"/>
          </a:xfrm>
        </p:spPr>
        <p:txBody>
          <a:bodyPr/>
          <a:lstStyle/>
          <a:p>
            <a:pPr marL="609600" indent="-609600">
              <a:buFont typeface="Arial" charset="0"/>
              <a:buAutoNum type="arabicPeriod" startAt="9"/>
            </a:pPr>
            <a:r>
              <a:rPr lang="es-ES_tradnl" sz="2800">
                <a:cs typeface="ＭＳ Ｐゴシック" charset="0"/>
              </a:rPr>
              <a:t>El dominio de Dios en el AT es t</a:t>
            </a:r>
            <a:r>
              <a:rPr lang="es-ES_tradnl" altLang="ja-JP" sz="2800">
                <a:cs typeface="ＭＳ Ｐゴシック" charset="0"/>
              </a:rPr>
              <a:t>ípico de la realización en el NT.</a:t>
            </a:r>
          </a:p>
          <a:p>
            <a:pPr marL="990600" lvl="1" indent="-533400">
              <a:buFont typeface="Arial" charset="0"/>
              <a:buAutoNum type="alphaLcParenR"/>
            </a:pPr>
            <a:r>
              <a:rPr lang="es-ES_tradnl" sz="2400">
                <a:cs typeface="ＭＳ Ｐゴシック" charset="0"/>
              </a:rPr>
              <a:t>El dominio de Dios sobre el mundo y sobre Israel se fusionan en el domino de Cristo sobre la iglesia en todo el mundo.</a:t>
            </a:r>
          </a:p>
          <a:p>
            <a:pPr marL="990600" lvl="1" indent="-533400">
              <a:buFont typeface="Arial" charset="0"/>
              <a:buAutoNum type="alphaLcParenR"/>
            </a:pPr>
            <a:r>
              <a:rPr lang="es-ES_tradnl" sz="2400">
                <a:cs typeface="ＭＳ Ｐゴシック" charset="0"/>
              </a:rPr>
              <a:t>El oficio de rey en el AT anticipa al Rey-Mes</a:t>
            </a:r>
            <a:r>
              <a:rPr lang="es-ES_tradnl" altLang="ja-JP" sz="2400">
                <a:cs typeface="ＭＳ Ｐゴシック" charset="0"/>
              </a:rPr>
              <a:t>ías, la realización perfecta y eterna del oficio temporal en Israel.</a:t>
            </a:r>
          </a:p>
          <a:p>
            <a:pPr marL="990600" lvl="1" indent="-533400">
              <a:buFont typeface="Arial" charset="0"/>
              <a:buAutoNum type="alphaLcParenR"/>
            </a:pPr>
            <a:r>
              <a:rPr lang="es-ES_tradnl" altLang="ja-JP" sz="2400">
                <a:cs typeface="ＭＳ Ｐゴシック" charset="0"/>
              </a:rPr>
              <a:t>Encontramos continuidad y discontinuidad entre todos los reyes típicos del AT y el antitipo Cristo.</a:t>
            </a:r>
            <a:endParaRPr lang="es-ES_tradnl" sz="2400">
              <a:cs typeface="ＭＳ Ｐゴシック" charset="0"/>
            </a:endParaRPr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/>
              <a:t>El predicaci</a:t>
            </a:r>
            <a:r>
              <a:rPr lang="es-ES_tradnl" altLang="ja-JP" sz="3600">
                <a:cs typeface="ＭＳ Ｐゴシック" charset="0"/>
              </a:rPr>
              <a:t>ón del </a:t>
            </a:r>
            <a:r>
              <a:rPr lang="es-ES_tradnl" sz="3600"/>
              <a:t>reino de Dios</a:t>
            </a:r>
            <a:endParaRPr lang="es-ES_trad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05800" cy="4953000"/>
          </a:xfrm>
        </p:spPr>
        <p:txBody>
          <a:bodyPr/>
          <a:lstStyle/>
          <a:p>
            <a:pPr marL="609600" indent="-609600">
              <a:buFont typeface="Arial" charset="0"/>
              <a:buAutoNum type="arabicPeriod" startAt="10"/>
            </a:pPr>
            <a:r>
              <a:rPr lang="es-ES_tradnl" altLang="ja-JP" sz="2800">
                <a:cs typeface="ＭＳ Ｐゴシック" charset="0"/>
              </a:rPr>
              <a:t>Aunque vivimos en la misma época que los apóstoles, hay una diferencia entre vivir antes de y después de la ascensión.</a:t>
            </a:r>
          </a:p>
          <a:p>
            <a:pPr marL="990600" lvl="1" indent="-533400">
              <a:buFont typeface="Arial" charset="0"/>
              <a:buAutoNum type="alphaLcParenR"/>
            </a:pPr>
            <a:r>
              <a:rPr lang="es-ES_tradnl" sz="2400">
                <a:cs typeface="ＭＳ Ｐゴシック" charset="0"/>
              </a:rPr>
              <a:t>La presencia de Jes</a:t>
            </a:r>
            <a:r>
              <a:rPr lang="es-ES_tradnl" altLang="ja-JP" sz="2400">
                <a:cs typeface="ＭＳ Ｐゴシック" charset="0"/>
              </a:rPr>
              <a:t>ús no es física sino Espiritual (por medio del Espíritu Santo).</a:t>
            </a:r>
            <a:endParaRPr lang="es-ES_tradnl" sz="2400">
              <a:cs typeface="ＭＳ Ｐゴシック" charset="0"/>
            </a:endParaRPr>
          </a:p>
          <a:p>
            <a:pPr marL="990600" lvl="1" indent="-533400">
              <a:buFont typeface="Arial" charset="0"/>
              <a:buAutoNum type="alphaLcParenR"/>
            </a:pPr>
            <a:r>
              <a:rPr lang="es-ES_tradnl" sz="2400">
                <a:cs typeface="ＭＳ Ｐゴシック" charset="0"/>
              </a:rPr>
              <a:t>Podemos anticipar la revelaci</a:t>
            </a:r>
            <a:r>
              <a:rPr lang="es-ES_tradnl" altLang="ja-JP" sz="2400">
                <a:cs typeface="ＭＳ Ｐゴシック" charset="0"/>
              </a:rPr>
              <a:t>ón del mismo poder que Jesús demostró en los evangelios.</a:t>
            </a:r>
          </a:p>
          <a:p>
            <a:pPr marL="990600" lvl="1" indent="-533400">
              <a:buFont typeface="Arial" charset="0"/>
              <a:buAutoNum type="alphaLcParenR"/>
            </a:pPr>
            <a:r>
              <a:rPr lang="es-ES_tradnl" altLang="ja-JP" sz="2400">
                <a:cs typeface="ＭＳ Ｐゴシック" charset="0"/>
              </a:rPr>
              <a:t>Sin embargo, puede ser manifestado en diferentes formas.</a:t>
            </a:r>
          </a:p>
          <a:p>
            <a:pPr marL="990600" lvl="1" indent="-533400">
              <a:buFont typeface="Arial" charset="0"/>
              <a:buAutoNum type="alphaLcParenR"/>
            </a:pPr>
            <a:r>
              <a:rPr lang="es-ES_tradnl" altLang="ja-JP" sz="2400">
                <a:cs typeface="ＭＳ Ｐゴシック" charset="0"/>
              </a:rPr>
              <a:t>Por ejemplo, en lugar de anticipar la resurrección de niños, debemos anticipar la conversión de las naciones.</a:t>
            </a:r>
            <a:endParaRPr lang="es-ES_tradnl" sz="2400">
              <a:cs typeface="ＭＳ Ｐゴシック" charset="0"/>
            </a:endParaRPr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/>
              <a:t>El predicaci</a:t>
            </a:r>
            <a:r>
              <a:rPr lang="es-ES_tradnl" altLang="ja-JP" sz="3600">
                <a:cs typeface="ＭＳ Ｐゴシック" charset="0"/>
              </a:rPr>
              <a:t>ón del </a:t>
            </a:r>
            <a:r>
              <a:rPr lang="es-ES_tradnl" sz="3600"/>
              <a:t>reino de Dios</a:t>
            </a:r>
            <a:endParaRPr lang="es-ES_trad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05800" cy="4953000"/>
          </a:xfrm>
        </p:spPr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es-ES_tradnl" sz="2800">
                <a:cs typeface="ＭＳ Ｐゴシック" charset="0"/>
              </a:rPr>
              <a:t>En el AT, este t</a:t>
            </a:r>
            <a:r>
              <a:rPr lang="es-ES_tradnl" altLang="ja-JP" sz="2800">
                <a:cs typeface="ＭＳ Ｐゴシック" charset="0"/>
              </a:rPr>
              <a:t>itulo </a:t>
            </a:r>
            <a:r>
              <a:rPr lang="es-ES_tradnl" altLang="ja-JP" sz="2800">
                <a:latin typeface="SPTiberian" charset="0"/>
                <a:cs typeface="ＭＳ Ｐゴシック" charset="0"/>
              </a:rPr>
              <a:t>Md) Nb</a:t>
            </a:r>
            <a:r>
              <a:rPr lang="es-ES_tradnl" altLang="ja-JP" sz="2800">
                <a:cs typeface="ＭＳ Ｐゴシック" charset="0"/>
              </a:rPr>
              <a:t> a veces se refiere simplemente a un ser humano - Num 23:11; Job 26:5; Sal 8:4.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s-ES_tradnl" sz="2800">
                <a:cs typeface="ＭＳ Ｐゴシック" charset="0"/>
              </a:rPr>
              <a:t>Aparece 93 veces en Ezequiel como el apodo de Dios para Ezequiel.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s-ES_tradnl" sz="2800">
                <a:cs typeface="ＭＳ Ｐゴシック" charset="0"/>
              </a:rPr>
              <a:t>En Daniel 7:13-14, un hijo de hombre </a:t>
            </a:r>
            <a:r>
              <a:rPr lang="es-ES_tradnl" sz="2800">
                <a:latin typeface="SPTiberian" charset="0"/>
                <a:cs typeface="ＭＳ Ｐゴシック" charset="0"/>
              </a:rPr>
              <a:t>#$n) rb </a:t>
            </a:r>
            <a:r>
              <a:rPr lang="es-ES_tradnl" sz="2800">
                <a:cs typeface="ＭＳ Ｐゴシック" charset="0"/>
              </a:rPr>
              <a:t>recibe dominio mundial del Anciano de D</a:t>
            </a:r>
            <a:r>
              <a:rPr lang="es-ES_tradnl" altLang="ja-JP" sz="2800">
                <a:cs typeface="ＭＳ Ｐゴシック" charset="0"/>
              </a:rPr>
              <a:t>ías.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s-ES_tradnl" altLang="ja-JP" sz="2800">
                <a:cs typeface="ＭＳ Ｐゴシック" charset="0"/>
              </a:rPr>
              <a:t>En la LXX, se traduce </a:t>
            </a:r>
            <a:r>
              <a:rPr lang="es-ES_tradnl" altLang="ja-JP" sz="2800">
                <a:latin typeface="Symbol" charset="0"/>
                <a:cs typeface="ＭＳ Ｐゴシック" charset="0"/>
                <a:sym typeface="Symbol" charset="0"/>
              </a:rPr>
              <a:t></a:t>
            </a:r>
            <a:r>
              <a:rPr lang="es-ES_tradnl" altLang="ja-JP" sz="2800">
                <a:cs typeface="ＭＳ Ｐゴシック" charset="0"/>
              </a:rPr>
              <a:t>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s-ES_tradnl" altLang="ja-JP" sz="2800">
                <a:cs typeface="ＭＳ Ｐゴシック" charset="0"/>
              </a:rPr>
              <a:t>No fue un título bien desarrollado como “el hijo de David” o “el profeta” o “el Mesías”.</a:t>
            </a:r>
            <a:endParaRPr lang="es-ES_tradnl" sz="2800">
              <a:cs typeface="ＭＳ Ｐゴシック" charset="0"/>
            </a:endParaRPr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/>
              <a:t>Un hijo de hombre en el AT</a:t>
            </a:r>
            <a:endParaRPr lang="es-ES_trad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05800" cy="4953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es-ES_tradnl" sz="2800">
                <a:cs typeface="ＭＳ Ｐゴシック" charset="0"/>
              </a:rPr>
              <a:t>El t</a:t>
            </a:r>
            <a:r>
              <a:rPr lang="es-ES_tradnl" altLang="ja-JP" sz="2800">
                <a:cs typeface="ＭＳ Ｐゴシック" charset="0"/>
              </a:rPr>
              <a:t>itulo fue la auto-designación favorita de Jesús, apareciendo: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lphaLcParenR"/>
            </a:pPr>
            <a:r>
              <a:rPr lang="es-ES_tradnl" sz="2400">
                <a:cs typeface="ＭＳ Ｐゴシック" charset="0"/>
              </a:rPr>
              <a:t>30 veces en Mateo.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lphaLcParenR"/>
            </a:pPr>
            <a:r>
              <a:rPr lang="es-ES_tradnl" sz="2400">
                <a:cs typeface="ＭＳ Ｐゴシック" charset="0"/>
              </a:rPr>
              <a:t>13 veces en Marcos.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lphaLcParenR"/>
            </a:pPr>
            <a:r>
              <a:rPr lang="es-ES_tradnl" sz="2400">
                <a:cs typeface="ＭＳ Ｐゴシック" charset="0"/>
              </a:rPr>
              <a:t>26 veces en Lucas.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lphaLcParenR"/>
            </a:pPr>
            <a:r>
              <a:rPr lang="es-ES_tradnl" sz="2400">
                <a:cs typeface="ＭＳ Ｐゴシック" charset="0"/>
              </a:rPr>
              <a:t>11 veces en Juan.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es-ES_tradnl" sz="2800">
                <a:cs typeface="ＭＳ Ｐゴシック" charset="0"/>
              </a:rPr>
              <a:t>Tiene los art</a:t>
            </a:r>
            <a:r>
              <a:rPr lang="es-ES_tradnl" altLang="ja-JP" sz="2800">
                <a:cs typeface="ＭＳ Ｐゴシック" charset="0"/>
              </a:rPr>
              <a:t>ículos definidos: </a:t>
            </a:r>
            <a:r>
              <a:rPr lang="es-ES_tradnl" altLang="ja-JP" sz="2800">
                <a:latin typeface="Symbol" charset="0"/>
                <a:cs typeface="ＭＳ Ｐゴシック" charset="0"/>
                <a:sym typeface="Symbol" charset="0"/>
              </a:rPr>
              <a:t>	</a:t>
            </a:r>
            <a:r>
              <a:rPr lang="es-ES_tradnl" altLang="ja-JP" sz="2800">
                <a:cs typeface="ＭＳ Ｐゴシック" charset="0"/>
              </a:rPr>
              <a:t>lo cual no era una frase común.</a:t>
            </a:r>
            <a:endParaRPr lang="es-ES_tradnl" altLang="ja-JP" sz="2800">
              <a:latin typeface="Symbol" charset="0"/>
              <a:cs typeface="ＭＳ Ｐゴシック" charset="0"/>
              <a:sym typeface="Symbol" charset="0"/>
            </a:endParaRP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es-ES_tradnl" altLang="ja-JP" sz="2800">
                <a:cs typeface="ＭＳ Ｐゴシック" charset="0"/>
              </a:rPr>
              <a:t>Parece que había una vaga conexión popular entre el Hijo del hombre y el Mesías - Juan 12:34.</a:t>
            </a:r>
            <a:endParaRPr lang="es-ES_tradnl" sz="2800">
              <a:cs typeface="ＭＳ Ｐゴシック" charset="0"/>
            </a:endParaRPr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/>
              <a:t>El Hijo del hombre en los evangelios</a:t>
            </a:r>
            <a:endParaRPr lang="es-ES_trad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05800" cy="5181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Arial" charset="0"/>
              <a:buAutoNum type="arabicPeriod" startAt="4"/>
            </a:pPr>
            <a:r>
              <a:rPr lang="es-ES_tradnl" sz="2800">
                <a:cs typeface="ＭＳ Ｐゴシック" charset="0"/>
              </a:rPr>
              <a:t>Posiblemente Jes</a:t>
            </a:r>
            <a:r>
              <a:rPr lang="es-ES_tradnl" altLang="ja-JP" sz="2800">
                <a:cs typeface="ＭＳ Ｐゴシック" charset="0"/>
              </a:rPr>
              <a:t>ús utilizó este titulo, porque no estaba tan cargado con significados falsos.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 startAt="4"/>
            </a:pPr>
            <a:r>
              <a:rPr lang="es-ES_tradnl" altLang="ja-JP" sz="2800">
                <a:cs typeface="ＭＳ Ｐゴシック" charset="0"/>
              </a:rPr>
              <a:t>Va de acuerdo con la idea del secreto mesiánico, porque revela y esconde la identidad de Jesús al mismo tiempo.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 startAt="4"/>
            </a:pPr>
            <a:r>
              <a:rPr lang="es-ES_tradnl" altLang="ja-JP" sz="2800">
                <a:cs typeface="ＭＳ Ｐゴシック" charset="0"/>
              </a:rPr>
              <a:t>Él tuvo la oportunidad de llenarlo con su contenido, relacionándolo con: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lphaLcParenR"/>
            </a:pPr>
            <a:r>
              <a:rPr lang="es-ES_tradnl" sz="2400">
                <a:cs typeface="ＭＳ Ｐゴシック" charset="0"/>
              </a:rPr>
              <a:t>El servicio y la redenci</a:t>
            </a:r>
            <a:r>
              <a:rPr lang="es-ES_tradnl" altLang="ja-JP" sz="2400">
                <a:cs typeface="ＭＳ Ｐゴシック" charset="0"/>
              </a:rPr>
              <a:t>ón - Marcos 10:45</a:t>
            </a:r>
            <a:endParaRPr lang="es-ES_tradnl" sz="2400">
              <a:cs typeface="ＭＳ Ｐゴシック" charset="0"/>
            </a:endParaRPr>
          </a:p>
          <a:p>
            <a:pPr marL="990600" lvl="1" indent="-533400">
              <a:lnSpc>
                <a:spcPct val="90000"/>
              </a:lnSpc>
              <a:buFont typeface="Arial" charset="0"/>
              <a:buAutoNum type="alphaLcParenR"/>
            </a:pPr>
            <a:r>
              <a:rPr lang="es-ES_tradnl" sz="2400">
                <a:cs typeface="ＭＳ Ｐゴシック" charset="0"/>
              </a:rPr>
              <a:t>El sufrimiento - Lucas 9:22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lphaLcParenR"/>
            </a:pPr>
            <a:r>
              <a:rPr lang="es-ES_tradnl" sz="2400">
                <a:cs typeface="ＭＳ Ｐゴシック" charset="0"/>
              </a:rPr>
              <a:t>La gloria - Mateo 16:27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lphaLcParenR"/>
            </a:pPr>
            <a:r>
              <a:rPr lang="es-ES_tradnl" sz="2400">
                <a:cs typeface="ＭＳ Ｐゴシック" charset="0"/>
              </a:rPr>
              <a:t>La autoridad para perd</a:t>
            </a:r>
            <a:r>
              <a:rPr lang="es-ES_tradnl" altLang="ja-JP" sz="2400">
                <a:cs typeface="ＭＳ Ｐゴシック" charset="0"/>
              </a:rPr>
              <a:t>onar los pecados y sobre el sábado - Marcos 2:10, 28</a:t>
            </a:r>
            <a:endParaRPr lang="es-ES_tradnl" sz="2400">
              <a:cs typeface="ＭＳ Ｐゴシック" charset="0"/>
            </a:endParaRPr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/>
              <a:t>El Hijo del hombre en los evangelios</a:t>
            </a:r>
            <a:endParaRPr lang="es-ES_trad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05800" cy="5181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Arial" charset="0"/>
              <a:buAutoNum type="arabicPeriod" startAt="7"/>
            </a:pPr>
            <a:r>
              <a:rPr lang="es-ES_tradnl" sz="2800">
                <a:cs typeface="ＭＳ Ｐゴシック" charset="0"/>
              </a:rPr>
              <a:t>En el proceso delante del sanedr</a:t>
            </a:r>
            <a:r>
              <a:rPr lang="es-ES_tradnl" altLang="ja-JP" sz="2800">
                <a:cs typeface="ＭＳ Ｐゴシック" charset="0"/>
              </a:rPr>
              <a:t>ín, el detonante fue cuando Jesús hizo explícita la conexión entre la visión de Daniel y su persona - Mate 26:64; Marcos 14:62; Lucas 22:69.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lphaLcParenR"/>
            </a:pPr>
            <a:r>
              <a:rPr lang="es-ES_tradnl" sz="2400">
                <a:cs typeface="ＭＳ Ｐゴシック" charset="0"/>
              </a:rPr>
              <a:t>Los l</a:t>
            </a:r>
            <a:r>
              <a:rPr lang="es-ES_tradnl" altLang="ja-JP" sz="2400">
                <a:cs typeface="ＭＳ Ｐゴシック" charset="0"/>
              </a:rPr>
              <a:t>íderes religiosos consideraban esa declaración blasfemia, aparentemente reconociendo el titulo como un titulo divino.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lphaLcParenR"/>
            </a:pPr>
            <a:r>
              <a:rPr lang="es-ES_tradnl" altLang="ja-JP" sz="2400">
                <a:cs typeface="ＭＳ Ｐゴシック" charset="0"/>
              </a:rPr>
              <a:t>Así, el Hijo del hombre cumplió lo que había predicho acerca de dar su vida en rescate por muchos. </a:t>
            </a:r>
            <a:endParaRPr lang="es-ES_tradnl" sz="2400">
              <a:cs typeface="ＭＳ Ｐゴシック" charset="0"/>
            </a:endParaRPr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/>
              <a:t>El Hijo del hombre en los evangelios</a:t>
            </a:r>
            <a:endParaRPr lang="es-ES_trad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05800" cy="4953000"/>
          </a:xfrm>
        </p:spPr>
        <p:txBody>
          <a:bodyPr/>
          <a:lstStyle/>
          <a:p>
            <a:pPr marL="609600" indent="-609600">
              <a:buFont typeface="Arial" charset="0"/>
              <a:buNone/>
            </a:pPr>
            <a:r>
              <a:rPr lang="es-ES_tradnl">
                <a:cs typeface="ＭＳ Ｐゴシック" charset="0"/>
              </a:rPr>
              <a:t>Los recursos principales para esta secci</a:t>
            </a:r>
            <a:r>
              <a:rPr lang="es-ES_tradnl" altLang="ja-JP">
                <a:cs typeface="ＭＳ Ｐゴシック" charset="0"/>
              </a:rPr>
              <a:t>ón sobre el reino de Dios son: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s-ES_tradnl" altLang="ja-JP">
                <a:cs typeface="ＭＳ Ｐゴシック" charset="0"/>
              </a:rPr>
              <a:t>Apuntes tomados en un curso dado por Vern Poythress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s-ES_tradnl" altLang="ja-JP" i="1">
                <a:cs typeface="ＭＳ Ｐゴシック" charset="0"/>
              </a:rPr>
              <a:t>The Coming of the Kingdom</a:t>
            </a:r>
            <a:r>
              <a:rPr lang="es-ES_tradnl" altLang="ja-JP">
                <a:cs typeface="ＭＳ Ｐゴシック" charset="0"/>
              </a:rPr>
              <a:t> por Herman Ridderbos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s-ES_tradnl" i="1">
                <a:cs typeface="ＭＳ Ｐゴシック" charset="0"/>
              </a:rPr>
              <a:t>Evangelio y reino</a:t>
            </a:r>
            <a:r>
              <a:rPr lang="es-ES_tradnl">
                <a:cs typeface="ＭＳ Ｐゴシック" charset="0"/>
              </a:rPr>
              <a:t> por Graeme Goldsworthy</a:t>
            </a:r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El reino de Dios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05800" cy="4953000"/>
          </a:xfrm>
        </p:spPr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es-ES_tradnl">
                <a:cs typeface="ＭＳ Ｐゴシック" charset="0"/>
              </a:rPr>
              <a:t>El reino de Dios es uno de los temas principales de los evangelios, sobre todo los sin</a:t>
            </a:r>
            <a:r>
              <a:rPr lang="es-ES_tradnl" altLang="ja-JP">
                <a:cs typeface="ＭＳ Ｐゴシック" charset="0"/>
              </a:rPr>
              <a:t>ópticos.</a:t>
            </a:r>
            <a:endParaRPr lang="es-ES_tradnl">
              <a:cs typeface="ＭＳ Ｐゴシック" charset="0"/>
            </a:endParaRPr>
          </a:p>
          <a:p>
            <a:pPr marL="609600" indent="-609600">
              <a:buFont typeface="Arial" charset="0"/>
              <a:buAutoNum type="arabicPeriod"/>
            </a:pPr>
            <a:r>
              <a:rPr lang="es-ES_tradnl">
                <a:cs typeface="ＭＳ Ｐゴシック" charset="0"/>
              </a:rPr>
              <a:t>Jes</a:t>
            </a:r>
            <a:r>
              <a:rPr lang="es-ES_tradnl" altLang="ja-JP">
                <a:cs typeface="ＭＳ Ｐゴシック" charset="0"/>
              </a:rPr>
              <a:t>ús empezó su predicación con un anuncio de la llegada del reino de Dios.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s-ES_tradnl" altLang="ja-JP">
                <a:cs typeface="ＭＳ Ｐゴシック" charset="0"/>
              </a:rPr>
              <a:t>Murió etiquetado “El rey de los judíos”.</a:t>
            </a:r>
            <a:endParaRPr lang="es-ES_tradnl">
              <a:cs typeface="ＭＳ Ｐゴシック" charset="0"/>
            </a:endParaRPr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El reino de Dios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05800" cy="4953000"/>
          </a:xfrm>
        </p:spPr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es-ES_tradnl" sz="2800">
                <a:cs typeface="ＭＳ Ｐゴシック" charset="0"/>
              </a:rPr>
              <a:t>El AT no menciona el </a:t>
            </a:r>
            <a:r>
              <a:rPr lang="ja-JP" altLang="es-ES_tradnl" sz="2800">
                <a:cs typeface="ＭＳ Ｐゴシック" charset="0"/>
              </a:rPr>
              <a:t>“</a:t>
            </a:r>
            <a:r>
              <a:rPr lang="es-ES_tradnl" sz="2800">
                <a:cs typeface="ＭＳ Ｐゴシック" charset="0"/>
              </a:rPr>
              <a:t>reino de los cielos</a:t>
            </a:r>
            <a:r>
              <a:rPr lang="ja-JP" altLang="es-ES_tradnl" sz="2800">
                <a:cs typeface="ＭＳ Ｐゴシック" charset="0"/>
              </a:rPr>
              <a:t>”</a:t>
            </a:r>
            <a:r>
              <a:rPr lang="es-ES_tradnl" sz="2800">
                <a:cs typeface="ＭＳ Ｐゴシック" charset="0"/>
              </a:rPr>
              <a:t>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s-ES_tradnl" sz="2800">
                <a:cs typeface="ＭＳ Ｐゴシック" charset="0"/>
              </a:rPr>
              <a:t>En el AT, hay dos sentidos en los cuales Dios es rey:</a:t>
            </a:r>
          </a:p>
          <a:p>
            <a:pPr marL="990600" lvl="1" indent="-533400">
              <a:buFont typeface="Arial" charset="0"/>
              <a:buAutoNum type="alphaLcParenR"/>
            </a:pPr>
            <a:r>
              <a:rPr lang="es-ES_tradnl" sz="2400">
                <a:cs typeface="ＭＳ Ｐゴシック" charset="0"/>
              </a:rPr>
              <a:t>Sobre la creaci</a:t>
            </a:r>
            <a:r>
              <a:rPr lang="es-ES_tradnl" altLang="ja-JP" sz="2400">
                <a:cs typeface="ＭＳ Ｐゴシック" charset="0"/>
              </a:rPr>
              <a:t>ón - Ex 15:18; Sal 10:16; 24:7-10; et al</a:t>
            </a:r>
          </a:p>
          <a:p>
            <a:pPr marL="990600" lvl="1" indent="-533400">
              <a:buFont typeface="Arial" charset="0"/>
              <a:buAutoNum type="alphaLcParenR"/>
            </a:pPr>
            <a:r>
              <a:rPr lang="es-ES_tradnl" altLang="ja-JP" sz="2400">
                <a:cs typeface="ＭＳ Ｐゴシック" charset="0"/>
              </a:rPr>
              <a:t>Sobre su pueblo - Jueces 8:23; I Sam 8:7; Sal 48:1.2; et al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s-ES_tradnl" sz="2800">
                <a:cs typeface="ＭＳ Ｐゴシック" charset="0"/>
              </a:rPr>
              <a:t>Tambi</a:t>
            </a:r>
            <a:r>
              <a:rPr lang="es-ES_tradnl" altLang="ja-JP" sz="2800">
                <a:cs typeface="ＭＳ Ｐゴシック" charset="0"/>
              </a:rPr>
              <a:t>én hay énfasis en su reino actual y su reino futuro:</a:t>
            </a:r>
          </a:p>
          <a:p>
            <a:pPr marL="990600" lvl="1" indent="-533400">
              <a:buFont typeface="Arial" charset="0"/>
              <a:buAutoNum type="alphaLcParenR"/>
            </a:pPr>
            <a:r>
              <a:rPr lang="es-ES_tradnl" sz="2400">
                <a:cs typeface="ＭＳ Ｐゴシック" charset="0"/>
              </a:rPr>
              <a:t>Los profetas enfatiza el reino futuro - Is 52:8; Ab 21.</a:t>
            </a:r>
          </a:p>
          <a:p>
            <a:pPr marL="990600" lvl="1" indent="-533400">
              <a:buFont typeface="Arial" charset="0"/>
              <a:buAutoNum type="alphaLcParenR"/>
            </a:pPr>
            <a:r>
              <a:rPr lang="es-ES_tradnl" sz="2400">
                <a:cs typeface="ＭＳ Ｐゴシック" charset="0"/>
              </a:rPr>
              <a:t>Ser</a:t>
            </a:r>
            <a:r>
              <a:rPr lang="es-ES_tradnl" altLang="ja-JP" sz="2400">
                <a:cs typeface="ＭＳ Ｐゴシック" charset="0"/>
              </a:rPr>
              <a:t>á un reino espiritual e imperecedero - Is 60.</a:t>
            </a:r>
            <a:endParaRPr lang="es-ES_tradnl" sz="2400">
              <a:cs typeface="ＭＳ Ｐゴシック" charset="0"/>
            </a:endParaRPr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El reino de Dios en el AT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34" name="Picture 10" descr="IMG_114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9" b="28059"/>
          <a:stretch>
            <a:fillRect/>
          </a:stretch>
        </p:blipFill>
        <p:spPr/>
      </p:pic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Evangelio y Reino 120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05800" cy="5181600"/>
          </a:xfrm>
        </p:spPr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es-ES_tradnl" sz="2800">
                <a:cs typeface="ＭＳ Ｐゴシック" charset="0"/>
              </a:rPr>
              <a:t>En la literatura jud</a:t>
            </a:r>
            <a:r>
              <a:rPr lang="es-ES_tradnl" altLang="ja-JP" sz="2800">
                <a:cs typeface="ＭＳ Ｐゴシック" charset="0"/>
              </a:rPr>
              <a:t>ía tardía, aparece la expresión </a:t>
            </a:r>
            <a:r>
              <a:rPr lang="es-ES_tradnl" altLang="ja-JP" sz="2800">
                <a:latin typeface="SPTiberian" charset="0"/>
                <a:cs typeface="ＭＳ Ｐゴシック" charset="0"/>
              </a:rPr>
              <a:t>Mym#$ twklm</a:t>
            </a:r>
            <a:r>
              <a:rPr lang="es-ES_tradnl" altLang="ja-JP" sz="2800">
                <a:cs typeface="ＭＳ Ｐゴシック" charset="0"/>
              </a:rPr>
              <a:t>, el reino de los cielos, una circunlocución para evitar decir el nombre de Dios.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s-ES_tradnl" sz="2800">
                <a:cs typeface="ＭＳ Ｐゴシック" charset="0"/>
              </a:rPr>
              <a:t>Este concepto enfatiza:</a:t>
            </a:r>
          </a:p>
          <a:p>
            <a:pPr marL="990600" lvl="1" indent="-533400">
              <a:buFont typeface="Arial" charset="0"/>
              <a:buAutoNum type="alphaLcParenR"/>
            </a:pPr>
            <a:r>
              <a:rPr lang="es-ES_tradnl" sz="2400">
                <a:cs typeface="ＭＳ Ｐゴシック" charset="0"/>
              </a:rPr>
              <a:t>El dominio moral de Dios sobre todos los hombres, pero reconocido solamente en Israel por medio de su observancia del Tor</a:t>
            </a:r>
            <a:r>
              <a:rPr lang="es-ES_tradnl" altLang="ja-JP" sz="2400">
                <a:cs typeface="ＭＳ Ｐゴシック" charset="0"/>
              </a:rPr>
              <a:t>á.</a:t>
            </a:r>
            <a:endParaRPr lang="es-ES_tradnl" sz="2400">
              <a:cs typeface="ＭＳ Ｐゴシック" charset="0"/>
            </a:endParaRPr>
          </a:p>
          <a:p>
            <a:pPr marL="990600" lvl="1" indent="-533400">
              <a:buFont typeface="Arial" charset="0"/>
              <a:buAutoNum type="alphaLcParenR"/>
            </a:pPr>
            <a:r>
              <a:rPr lang="es-ES_tradnl" sz="2400">
                <a:cs typeface="ＭＳ Ｐゴシック" charset="0"/>
              </a:rPr>
              <a:t>El dominio de Dios futuro por medio del Mes</a:t>
            </a:r>
            <a:r>
              <a:rPr lang="es-ES_tradnl" altLang="ja-JP" sz="2400">
                <a:cs typeface="ＭＳ Ｐゴシック" charset="0"/>
              </a:rPr>
              <a:t>ías, </a:t>
            </a:r>
            <a:r>
              <a:rPr lang="es-ES_tradnl" sz="2400">
                <a:cs typeface="ＭＳ Ｐゴシック" charset="0"/>
              </a:rPr>
              <a:t>reconocido en todo el mundo.</a:t>
            </a:r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El reino de Dios en juda</a:t>
            </a:r>
            <a:r>
              <a:rPr lang="es-ES_tradnl" altLang="ja-JP">
                <a:cs typeface="ＭＳ Ｐゴシック" charset="0"/>
              </a:rPr>
              <a:t>ísmo</a:t>
            </a:r>
            <a:endParaRPr lang="es-ES_trad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05800" cy="4953000"/>
          </a:xfrm>
        </p:spPr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es-ES_tradnl" sz="2800">
                <a:cs typeface="ＭＳ Ｐゴシック" charset="0"/>
              </a:rPr>
              <a:t>Las expresiones m</a:t>
            </a:r>
            <a:r>
              <a:rPr lang="es-ES_tradnl" altLang="ja-JP" sz="2800">
                <a:cs typeface="ＭＳ Ｐゴシック" charset="0"/>
              </a:rPr>
              <a:t>ás comunes:</a:t>
            </a:r>
          </a:p>
          <a:p>
            <a:pPr marL="990600" lvl="1" indent="-533400">
              <a:buFont typeface="Arial" charset="0"/>
              <a:buAutoNum type="alphaLcParenR"/>
            </a:pPr>
            <a:r>
              <a:rPr lang="es-ES_tradnl" sz="2400">
                <a:cs typeface="ＭＳ Ｐゴシック" charset="0"/>
              </a:rPr>
              <a:t>Mateo: </a:t>
            </a:r>
            <a:r>
              <a:rPr lang="es-ES_tradnl" sz="2400">
                <a:latin typeface="Symbol" charset="0"/>
                <a:cs typeface="ＭＳ Ｐゴシック" charset="0"/>
                <a:sym typeface="Symbol" charset="0"/>
              </a:rPr>
              <a:t></a:t>
            </a:r>
          </a:p>
          <a:p>
            <a:pPr marL="990600" lvl="1" indent="-533400">
              <a:buFont typeface="Arial" charset="0"/>
              <a:buAutoNum type="alphaLcParenR"/>
            </a:pPr>
            <a:r>
              <a:rPr lang="es-ES_tradnl" sz="2400">
                <a:cs typeface="ＭＳ Ｐゴシック" charset="0"/>
              </a:rPr>
              <a:t>Marcos:</a:t>
            </a:r>
            <a:r>
              <a:rPr lang="es-ES_tradnl" sz="2400">
                <a:latin typeface="Symbol" charset="0"/>
                <a:cs typeface="ＭＳ Ｐゴシック" charset="0"/>
                <a:sym typeface="Symbol" charset="0"/>
              </a:rPr>
              <a:t></a:t>
            </a:r>
          </a:p>
          <a:p>
            <a:pPr marL="990600" lvl="1" indent="-533400">
              <a:buFont typeface="Arial" charset="0"/>
              <a:buAutoNum type="alphaLcParenR"/>
            </a:pPr>
            <a:r>
              <a:rPr lang="es-ES_tradnl" sz="2400">
                <a:cs typeface="ＭＳ Ｐゴシック" charset="0"/>
              </a:rPr>
              <a:t>Lucas:  </a:t>
            </a:r>
            <a:r>
              <a:rPr lang="es-ES_tradnl" sz="2400">
                <a:latin typeface="Symbol" charset="0"/>
                <a:cs typeface="ＭＳ Ｐゴシック" charset="0"/>
                <a:sym typeface="Symbol" charset="0"/>
              </a:rPr>
              <a:t> </a:t>
            </a:r>
          </a:p>
          <a:p>
            <a:pPr marL="990600" lvl="1" indent="-533400">
              <a:buFont typeface="Arial" charset="0"/>
              <a:buAutoNum type="alphaLcParenR"/>
            </a:pPr>
            <a:r>
              <a:rPr lang="es-ES_tradnl" sz="2400">
                <a:cs typeface="ＭＳ Ｐゴシック" charset="0"/>
              </a:rPr>
              <a:t>Juan:  </a:t>
            </a:r>
            <a:r>
              <a:rPr lang="es-ES_tradnl" sz="2400">
                <a:latin typeface="Symbol" charset="0"/>
                <a:cs typeface="ＭＳ Ｐゴシック" charset="0"/>
                <a:sym typeface="Symbol" charset="0"/>
              </a:rPr>
              <a:t></a:t>
            </a:r>
            <a:r>
              <a:rPr lang="es-ES_tradnl" sz="2400">
                <a:cs typeface="ＭＳ Ｐゴシック" charset="0"/>
              </a:rPr>
              <a:t>(solo dos veces)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s-ES_tradnl" sz="2800">
                <a:cs typeface="ＭＳ Ｐゴシック" charset="0"/>
              </a:rPr>
              <a:t>Probablemente Mateo</a:t>
            </a:r>
            <a:r>
              <a:rPr lang="es-ES_tradnl" altLang="ja-JP" sz="2800">
                <a:cs typeface="ＭＳ Ｐゴシック" charset="0"/>
              </a:rPr>
              <a:t> retuvo </a:t>
            </a:r>
            <a:r>
              <a:rPr lang="es-ES_tradnl" sz="2800">
                <a:latin typeface="Symbol" charset="0"/>
                <a:cs typeface="ＭＳ Ｐゴシック" charset="0"/>
                <a:sym typeface="Symbol" charset="0"/>
              </a:rPr>
              <a:t></a:t>
            </a:r>
            <a:r>
              <a:rPr lang="es-ES_tradnl" sz="2800">
                <a:cs typeface="ＭＳ Ｐゴシック" charset="0"/>
              </a:rPr>
              <a:t>como la traducci</a:t>
            </a:r>
            <a:r>
              <a:rPr lang="es-ES_tradnl" altLang="ja-JP" sz="2800">
                <a:cs typeface="ＭＳ Ｐゴシック" charset="0"/>
              </a:rPr>
              <a:t>ón literal de la expresión hebrea o aramea, mientras que Marcos y Lucas la tradujeron para su audiencia gentil.</a:t>
            </a:r>
            <a:endParaRPr lang="es-ES_tradnl" sz="2800">
              <a:latin typeface="Symbol" charset="0"/>
              <a:cs typeface="ＭＳ Ｐゴシック" charset="0"/>
              <a:sym typeface="Symbol" charset="0"/>
            </a:endParaRPr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/>
              <a:t>El reino de Dios en los evangelios</a:t>
            </a:r>
            <a:endParaRPr lang="es-ES_trad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05800" cy="4953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Arial" charset="0"/>
              <a:buAutoNum type="arabicPeriod" startAt="3"/>
            </a:pPr>
            <a:r>
              <a:rPr lang="es-ES_tradnl" sz="2800">
                <a:cs typeface="ＭＳ Ｐゴシック" charset="0"/>
              </a:rPr>
              <a:t>Sencillamente el reino de Dios es el dominio de Dios ejercido por medio del Mes</a:t>
            </a:r>
            <a:r>
              <a:rPr lang="es-ES_tradnl" altLang="ja-JP" sz="2800">
                <a:cs typeface="ＭＳ Ｐゴシック" charset="0"/>
              </a:rPr>
              <a:t>ías.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lphaLcParenR"/>
            </a:pPr>
            <a:r>
              <a:rPr lang="es-ES_tradnl" sz="2400">
                <a:cs typeface="ＭＳ Ｐゴシック" charset="0"/>
              </a:rPr>
              <a:t>El </a:t>
            </a:r>
            <a:r>
              <a:rPr lang="es-ES_tradnl" altLang="ja-JP" sz="2400">
                <a:cs typeface="ＭＳ Ｐゴシック" charset="0"/>
              </a:rPr>
              <a:t>énfasis es la actividad de reinar o tener dominio más que el territorio del reino.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lphaLcParenR"/>
            </a:pPr>
            <a:r>
              <a:rPr lang="es-ES_tradnl" altLang="ja-JP" sz="2400">
                <a:cs typeface="ＭＳ Ｐゴシック" charset="0"/>
              </a:rPr>
              <a:t>Por lo tanto, Westminster 25:2 limita el concepto demasiado al identificar el reino de Dios con la iglesia.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 startAt="3"/>
            </a:pPr>
            <a:r>
              <a:rPr lang="es-ES_tradnl" sz="2800">
                <a:cs typeface="ＭＳ Ｐゴシック" charset="0"/>
              </a:rPr>
              <a:t>Si la presencia del reino de Dios se identifica con la presencia del Mes</a:t>
            </a:r>
            <a:r>
              <a:rPr lang="es-ES_tradnl" altLang="ja-JP" sz="2800">
                <a:cs typeface="ＭＳ Ｐゴシック" charset="0"/>
              </a:rPr>
              <a:t>ías-Rey, el reino ya está Y viene.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lphaLcParenR"/>
            </a:pPr>
            <a:r>
              <a:rPr lang="es-ES_tradnl" sz="2400">
                <a:cs typeface="ＭＳ Ｐゴシック" charset="0"/>
              </a:rPr>
              <a:t>El reino est</a:t>
            </a:r>
            <a:r>
              <a:rPr lang="es-ES_tradnl" altLang="ja-JP" sz="2400">
                <a:cs typeface="ＭＳ Ｐゴシック" charset="0"/>
              </a:rPr>
              <a:t>á inaugurado en la primera venida.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lphaLcParenR"/>
            </a:pPr>
            <a:r>
              <a:rPr lang="es-ES_tradnl" altLang="ja-JP" sz="2400">
                <a:cs typeface="ＭＳ Ｐゴシック" charset="0"/>
              </a:rPr>
              <a:t>Será consumado en la segunda venida.</a:t>
            </a:r>
            <a:endParaRPr lang="es-ES_tradnl" sz="2400">
              <a:cs typeface="ＭＳ Ｐゴシック" charset="0"/>
            </a:endParaRPr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/>
              <a:t>El reino de Dios en los evangelios</a:t>
            </a:r>
            <a:endParaRPr lang="es-ES_trad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05800" cy="4953000"/>
          </a:xfrm>
        </p:spPr>
        <p:txBody>
          <a:bodyPr/>
          <a:lstStyle/>
          <a:p>
            <a:pPr marL="609600" indent="-609600">
              <a:buFont typeface="Arial" charset="0"/>
              <a:buAutoNum type="arabicPeriod" startAt="5"/>
            </a:pPr>
            <a:r>
              <a:rPr lang="es-ES_tradnl" sz="2800">
                <a:cs typeface="ＭＳ Ｐゴシック" charset="0"/>
              </a:rPr>
              <a:t>Algunas de las par</a:t>
            </a:r>
            <a:r>
              <a:rPr lang="es-ES_tradnl" altLang="ja-JP" sz="2800">
                <a:cs typeface="ＭＳ Ｐゴシック" charset="0"/>
              </a:rPr>
              <a:t>ábolas enfatizan estos dos aspectos:</a:t>
            </a:r>
          </a:p>
          <a:p>
            <a:pPr marL="990600" lvl="1" indent="-533400">
              <a:buFont typeface="Arial" charset="0"/>
              <a:buAutoNum type="arabicPeriod"/>
            </a:pPr>
            <a:r>
              <a:rPr lang="es-ES_tradnl" altLang="ja-JP" sz="2400">
                <a:cs typeface="ＭＳ Ｐゴシック" charset="0"/>
              </a:rPr>
              <a:t>La mala hierba en medio del cultivo - Mat 13:24-30</a:t>
            </a:r>
          </a:p>
          <a:p>
            <a:pPr marL="990600" lvl="1" indent="-533400">
              <a:buFont typeface="Arial" charset="0"/>
              <a:buAutoNum type="arabicPeriod"/>
            </a:pPr>
            <a:r>
              <a:rPr lang="es-ES_tradnl" altLang="ja-JP" sz="2400">
                <a:cs typeface="ＭＳ Ｐゴシック" charset="0"/>
              </a:rPr>
              <a:t>El grano de mostaza - Mat 13:31-32</a:t>
            </a:r>
          </a:p>
          <a:p>
            <a:pPr marL="990600" lvl="1" indent="-533400">
              <a:buFont typeface="Arial" charset="0"/>
              <a:buAutoNum type="arabicPeriod"/>
            </a:pPr>
            <a:r>
              <a:rPr lang="es-ES_tradnl" altLang="ja-JP" sz="2400">
                <a:cs typeface="ＭＳ Ｐゴシック" charset="0"/>
              </a:rPr>
              <a:t>La levadura - Mat 13:33</a:t>
            </a:r>
          </a:p>
          <a:p>
            <a:pPr marL="609600" indent="-609600">
              <a:buFont typeface="Arial" charset="0"/>
              <a:buAutoNum type="arabicPeriod" startAt="5"/>
            </a:pPr>
            <a:r>
              <a:rPr lang="es-ES_tradnl" sz="2800">
                <a:cs typeface="ＭＳ Ｐゴシック" charset="0"/>
              </a:rPr>
              <a:t>Geerhardus Vos hizo un diagrama para explicar el traslape de las dos edades en la escatolog</a:t>
            </a:r>
            <a:r>
              <a:rPr lang="es-ES_tradnl" altLang="ja-JP" sz="2800">
                <a:cs typeface="ＭＳ Ｐゴシック" charset="0"/>
              </a:rPr>
              <a:t>ía paulina (</a:t>
            </a:r>
            <a:r>
              <a:rPr lang="es-ES_tradnl" altLang="ja-JP" sz="2800" i="1">
                <a:cs typeface="ＭＳ Ｐゴシック" charset="0"/>
              </a:rPr>
              <a:t>The Pauline Escatology</a:t>
            </a:r>
            <a:r>
              <a:rPr lang="es-ES_tradnl" altLang="ja-JP" sz="2800">
                <a:cs typeface="ＭＳ Ｐゴシック" charset="0"/>
              </a:rPr>
              <a:t> 38) que paralela la venida del reino en los evangelios.</a:t>
            </a:r>
            <a:endParaRPr lang="es-ES_tradnl" sz="2800">
              <a:cs typeface="ＭＳ Ｐゴシック" charset="0"/>
            </a:endParaRPr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/>
              <a:t>El reino de Dios en los evangelios</a:t>
            </a:r>
            <a:endParaRPr lang="es-ES_trad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tssem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arcador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2750</TotalTime>
  <Words>1365</Words>
  <Application>Microsoft Macintosh PowerPoint</Application>
  <PresentationFormat>Presentación en pantalla (4:3)</PresentationFormat>
  <Paragraphs>118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ＭＳ Ｐゴシック</vt:lpstr>
      <vt:lpstr>Wingdings</vt:lpstr>
      <vt:lpstr>Osaka</vt:lpstr>
      <vt:lpstr>Times</vt:lpstr>
      <vt:lpstr>SPTiberian</vt:lpstr>
      <vt:lpstr>Symbol</vt:lpstr>
      <vt:lpstr>Blank Presentation</vt:lpstr>
      <vt:lpstr>Pptssem</vt:lpstr>
      <vt:lpstr>Temas Especiales</vt:lpstr>
      <vt:lpstr>El reino de Dios</vt:lpstr>
      <vt:lpstr>El reino de Dios</vt:lpstr>
      <vt:lpstr>El reino de Dios en el AT</vt:lpstr>
      <vt:lpstr>Evangelio y Reino 120</vt:lpstr>
      <vt:lpstr>El reino de Dios en judaísmo</vt:lpstr>
      <vt:lpstr>El reino de Dios en los evangelios</vt:lpstr>
      <vt:lpstr>El reino de Dios en los evangelios</vt:lpstr>
      <vt:lpstr>El reino de Dios en los evangelios</vt:lpstr>
      <vt:lpstr>Modificación del diagrama de Vos</vt:lpstr>
      <vt:lpstr>El reino de Dios en los evangelios</vt:lpstr>
      <vt:lpstr>El predicación del reino de Dios</vt:lpstr>
      <vt:lpstr>El predicación del reino de Dios</vt:lpstr>
      <vt:lpstr>Un hijo de hombre en el AT</vt:lpstr>
      <vt:lpstr>El Hijo del hombre en los evangelios</vt:lpstr>
      <vt:lpstr>El Hijo del hombre en los evangelios</vt:lpstr>
      <vt:lpstr>El Hijo del hombre en los evangelios</vt:lpstr>
    </vt:vector>
  </TitlesOfParts>
  <Company>Mission to the World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crítica textual del NT</dc:title>
  <dc:creator>Larry Trotter</dc:creator>
  <cp:lastModifiedBy>Carla Gallareta</cp:lastModifiedBy>
  <cp:revision>338</cp:revision>
  <dcterms:created xsi:type="dcterms:W3CDTF">2010-01-07T00:19:26Z</dcterms:created>
  <dcterms:modified xsi:type="dcterms:W3CDTF">2012-10-03T18:19:31Z</dcterms:modified>
</cp:coreProperties>
</file>