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77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6" d="100"/>
          <a:sy n="76" d="100"/>
        </p:scale>
        <p:origin x="-10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EA9517-0FD2-E24B-95B9-C47D36A54F5D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1420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798F1-37CB-7443-BD40-A3C099D594A8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C528CD-920F-564D-8989-C562C6DB2C6E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D8BC5-315E-0346-A7BE-69BFDDAC2286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4CDC7-CCA8-BE47-9A46-F14428624845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5621C-8CDE-1F43-8D15-4FD41842A941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1F75A-6BA4-3546-91DA-D7FA85A0EFCF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5DBD3-4E8A-BA41-AC2A-1CFE5053DB7A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80B7F-7B8A-FA42-B991-8D28034151B4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0FE19-54AB-B449-A1A7-E4FB166B5FB0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B7471-5BD1-3B43-9B02-330B38C66EC5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B9C1F-2708-DB48-8DEA-8C800B28617F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1CA44-BF39-9247-902F-A2FE40857DE1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549845-D7C6-1C4A-8F61-2620C093EE75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6686B-F795-CC40-9ABF-F4AC2AB2B12A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03057-C9A6-4541-B7DA-AD42653303AE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6EFC04-A821-E741-BBA7-BBD35B325DFF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BFF91-DAB5-2E48-AA27-604E32785655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AFBD7-5ACC-5A49-8935-FE3088035B07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C4B921-277F-A249-B00A-5A9539C30D7E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A1ACD-A113-AF45-98DF-75F1F5B9A5BA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387798-006A-1040-8BDE-276B08C72709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6BDC4D-FE57-7141-99BF-4868C806835E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C093-E4E7-704F-A9CF-19D1FF4CA7A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72DB-EB0A-5344-A4D9-1A550205E1FB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EBA8607-024A-754F-BB18-BA63CBF5438E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0BDD-8CF4-AC41-824D-07B2DA869F6E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CD2E-0396-9C4B-ACD6-2FFF8BAC19D6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81E4-A3BA-3049-9827-A6C695FF418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FADA-6CA8-854D-9D7A-B231B9F2931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F9D5-7E35-EB41-8659-2CDAA5B61F0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4BADE8F-E38C-C14B-A1D2-78F35EE5CC38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884D8-8FCA-B64B-9D05-AE4369B6D05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9B9BE93-61C8-8048-B0A7-F2EBCB96554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 altLang="ja-JP" sz="3500" dirty="0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3500" dirty="0">
                <a:cs typeface="ＭＳ Ｐゴシック" charset="0"/>
              </a:rPr>
              <a:t>Introducción al </a:t>
            </a:r>
            <a:r>
              <a:rPr lang="es-ES_tradnl" altLang="ja-JP" sz="3500" dirty="0" smtClean="0">
                <a:cs typeface="ＭＳ Ｐゴシック" charset="0"/>
              </a:rPr>
              <a:t>Pentateuco</a:t>
            </a:r>
            <a:endParaRPr lang="es-ES_tradnl" altLang="ja-JP" sz="3500" dirty="0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3500" dirty="0">
                <a:cs typeface="ＭＳ Ｐゴシック" charset="0"/>
              </a:rPr>
              <a:t>Introducción a Génesis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hist</a:t>
            </a:r>
            <a:r>
              <a:rPr lang="es-ES_tradnl" altLang="ja-JP" sz="5000" dirty="0">
                <a:latin typeface="AveriaSerif-Bold"/>
                <a:cs typeface="AveriaSerif-Bold"/>
              </a:rPr>
              <a:t>óricos del AT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forma más sencilla de dividir Génesis es: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Historia primitivo - 1-11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Historia patriarcal - 12-50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Estas dos secciones inician con una creación efectuada por la palabra de Dios: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 creación de los cielos y la tierra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 creación de pueblo de Dios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Además, la historia patriarcal se divide en: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Los patriarcas Abraham, Isaac y Jacob - 12-36, 38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José - 37, 39-50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Las narrativas de los patriarcas son breves episodios, mientras que la narrativa de José es larga y continua.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narrativa de José hace la conexión con Éxodo, explicando cómo llegaron los israelitas a Egipto.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G</a:t>
            </a:r>
            <a:r>
              <a:rPr lang="es-ES_tradnl" altLang="ja-JP" sz="3600">
                <a:latin typeface="Arial"/>
                <a:cs typeface="ＭＳ Ｐゴシック" charset="0"/>
              </a:rPr>
              <a:t>énesis - Estructura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Otra forma de dividir Génesis es por la fórmula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toledoth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Aparece esta fórmula 11 veces, traducida como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estas son las generaciones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,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estas son las historias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,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estos son los relatos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De los cielos y de la tierra - 2:4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De Adán - 5:1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De Noé - 6:9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De Sem, Cam y Jafet - 10:1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De Sem - 11:10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De Téraj - 11:27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De Ismael - 25:12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De Isaac - 25:19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De Esaú - 36:1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De Esaú - 36:9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De Jacob - 37:2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G</a:t>
            </a:r>
            <a:r>
              <a:rPr lang="es-ES_tradnl" altLang="ja-JP" sz="3600">
                <a:latin typeface="Arial"/>
                <a:cs typeface="ＭＳ Ｐゴシック" charset="0"/>
              </a:rPr>
              <a:t>énesis - Estructura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400">
                <a:cs typeface="ＭＳ Ｐゴシック" charset="0"/>
              </a:rPr>
              <a:t>Esta división tiene la ventaja de seguir las divisiones que el autor indicó.</a:t>
            </a:r>
          </a:p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400">
                <a:cs typeface="ＭＳ Ｐゴシック" charset="0"/>
              </a:rPr>
              <a:t>Hay dos formas básicas de interpretar esta fórmula.</a:t>
            </a:r>
          </a:p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400">
                <a:cs typeface="ＭＳ Ｐゴシック" charset="0"/>
              </a:rPr>
              <a:t>La mayoría la trata como cabecera de una nueva sección.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Bajo este esquema, Génesis tiene un prólogo y diez episodios.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Así que, esta fórmula unifica todo el libro.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G</a:t>
            </a:r>
            <a:r>
              <a:rPr lang="es-ES_tradnl" altLang="ja-JP" sz="3600">
                <a:latin typeface="Arial"/>
                <a:cs typeface="ＭＳ Ｐゴシック" charset="0"/>
              </a:rPr>
              <a:t>énesis - Estructura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400">
                <a:cs typeface="ＭＳ Ｐゴシック" charset="0"/>
              </a:rPr>
              <a:t>Harrison insiste en que la fórmula es un colofón, concluyendo cada sección.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Observa que la persona mencionada tiende a ser más prominente antes de la fórmula que después.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También sugiere que esta fórmula indica el dueño o el autor del tableta que contenía esta información (casi como una referencia bibliográfica moderna).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Sugiere que Moisés utilizó estas 11 tabletas como sus fuentes.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Este esquema tiene la ventaja de identificar como fuentes originales a personas que tuvieron conocimiento personal de los eventos registrados.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Queda fuera del esquema la narrativa de José y así no unifica todo el libro de Génesis.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G</a:t>
            </a:r>
            <a:r>
              <a:rPr lang="es-ES_tradnl" altLang="ja-JP" sz="3600">
                <a:latin typeface="Arial"/>
                <a:cs typeface="ＭＳ Ｐゴシック" charset="0"/>
              </a:rPr>
              <a:t>énesis - Estructura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Génesis es el </a:t>
            </a:r>
            <a:r>
              <a:rPr lang="es-ES_tradnl" altLang="ja-JP" sz="2400" i="1">
                <a:cs typeface="ＭＳ Ｐゴシック" charset="0"/>
              </a:rPr>
              <a:t>sine qua non</a:t>
            </a:r>
            <a:r>
              <a:rPr lang="es-ES_tradnl" altLang="ja-JP" sz="2400">
                <a:cs typeface="ＭＳ Ｐゴシック" charset="0"/>
              </a:rPr>
              <a:t> del resto de la Biblia, presentando los temas que se repiten y se desarrollan a través de la historia de la redención: creación, pecado, misericordia, palabra de Dios, el pacto, la presencia de Dios con su pueblo, la elección, el perdón, la bendición, la promesa, la tierra, et al.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Si la Biblia presenta cuatro grandes movimientos, los primeros dos y el inicio del tercero están en Génesis: creación, pecado, redención, re-creación.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Algunos de sus temas quedan en espera para ser desarrollados plenamente en el NT, como la justificación por medio de la fe.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G</a:t>
            </a:r>
            <a:r>
              <a:rPr lang="es-ES_tradnl" altLang="ja-JP" sz="3600">
                <a:latin typeface="Arial"/>
                <a:cs typeface="ＭＳ Ｐゴシック" charset="0"/>
              </a:rPr>
              <a:t>énesis - Mensaje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relato de la creación se presenta como historia (como todo Génesis).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Sus puntos principales son: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Dios creó todo de la nada (</a:t>
            </a:r>
            <a:r>
              <a:rPr lang="es-ES_tradnl" altLang="ja-JP" sz="2000" i="1">
                <a:cs typeface="ＭＳ Ｐゴシック" charset="0"/>
              </a:rPr>
              <a:t>creatio ex nihilo</a:t>
            </a:r>
            <a:r>
              <a:rPr lang="es-ES_tradnl" altLang="ja-JP" sz="2000">
                <a:cs typeface="ＭＳ Ｐゴシック" charset="0"/>
              </a:rPr>
              <a:t>).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Todo lo que creó era bueno.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Hay debates serios acerca de cómo interpretar los días de creación, como 24 horas, edades o temas.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Parte de la motivación por no considerarlos 24 horas es para armonizar la historia con aspectos de la teoría de la evolución del universo.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Otra motivación surge de elementos dentro del texto o del contexto que indican una preocupación más temática que científico, como por ejemplo la creación del día antes de la creación del sol.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Se ha observado que los primeros tres días se enfocan en los dominios y los siguientes tres días se enfocan en los gobernantes de estos dominios.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G</a:t>
            </a:r>
            <a:r>
              <a:rPr lang="es-ES_tradnl" altLang="ja-JP" sz="3600">
                <a:latin typeface="Arial"/>
                <a:cs typeface="ＭＳ Ｐゴシック" charset="0"/>
              </a:rPr>
              <a:t>énesis - Creación a Babel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400">
                <a:cs typeface="ＭＳ Ｐゴシック" charset="0"/>
              </a:rPr>
              <a:t>Esta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hipótesis del marco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 (framework) señala la siguiente relación entre dos triadas:</a:t>
            </a:r>
          </a:p>
          <a:p>
            <a:pPr marL="990600" lvl="1" indent="-533400">
              <a:buFont typeface="Arial" charset="0"/>
              <a:buNone/>
            </a:pPr>
            <a:r>
              <a:rPr lang="es-ES_tradnl" altLang="ja-JP" sz="2000">
                <a:cs typeface="ＭＳ Ｐゴシック" charset="0"/>
              </a:rPr>
              <a:t>1.	Día/Noche	4.   Sol/Luna y estrellas</a:t>
            </a:r>
          </a:p>
          <a:p>
            <a:pPr marL="990600" lvl="1" indent="-533400">
              <a:buFont typeface="Arial" charset="0"/>
              <a:buNone/>
            </a:pPr>
            <a:r>
              <a:rPr lang="es-ES_tradnl" altLang="ja-JP" sz="2000">
                <a:cs typeface="ＭＳ Ｐゴシック" charset="0"/>
              </a:rPr>
              <a:t>2.	Cielos/Mar	5.   Aves/Peces</a:t>
            </a:r>
          </a:p>
          <a:p>
            <a:pPr marL="990600" lvl="1" indent="-533400">
              <a:buFont typeface="Arial" charset="0"/>
              <a:buNone/>
            </a:pPr>
            <a:r>
              <a:rPr lang="es-ES_tradnl" altLang="ja-JP" sz="2000">
                <a:cs typeface="ＭＳ Ｐゴシック" charset="0"/>
              </a:rPr>
              <a:t>3.	Tierra		6.   Animales terrestres/Hombre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400">
                <a:cs typeface="ＭＳ Ｐゴシック" charset="0"/>
              </a:rPr>
              <a:t>Los diferentes enfoques entre capítulos 1 y 2 han sido causa de postular dos relatos de la creación proviniendo de dos fuentes distintas.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Puede haber existido dos fuentes, pero lo que tenemos no es una fusión torpe de dos relatos contradictorios.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Más bien, se complementan en sus enfoques en los cielos y la tierra en el primer capítulo y en el hombre y la mujer en el segundo.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400">
                <a:cs typeface="ＭＳ Ｐゴシック" charset="0"/>
              </a:rPr>
              <a:t>El resto de la primera sección de Génesis se enfoca en el aumento del pecado y el aumento del castigo.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G</a:t>
            </a:r>
            <a:r>
              <a:rPr lang="es-ES_tradnl" altLang="ja-JP" sz="3600">
                <a:latin typeface="Arial"/>
                <a:cs typeface="ＭＳ Ｐゴシック" charset="0"/>
              </a:rPr>
              <a:t>énesis - Creación a Babel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400">
                <a:cs typeface="ＭＳ Ｐゴシック" charset="0"/>
              </a:rPr>
              <a:t>El relato del diluvio repite algunos temas de la creación.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De hecho, el diluvio es la de-creación, volviendo la tierra a un estado similar al estado antes del primer día de la creación.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 conclusión del diluvio es una re-creación.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pacto con Noé repite elementos del pacto con Adán.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400">
                <a:cs typeface="ＭＳ Ｐゴシック" charset="0"/>
              </a:rPr>
              <a:t>La torre de Babel prepara el camino para el llamamiento de Abraham.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Génesis 1-11 empieza con un hombre y termina con las naciones.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Génesis 12 otra vez empieza con un hombre a quien Dios da promesas para las naciones.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G</a:t>
            </a:r>
            <a:r>
              <a:rPr lang="es-ES_tradnl" altLang="ja-JP" sz="3600">
                <a:latin typeface="Arial"/>
                <a:cs typeface="ＭＳ Ｐゴシック" charset="0"/>
              </a:rPr>
              <a:t>énesis - Creación a Babel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Las promesas que Dios hizo a Abraham (12:1-3 y repetidas en otros textos) forman el bosquejo de la sección acerca de Abraham.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Dios le prometió hacerlo una gran nación, bendecirlo y hacerlo una bendición para todos los pueblos.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 narrativa de Abraham registra la interacción de la fe de Abraham con estas promesas, a veces creyendo y a veces maquinando soluciones.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sección acerca de Isaac es un anti-clímax después de tanto tiempo de esperar su nacimiento.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único incidente notorio de su vida es su casi-muerte como sacrificio.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Al no enfatizar mucho acerca de la vida de Isaac, puede ser que Génesis mismo esté señalando que el cumplimento del la promesa será mucho más grande que Isaac.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G</a:t>
            </a:r>
            <a:r>
              <a:rPr lang="es-ES_tradnl" altLang="ja-JP" sz="3600">
                <a:latin typeface="Arial"/>
                <a:cs typeface="ＭＳ Ｐゴシック" charset="0"/>
              </a:rPr>
              <a:t>énesis - Abraham a Jacob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altLang="ja-JP" sz="2400">
                <a:cs typeface="ＭＳ Ｐゴシック" charset="0"/>
              </a:rPr>
              <a:t>3.	Aunque podemos detectar crecimiento en la vida de Jacob, sus defectos sirven para enfatizar la soberanía del propósito de Dios de cumplir con sus promesas a pesar de y aún por medio de la debilidad humana.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G</a:t>
            </a:r>
            <a:r>
              <a:rPr lang="es-ES_tradnl" altLang="ja-JP" sz="3600">
                <a:latin typeface="Arial"/>
                <a:cs typeface="ＭＳ Ｐゴシック" charset="0"/>
              </a:rPr>
              <a:t>énesis - Abraham a Jacob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Pentateuco es anónimo.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Los judíos consideraron que Moisés lo había escrito - el editor de Eclesiásticas, Filón, Josefo, el Talmud (discusiones rabínicas).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Hay referencias a la actividad de Moisés de escribir ciertos eventos (Ex 17:14; Num 33:2), mandatos (Ex 24:4; 34:27) y una canción (Dt 31:22).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Había un libro de la ley asociado con Moisés - Jos 1:7,8.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Más tarde, había referencias al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libro de Moisés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 - 2 Cron 25:4; Esd 6:18; Neh 13:1.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Jesús y la iglesia atribuyeron el Torá a Moisés - Mat 19:7; 22:24; Mar 7:10; 12:26; Juan 1:17; 5:46; 7:23.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Pentateuco - el Autor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tema de la narrativa de José es el mismo que el de las narrativas de los patriarcas: Dios supera los obstáculos para cumplir con sus promesas.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José mismo declaró este tema: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No tengan miedo. [. . .]  ¿Puedo acaso tomar el lugar de Dios?  Es verdad que ustedes pensaron hacerme mal, pero Dios transformó ese mal en bien para lograr lo que hoy estamos viendo: salvar la vida de mucha gente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 (50:19-20).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Génesis concluye en una nota sombría.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Génesis empezó con vida y concluyó con un ataúd en Egipto.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Al mismo tiempo, las últimas palabras de José recordaron las promesas de Dios, y el ataúd fue una declaración de fe en que Dios iba a cumplir con sus promesas - 50:24-25.</a:t>
            </a: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G</a:t>
            </a:r>
            <a:r>
              <a:rPr lang="es-ES_tradnl" altLang="ja-JP" sz="3600">
                <a:latin typeface="Arial"/>
                <a:cs typeface="ＭＳ Ｐゴシック" charset="0"/>
              </a:rPr>
              <a:t>énesis - José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Es común entre los evangélicos predicar Génesis en una forma biográfica y moralista.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predicador escoge ciertas características del personaje y las presenta como ejemplos que seguir o evitar.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Este tipo de predicación suele simplificar a los personajes, asignándoles una calificación de bueno o malo.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También, traza una línea directa entre personajes con papeles únicos y nosotros los cristianos comunes.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Además, suele psicologizarlos, atribuyéndoles pensamientos y motivaciones que están invisible en el texto.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latin typeface="Arial"/>
                <a:cs typeface="ＭＳ Ｐゴシック" charset="0"/>
              </a:rPr>
              <a:t>¿Qué dice </a:t>
            </a:r>
            <a:r>
              <a:rPr lang="es-ES_tradnl" altLang="ja-JP" sz="2000">
                <a:cs typeface="ＭＳ Ｐゴシック" charset="0"/>
              </a:rPr>
              <a:t>Goldsworthy acerca de la predicación de los estudios de carácter?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Puede haber un ejemplo bueno o malo en la narrativa, pero hay que ubicarla en el flujo de la historia de la redención, no meramente como una expresión de una verdad moral atemporal.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G</a:t>
            </a:r>
            <a:r>
              <a:rPr lang="es-ES_tradnl" altLang="ja-JP" sz="3600">
                <a:latin typeface="Arial"/>
                <a:cs typeface="ＭＳ Ｐゴシック" charset="0"/>
              </a:rPr>
              <a:t>énesis - Cómo Predicarlo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400">
                <a:cs typeface="ＭＳ Ｐゴシック" charset="0"/>
              </a:rPr>
              <a:t>Por lo tanto, afirmamos que Moisés fue el autor.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400">
                <a:cs typeface="ＭＳ Ｐゴシック" charset="0"/>
              </a:rPr>
              <a:t>Al mismo tiempo, probablemente tenemos que dejar lugar para elementos pre-mosaicos, a-mosaicos y pos-mosaicos.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400">
                <a:cs typeface="ＭＳ Ｐゴシック" charset="0"/>
              </a:rPr>
              <a:t>Lo pre-mosaico son las fuentes que Moisés utilizó.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400">
                <a:cs typeface="ＭＳ Ｐゴシック" charset="0"/>
              </a:rPr>
              <a:t>Lo a-mosaico son comentarios que parecen ser de otra persona, como el comentario en Num 12:3 de que Moisés era el hombre más humilde del mundo.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400">
                <a:cs typeface="ＭＳ Ｐゴシック" charset="0"/>
              </a:rPr>
              <a:t>Lo pos-mosaico son los elementos que parecen haber sido agregados después de Moisés, sobre todo el relato de su muerte en Dt 34.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400">
                <a:cs typeface="ＭＳ Ｐゴシック" charset="0"/>
              </a:rPr>
              <a:t>El debate gira alrededor de cuánto material extra-mosaico hay.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El Pentateuco - el Autor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Ya hemos hablado del dominio y de la caída de la hipótesis documentaria de Wellhausen.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Los conservadores que criticaron esta hipótesis en los siglos XIX y XX eran ignorados.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Más recientemente algunos liberales han presentado estas críticas como si fueran nuevas.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En general, critican la metodología de la hipótesis y su subjetividad.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Positivamente, se ha surgido un interés erudito en estudiar el texto que tenemos en lugar de diseccionarlo para encontrar supuestas fuentes anteriores.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Examinan el texto canónico, aplicando herramientas que se usan para analizar la literatura.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El Pentateuco - </a:t>
            </a:r>
            <a:r>
              <a:rPr lang="es-ES_tradnl" altLang="ja-JP" sz="3600">
                <a:cs typeface="ＭＳ Ｐゴシック" charset="0"/>
              </a:rPr>
              <a:t>Estudios Recientes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400">
                <a:cs typeface="ＭＳ Ｐゴシック" charset="0"/>
              </a:rPr>
              <a:t>En su lectura de E. J. Young, van a encontrar que él interactuó constantemente con la hipótesis documentaria, lo cual refleja el estado de la erudición evangélica en 1949.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400">
                <a:cs typeface="ＭＳ Ｐゴシック" charset="0"/>
              </a:rPr>
              <a:t>Desgraciadamente los estudios más recientes y más fructíferos no aparecen en Young.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400">
                <a:cs typeface="ＭＳ Ｐゴシック" charset="0"/>
              </a:rPr>
              <a:t>Sin embargo, Young y otros hicieron posibles los estudios más recientes al preparar el camino para la caída de la hipótesis documentaria.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400">
                <a:cs typeface="ＭＳ Ｐゴシック" charset="0"/>
              </a:rPr>
              <a:t>La introducción de Dillard y Longman es la mejor introducción al AT para nuestros propósitos, y salió en español en 2009.  (Cuesta 32 usd más envío.)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400">
                <a:cs typeface="ＭＳ Ｐゴシック" charset="0"/>
              </a:rPr>
              <a:t>Mucho de lo que voy a enseñar sobre el análisis literario viene de Dillard y Longman. 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El Pentateuco - </a:t>
            </a:r>
            <a:r>
              <a:rPr lang="es-ES_tradnl" altLang="ja-JP" sz="3600">
                <a:cs typeface="ＭＳ Ｐゴシック" charset="0"/>
              </a:rPr>
              <a:t>Estudios Recientes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>
            <a:normAutofit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200" dirty="0">
                <a:cs typeface="ＭＳ Ｐゴシック" charset="0"/>
              </a:rPr>
              <a:t>Como mucho del Pentateuco es narrativa, es importante analizar cómo funciona la narrativa.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200" dirty="0" err="1">
                <a:cs typeface="ＭＳ Ｐゴシック" charset="0"/>
              </a:rPr>
              <a:t>Vern</a:t>
            </a:r>
            <a:r>
              <a:rPr lang="es-ES_tradnl" altLang="ja-JP" sz="2200" dirty="0">
                <a:cs typeface="ＭＳ Ｐゴシック" charset="0"/>
              </a:rPr>
              <a:t> </a:t>
            </a:r>
            <a:r>
              <a:rPr lang="es-ES_tradnl" altLang="ja-JP" sz="2200" dirty="0" err="1">
                <a:cs typeface="ＭＳ Ｐゴシック" charset="0"/>
              </a:rPr>
              <a:t>Poythress</a:t>
            </a:r>
            <a:r>
              <a:rPr lang="es-ES_tradnl" altLang="ja-JP" sz="2200" dirty="0">
                <a:cs typeface="ＭＳ Ｐゴシック" charset="0"/>
              </a:rPr>
              <a:t> presenta el siguiente esquema para analizar la narrativa.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El Pentateuco - </a:t>
            </a:r>
            <a:r>
              <a:rPr lang="es-ES_tradnl" altLang="ja-JP" sz="3600">
                <a:cs typeface="ＭＳ Ｐゴシック" charset="0"/>
              </a:rPr>
              <a:t>Análisis Narrativo</a:t>
            </a:r>
            <a:endParaRPr lang="es-ES_tradnl" sz="3600">
              <a:cs typeface="ＭＳ Ｐゴシック" charset="0"/>
            </a:endParaRPr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838200" y="5410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3657600" y="3886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324600" y="5410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cxnSp>
        <p:nvCxnSpPr>
          <p:cNvPr id="91145" name="AutoShape 9"/>
          <p:cNvCxnSpPr>
            <a:cxnSpLocks noChangeShapeType="1"/>
            <a:stCxn id="91142" idx="1"/>
            <a:endCxn id="91143" idx="0"/>
          </p:cNvCxnSpPr>
          <p:nvPr/>
        </p:nvCxnSpPr>
        <p:spPr bwMode="auto">
          <a:xfrm flipV="1">
            <a:off x="2895600" y="3886200"/>
            <a:ext cx="762000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146" name="AutoShape 10"/>
          <p:cNvCxnSpPr>
            <a:cxnSpLocks noChangeShapeType="1"/>
            <a:stCxn id="91143" idx="1"/>
            <a:endCxn id="91144" idx="0"/>
          </p:cNvCxnSpPr>
          <p:nvPr/>
        </p:nvCxnSpPr>
        <p:spPr bwMode="auto">
          <a:xfrm>
            <a:off x="5715000" y="3886200"/>
            <a:ext cx="609600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288925" y="5410200"/>
            <a:ext cx="1082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sz="1400"/>
              <a:t>contexto</a:t>
            </a:r>
            <a:endParaRPr lang="es-ES_tradnl" sz="1600"/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 rot="-41526">
            <a:off x="1092200" y="5765800"/>
            <a:ext cx="12906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sz="1600"/>
              <a:t>incidentes</a:t>
            </a:r>
          </a:p>
          <a:p>
            <a:r>
              <a:rPr lang="es-ES_tradnl" sz="1600"/>
              <a:t>preliminares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 rot="-39400">
            <a:off x="2362200" y="5638800"/>
            <a:ext cx="1295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sz="1600"/>
              <a:t>incidente </a:t>
            </a:r>
          </a:p>
          <a:p>
            <a:r>
              <a:rPr lang="es-ES_tradnl" sz="1600"/>
              <a:t>que ocasiona</a:t>
            </a:r>
          </a:p>
          <a:p>
            <a:r>
              <a:rPr lang="es-ES_tradnl" sz="1600"/>
              <a:t>el conflicto</a:t>
            </a:r>
            <a:endParaRPr lang="es-ES_tradnl" sz="1400"/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 rot="-26472">
            <a:off x="879475" y="3921125"/>
            <a:ext cx="2058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sz="1600"/>
              <a:t>el conflicto generado</a:t>
            </a:r>
          </a:p>
        </p:txBody>
      </p:sp>
      <p:sp>
        <p:nvSpPr>
          <p:cNvPr id="91154" name="Line 18"/>
          <p:cNvSpPr>
            <a:spLocks noChangeShapeType="1"/>
          </p:cNvSpPr>
          <p:nvPr/>
        </p:nvSpPr>
        <p:spPr bwMode="auto">
          <a:xfrm>
            <a:off x="14478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3276600" y="5486400"/>
            <a:ext cx="5716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sz="1600"/>
              <a:t>complicaciones	resoluci</a:t>
            </a:r>
            <a:r>
              <a:rPr lang="es-ES_tradnl" altLang="ja-JP" sz="1600"/>
              <a:t>ón         resultado	conclusión</a:t>
            </a:r>
            <a:endParaRPr lang="es-ES_tradnl" sz="1600"/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2879725" y="2884488"/>
            <a:ext cx="1279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sz="1600"/>
              <a:t>conflicto</a:t>
            </a:r>
          </a:p>
          <a:p>
            <a:r>
              <a:rPr lang="es-ES_tradnl" sz="1600"/>
              <a:t>m</a:t>
            </a:r>
            <a:r>
              <a:rPr lang="es-ES_tradnl" altLang="ja-JP" sz="1600"/>
              <a:t>ás intenso</a:t>
            </a:r>
            <a:endParaRPr lang="es-ES_tradnl" sz="1600"/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5029200" y="2895600"/>
            <a:ext cx="17541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sz="1600"/>
              <a:t>conflicto empieza</a:t>
            </a:r>
          </a:p>
          <a:p>
            <a:r>
              <a:rPr lang="es-ES_tradnl" sz="1600"/>
              <a:t>a disipar</a:t>
            </a:r>
          </a:p>
        </p:txBody>
      </p:sp>
      <p:sp>
        <p:nvSpPr>
          <p:cNvPr id="91159" name="Line 23"/>
          <p:cNvSpPr>
            <a:spLocks noChangeShapeType="1"/>
          </p:cNvSpPr>
          <p:nvPr/>
        </p:nvSpPr>
        <p:spPr bwMode="auto">
          <a:xfrm>
            <a:off x="3657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1160" name="Line 24"/>
          <p:cNvSpPr>
            <a:spLocks noChangeShapeType="1"/>
          </p:cNvSpPr>
          <p:nvPr/>
        </p:nvSpPr>
        <p:spPr bwMode="auto">
          <a:xfrm>
            <a:off x="57150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4267200" y="3962400"/>
            <a:ext cx="771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sz="1600"/>
              <a:t>cl</a:t>
            </a:r>
            <a:r>
              <a:rPr lang="es-ES_tradnl" altLang="ja-JP" sz="1600"/>
              <a:t>ímax</a:t>
            </a:r>
            <a:endParaRPr lang="es-ES_tradnl" sz="2400"/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6308725" y="4103688"/>
            <a:ext cx="9302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sz="1600"/>
              <a:t>conflicto</a:t>
            </a:r>
          </a:p>
          <a:p>
            <a:r>
              <a:rPr lang="es-ES_tradnl" sz="1600"/>
              <a:t>resuelto</a:t>
            </a:r>
          </a:p>
        </p:txBody>
      </p:sp>
      <p:sp>
        <p:nvSpPr>
          <p:cNvPr id="91163" name="Line 27"/>
          <p:cNvSpPr>
            <a:spLocks noChangeShapeType="1"/>
          </p:cNvSpPr>
          <p:nvPr/>
        </p:nvSpPr>
        <p:spPr bwMode="auto">
          <a:xfrm flipH="1">
            <a:off x="6324600" y="4800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7391400" y="4191000"/>
            <a:ext cx="9858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sz="1600"/>
              <a:t>la acci</a:t>
            </a:r>
            <a:r>
              <a:rPr lang="es-ES_tradnl" altLang="ja-JP" sz="1600"/>
              <a:t>ón</a:t>
            </a:r>
          </a:p>
          <a:p>
            <a:r>
              <a:rPr lang="es-ES_tradnl" altLang="ja-JP" sz="1600"/>
              <a:t>termina</a:t>
            </a:r>
            <a:endParaRPr lang="es-ES_tradnl" sz="2400"/>
          </a:p>
        </p:txBody>
      </p:sp>
      <p:sp>
        <p:nvSpPr>
          <p:cNvPr id="91165" name="Line 29"/>
          <p:cNvSpPr>
            <a:spLocks noChangeShapeType="1"/>
          </p:cNvSpPr>
          <p:nvPr/>
        </p:nvSpPr>
        <p:spPr bwMode="auto">
          <a:xfrm>
            <a:off x="77724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1167" name="Line 31"/>
          <p:cNvSpPr>
            <a:spLocks noChangeShapeType="1"/>
          </p:cNvSpPr>
          <p:nvPr/>
        </p:nvSpPr>
        <p:spPr bwMode="auto">
          <a:xfrm>
            <a:off x="2514600" y="43434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1169" name="Text Box 33"/>
          <p:cNvSpPr txBox="1">
            <a:spLocks noChangeArrowheads="1"/>
          </p:cNvSpPr>
          <p:nvPr/>
        </p:nvSpPr>
        <p:spPr bwMode="auto">
          <a:xfrm>
            <a:off x="669925" y="4484688"/>
            <a:ext cx="1504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sz="1600"/>
              <a:t>la acci</a:t>
            </a:r>
            <a:r>
              <a:rPr lang="es-ES_tradnl" altLang="ja-JP" sz="1600"/>
              <a:t>ón inicia</a:t>
            </a:r>
            <a:endParaRPr lang="es-ES_tradnl" sz="1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400">
                <a:cs typeface="ＭＳ Ｐゴシック" charset="0"/>
              </a:rPr>
              <a:t>No siempre están presentes todos estos elementos, y no toda narrativa se ocasiona por un conflicto.</a:t>
            </a:r>
          </a:p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400">
                <a:cs typeface="ＭＳ Ｐゴシック" charset="0"/>
              </a:rPr>
              <a:t>Sin embargo, este esquema se puede utilizar para ayudar en el análisis de las narrativas.</a:t>
            </a:r>
          </a:p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400">
                <a:cs typeface="ＭＳ Ｐゴシック" charset="0"/>
              </a:rPr>
              <a:t>Experimenta con las narrativas de Génesis como: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Abraham y Lot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Sara y Agar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sacrificio de Isaac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Jacob y Esaú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Jacob y Labán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Jacob y el ángel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 narrativa de José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El Pentateuco - </a:t>
            </a:r>
            <a:r>
              <a:rPr lang="es-ES_tradnl" altLang="ja-JP" sz="3600">
                <a:cs typeface="ＭＳ Ｐゴシック" charset="0"/>
              </a:rPr>
              <a:t>Análisis Narrativo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000">
                <a:cs typeface="ＭＳ Ｐゴシック" charset="0"/>
              </a:rPr>
              <a:t>Un género es una clase de literatura que comparte ciertas características son otros textos del mismo género.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000">
                <a:cs typeface="ＭＳ Ｐゴシック" charset="0"/>
              </a:rPr>
              <a:t>Aunque género es una categoría fluida y un texto puede pertenecer a más de un género, el identificar el género de un texto nos ayuda a: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1800">
                <a:cs typeface="ＭＳ Ｐゴシック" charset="0"/>
              </a:rPr>
              <a:t>Tener una estrategia para leerlo.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1800">
                <a:cs typeface="ＭＳ Ｐゴシック" charset="0"/>
              </a:rPr>
              <a:t>Compararlo con otros textos del mismo género (contexto genérico).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000">
                <a:cs typeface="ＭＳ Ｐゴシック" charset="0"/>
              </a:rPr>
              <a:t>Génesis se presenta como historia: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1800">
                <a:cs typeface="ＭＳ Ｐゴシック" charset="0"/>
              </a:rPr>
              <a:t>Usa la vav consecutiva, una característica de la narrativa en el AT.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1800">
                <a:cs typeface="ＭＳ Ｐゴシック" charset="0"/>
              </a:rPr>
              <a:t>No hay cambio de género entre Génesis y el resto del Pentateuco o entre el Pentateuco y los otros libros históricos del AT.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000">
                <a:cs typeface="ＭＳ Ｐゴシック" charset="0"/>
              </a:rPr>
              <a:t>Otros han propuesto otros géneros (novela, mito, fábula, etiología, saga), pero no por evidencia literaria interna sino por negar </a:t>
            </a:r>
            <a:r>
              <a:rPr lang="es-ES_tradnl" altLang="ja-JP" sz="2000" i="1">
                <a:cs typeface="ＭＳ Ｐゴシック" charset="0"/>
              </a:rPr>
              <a:t>a priori</a:t>
            </a:r>
            <a:r>
              <a:rPr lang="es-ES_tradnl" altLang="ja-JP" sz="2000">
                <a:cs typeface="ＭＳ Ｐゴシック" charset="0"/>
              </a:rPr>
              <a:t> que lo registrado en Génesis pudiera haber acontecido.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G</a:t>
            </a:r>
            <a:r>
              <a:rPr lang="es-ES_tradnl" altLang="ja-JP" sz="3600">
                <a:latin typeface="Arial"/>
                <a:cs typeface="ＭＳ Ｐゴシック" charset="0"/>
              </a:rPr>
              <a:t>énesis - Género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400">
                <a:cs typeface="ＭＳ Ｐゴシック" charset="0"/>
              </a:rPr>
              <a:t>Cuando escuchan las siguientes palabras, ¿en qué género literario piensan?  ¿Por qué?  ¿Cuáles pistas les ayudan a identificar el género?  ¿Cómo te ayuda la identificación de género a leer el texto?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latin typeface="Arial"/>
                <a:cs typeface="ＭＳ Ｐゴシック" charset="0"/>
              </a:rPr>
              <a:t>Érase una vez, cuando todavía no se habían desaparecido los unicornios de la tierra, . . . 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sz="2000"/>
              <a:t>En un lugar de la Mancha, de cuyo nombre no quiero acordarme, no ha mucho tiempo que vivía un hidalgo de los de lanza en astillero, adarga antigua, rocín flaco y galgo corredor.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sz="2000"/>
              <a:t>Hace doscientos año, el pueblo mexicano gan</a:t>
            </a:r>
            <a:r>
              <a:rPr lang="es-ES_tradnl" altLang="ja-JP" sz="2000">
                <a:latin typeface="Arial"/>
                <a:cs typeface="ＭＳ Ｐゴシック" charset="0"/>
              </a:rPr>
              <a:t>ó su independencia de España.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sz="2000"/>
              <a:t>Ante el recuerdo bendito, de aquella noche sagrada, en que la patria alherrojada, rompió al fin su esclavitud; ante la dulce memoria, de aquella hora y de aquel día, yo siento que en el alma mía, canta algo como un laúd.</a:t>
            </a:r>
            <a:endParaRPr lang="es-ES_tradnl" altLang="ja-JP" sz="240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G</a:t>
            </a:r>
            <a:r>
              <a:rPr lang="es-ES_tradnl" altLang="ja-JP" sz="3600">
                <a:latin typeface="Arial"/>
                <a:cs typeface="ＭＳ Ｐゴシック" charset="0"/>
              </a:rPr>
              <a:t>énesis - Género</a:t>
            </a:r>
            <a:endParaRPr lang="es-ES_tradnl" sz="36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1794</TotalTime>
  <Words>2238</Words>
  <Application>Microsoft Macintosh PowerPoint</Application>
  <PresentationFormat>Presentación en pantalla (4:3)</PresentationFormat>
  <Paragraphs>191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Pptssem</vt:lpstr>
      <vt:lpstr>Los libros históricos del AT</vt:lpstr>
      <vt:lpstr>El Pentateuco - el Autor</vt:lpstr>
      <vt:lpstr>El Pentateuco - el Autor</vt:lpstr>
      <vt:lpstr>El Pentateuco - Estudios Recientes</vt:lpstr>
      <vt:lpstr>El Pentateuco - Estudios Recientes</vt:lpstr>
      <vt:lpstr>El Pentateuco - Análisis Narrativo</vt:lpstr>
      <vt:lpstr>El Pentateuco - Análisis Narrativo</vt:lpstr>
      <vt:lpstr>Génesis - Género</vt:lpstr>
      <vt:lpstr>Génesis - Género</vt:lpstr>
      <vt:lpstr>Génesis - Estructura</vt:lpstr>
      <vt:lpstr>Génesis - Estructura</vt:lpstr>
      <vt:lpstr>Génesis - Estructura</vt:lpstr>
      <vt:lpstr>Génesis - Estructura</vt:lpstr>
      <vt:lpstr>Génesis - Mensaje</vt:lpstr>
      <vt:lpstr>Génesis - Creación a Babel</vt:lpstr>
      <vt:lpstr>Génesis - Creación a Babel</vt:lpstr>
      <vt:lpstr>Génesis - Creación a Babel</vt:lpstr>
      <vt:lpstr>Génesis - Abraham a Jacob</vt:lpstr>
      <vt:lpstr>Génesis - Abraham a Jacob</vt:lpstr>
      <vt:lpstr>Génesis - José</vt:lpstr>
      <vt:lpstr>Génesis - Cómo Predicarlo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históricos del AT</dc:title>
  <dc:creator>Larry Trotter</dc:creator>
  <cp:lastModifiedBy>Carla Gallareta</cp:lastModifiedBy>
  <cp:revision>114</cp:revision>
  <dcterms:created xsi:type="dcterms:W3CDTF">2010-03-10T15:17:18Z</dcterms:created>
  <dcterms:modified xsi:type="dcterms:W3CDTF">2012-10-03T21:20:41Z</dcterms:modified>
</cp:coreProperties>
</file>