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4"/>
  </p:notesMasterIdLst>
  <p:sldIdLst>
    <p:sldId id="257" r:id="rId2"/>
    <p:sldId id="275" r:id="rId3"/>
    <p:sldId id="276" r:id="rId4"/>
    <p:sldId id="277" r:id="rId5"/>
    <p:sldId id="278" r:id="rId6"/>
    <p:sldId id="279" r:id="rId7"/>
    <p:sldId id="283" r:id="rId8"/>
    <p:sldId id="281" r:id="rId9"/>
    <p:sldId id="284" r:id="rId10"/>
    <p:sldId id="280" r:id="rId11"/>
    <p:sldId id="282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-6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5BF506-A68A-A44F-A7F8-31855ADBA835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9613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E5A6A-CAD9-BC40-8DE6-630C33A57111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B4A2F-32F4-4346-B0B8-747200A6BF12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942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41DF5-3467-6A4B-BD5B-F7DD47443834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98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9D271-7828-A449-BA1E-6A0C1A33C32E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4065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0400A-7459-BB4F-AF02-EA25B8059908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4085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871B8-CCDA-D846-B0C5-90AB5F4A66CB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4106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EAC71-8A94-FF4C-A579-F96FC198A68F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4126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2E50E-9C07-9042-A788-93F1E425988D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4147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CD2A2-A198-D049-9945-03D80CBBB6AA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4167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A68A21-58E5-5842-99F2-297E32F59CEC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4188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94133-CD54-6042-8E1F-3F035EAA5E72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4208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5133C-A4F6-B24B-9FAD-AE38E81C4679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65D0C-0A9E-C844-9172-E6D7206D16FA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4229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DC4BC-45A3-CC46-83E2-3BCFF9AC6BF0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4249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FD9EF-807B-9648-914D-19A7E6860B64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4270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24B4E-784B-1541-9CB6-D98CAFF2B663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860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B94CC-531C-8543-A88C-E2593E053A6D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880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ADDD4-3BD5-C54E-A89D-6B3DDC1B4C2D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901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97ED7-79A3-144A-B616-BB2867D85B57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92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C3288-DFC4-7F45-96B8-4521B57760F5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4003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B91BF-5AC3-AE4B-B3EE-5FD546F6C4D4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962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003E9-B6EA-7246-8202-AE29389B3DCC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4044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076621-C980-1743-B547-EE89A90770C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1FAB-949C-4149-BFD9-58D2B045512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5950-9077-454E-85FE-1C9F65CC324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4BF7953-1B04-6048-91E8-2F7E2B24D92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797C-00AB-B447-A914-47B1A744EDC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064-05DB-394D-AB85-328D869CF72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F90D-A511-4C4E-A18A-C9742083288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1DA4-6585-824D-A071-8AF2B310698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1988-C22E-A64A-8A09-B0C19324166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0D62CE-FB22-1E43-9E46-6CC3682A7F1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FD7128-5378-F54F-9625-89AA4B981DD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4AD82BA-86F1-D94A-ADEA-46E3F148580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4000" dirty="0">
                <a:cs typeface="ＭＳ Ｐゴシック" charset="0"/>
              </a:rPr>
              <a:t>Introducción a Ester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 smtClean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 smtClean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20788" y="3170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propósito expreso del libro es explicar el origen de la fiesta de Purim.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Para entender otros propósitos, hay que evaluar las técnicas literarias que el autor empleó.</a:t>
            </a: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Propósito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Pares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Tres pares de banquetes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Dos veces dice que Ester escondió su identidad.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Dos listas de los siervos del rey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Dos reuniones de las mujeres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Dos casas para las mujeres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Dos ayunos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Dos consultaciones de Amán con su esposa y sus amigos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Dos visitas improvistas de Ester con el rey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Dos investiduras de Mardoqueo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Dos referencias a la cara cubierta de Amán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Dos referencias a los hijos a Amán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Dos apariencias de Jarbona</a:t>
            </a:r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Técnicas literarias (D y L 194-95)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buFont typeface="Arial" charset="0"/>
              <a:buAutoNum type="alphaLcParenR" startAt="13"/>
            </a:pPr>
            <a:r>
              <a:rPr lang="es-ES_tradnl" altLang="ja-JP" sz="2400">
                <a:cs typeface="ＭＳ Ｐゴシック" charset="0"/>
              </a:rPr>
              <a:t>Dos referencias a la disminución de la ira del rey</a:t>
            </a:r>
          </a:p>
          <a:p>
            <a:pPr marL="990600" lvl="1" indent="-533400">
              <a:buFont typeface="Arial" charset="0"/>
              <a:buAutoNum type="alphaLcParenR" startAt="13"/>
            </a:pPr>
            <a:r>
              <a:rPr lang="es-ES_tradnl" altLang="ja-JP" sz="2400">
                <a:cs typeface="ＭＳ Ｐゴシック" charset="0"/>
              </a:rPr>
              <a:t>Dos referencias a la irrevocabilidad de las leyes persas</a:t>
            </a:r>
          </a:p>
          <a:p>
            <a:pPr marL="990600" lvl="1" indent="-533400">
              <a:buFont typeface="Arial" charset="0"/>
              <a:buAutoNum type="alphaLcParenR" startAt="13"/>
            </a:pPr>
            <a:r>
              <a:rPr lang="es-ES_tradnl" altLang="ja-JP" sz="2400">
                <a:cs typeface="ＭＳ Ｐゴシック" charset="0"/>
              </a:rPr>
              <a:t>Dos días para vengarse los judíos de sus enemigos</a:t>
            </a:r>
          </a:p>
          <a:p>
            <a:pPr marL="990600" lvl="1" indent="-533400">
              <a:buFont typeface="Arial" charset="0"/>
              <a:buAutoNum type="alphaLcParenR" startAt="13"/>
            </a:pPr>
            <a:r>
              <a:rPr lang="es-ES_tradnl" altLang="ja-JP" sz="2400">
                <a:cs typeface="ＭＳ Ｐゴシック" charset="0"/>
              </a:rPr>
              <a:t>Dos cartas que instituyeron la fiesta de Purim</a:t>
            </a: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Técnicas literarias (D y L 194-95)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Ironía: reversiones de fortuna que resultan en exactamente lo opuesto a lo planeado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Amán, quien intentó destruir a Mardoqueo y a los judíos, fue destruido por causa de ellos.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Amán y sus hijos murieron en la horca que él había construido para colgar a Mardoqueo.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Amán quiso adueñarse de los bienes de los judíos, pero sus bienes cayeron en manos judíos.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Amán diseñó un plan para su propia honra, el cual él tenía que ejecutar para honrar a Mardoqueo.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sello real que Amán usó para condenar a los judíos se trasladó a Mardoqueo, quien lo usó para proteger a los judíos.</a:t>
            </a:r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Técnica literarias (D y L 194-95)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90600" lvl="1" indent="-533400">
              <a:buFont typeface="Arial" charset="0"/>
              <a:buAutoNum type="alphaLcParenR" startAt="6"/>
            </a:pPr>
            <a:r>
              <a:rPr lang="es-ES_tradnl" altLang="ja-JP" sz="2400">
                <a:cs typeface="ＭＳ Ｐゴシック" charset="0"/>
              </a:rPr>
              <a:t>Asuero quería demostrar su poder, pero no pudo controlar a su propia esposa.</a:t>
            </a:r>
          </a:p>
          <a:p>
            <a:pPr marL="990600" lvl="1" indent="-533400">
              <a:buFont typeface="Arial" charset="0"/>
              <a:buAutoNum type="alphaLcParenR" startAt="6"/>
            </a:pPr>
            <a:r>
              <a:rPr lang="es-ES_tradnl" altLang="ja-JP" sz="2400">
                <a:cs typeface="ＭＳ Ｐゴシック" charset="0"/>
              </a:rPr>
              <a:t>Asuero rehusó que Vasti apareciera en su presencia por haber rehusado aparecer en su presencia.</a:t>
            </a:r>
          </a:p>
          <a:p>
            <a:pPr marL="990600" lvl="1" indent="-533400">
              <a:buFont typeface="Arial" charset="0"/>
              <a:buAutoNum type="alphaLcParenR" startAt="6"/>
            </a:pPr>
            <a:r>
              <a:rPr lang="es-ES_tradnl" altLang="ja-JP" sz="2400">
                <a:cs typeface="ＭＳ Ｐゴシック" charset="0"/>
              </a:rPr>
              <a:t>El mérito no recompensado de Mardoqueo contrastó con la recompensa no merecida de Amán.</a:t>
            </a:r>
          </a:p>
          <a:p>
            <a:pPr marL="990600" lvl="1" indent="-533400">
              <a:buFont typeface="Arial" charset="0"/>
              <a:buAutoNum type="alphaLcParenR" startAt="6"/>
            </a:pPr>
            <a:r>
              <a:rPr lang="es-ES_tradnl" altLang="ja-JP" sz="2400">
                <a:cs typeface="ＭＳ Ｐゴシック" charset="0"/>
              </a:rPr>
              <a:t>Amán ocultó la identidad de su víctima (Mardoqueo) sin saber la identidad oculta de su víctima (Ester).</a:t>
            </a:r>
          </a:p>
          <a:p>
            <a:pPr marL="990600" lvl="1" indent="-533400">
              <a:buFont typeface="Arial" charset="0"/>
              <a:buAutoNum type="alphaLcParenR" startAt="6"/>
            </a:pPr>
            <a:r>
              <a:rPr lang="es-ES_tradnl" altLang="ja-JP" sz="2400">
                <a:cs typeface="ＭＳ Ｐゴシック" charset="0"/>
              </a:rPr>
              <a:t>La bebida de Amán y el rey contrastó con el ayuno de los judíos.</a:t>
            </a:r>
          </a:p>
          <a:p>
            <a:pPr marL="990600" lvl="1" indent="-533400">
              <a:buFont typeface="Arial" charset="0"/>
              <a:buAutoNum type="alphaLcParenR" startAt="6"/>
            </a:pPr>
            <a:r>
              <a:rPr lang="es-ES_tradnl" altLang="ja-JP" sz="2400">
                <a:cs typeface="ＭＳ Ｐゴシック" charset="0"/>
              </a:rPr>
              <a:t>Amán y el rey celebraron el primer edicto contra los judíos con bebida, y Amán fue deshecho mientras bebía con el rey.</a:t>
            </a:r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Técnica literarias (D y L 194-95)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Sátira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Una burla, sobre todo de los hombres persas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hombres prepotentes temían ser controlados por mujeres y terminaron siendo controlados por mujeres.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Temas recurrentes: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Fiestas y bebidas, y su contraste, el ayuno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ley y la legalidad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conflictos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Una de las técnicas más importantes es el </a:t>
            </a:r>
            <a:r>
              <a:rPr lang="es-ES_tradnl" altLang="ja-JP" sz="2800" i="1">
                <a:cs typeface="ＭＳ Ｐゴシック" charset="0"/>
              </a:rPr>
              <a:t>no</a:t>
            </a:r>
            <a:r>
              <a:rPr lang="es-ES_tradnl" altLang="ja-JP" sz="2800">
                <a:cs typeface="ＭＳ Ｐゴシック" charset="0"/>
              </a:rPr>
              <a:t> mencionar el tema principal.</a:t>
            </a:r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Técnicas literarias (D y L 194-95)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libro de Ester no menciona a Dios, ni la oración ni la adoración.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único acto religioso que menciona es el ayuno.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Este hecho ha dejando perplejos a muchos.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Young intentó explicarlo diciendo que el nombre de Dios ya no estaba asociado con los judíos que se quedaron en Persia en lugar de regresar a Judea (410-11).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Nada de esto es necesario si consideramos el no mencionar a Dios como una técnica literaria.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Mardoqueo sugirió esta técnica en 4:14.</a:t>
            </a:r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¿Dónde esta Dios?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>
                <a:cs typeface="ＭＳ Ｐゴシック" charset="0"/>
              </a:rPr>
              <a:t>La idea es que las huellas de Dios están en toda la historia, y el no mencionarlo es una forma de resaltarlo.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>
                <a:cs typeface="ＭＳ Ｐゴシック" charset="0"/>
              </a:rPr>
              <a:t>Las </a:t>
            </a:r>
            <a:r>
              <a:rPr lang="es-ES_tradnl" altLang="ja-JP" sz="2800">
                <a:latin typeface="Arial"/>
                <a:cs typeface="ＭＳ Ｐゴシック" charset="0"/>
              </a:rPr>
              <a:t>“</a:t>
            </a:r>
            <a:r>
              <a:rPr lang="es-ES_tradnl" altLang="ja-JP" sz="2800">
                <a:cs typeface="ＭＳ Ｐゴシック" charset="0"/>
              </a:rPr>
              <a:t>casualidades</a:t>
            </a:r>
            <a:r>
              <a:rPr lang="es-ES_tradnl" altLang="ja-JP" sz="2800">
                <a:latin typeface="Arial"/>
                <a:cs typeface="ＭＳ Ｐゴシック" charset="0"/>
              </a:rPr>
              <a:t>”</a:t>
            </a:r>
            <a:r>
              <a:rPr lang="es-ES_tradnl" altLang="ja-JP" sz="2800">
                <a:cs typeface="ＭＳ Ｐゴシック" charset="0"/>
              </a:rPr>
              <a:t> enfatizan que Dios controlaba todo para salvar a su pueblo: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belleza y la elección de Ester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conocimiento de Mardoqueo de la trama contra el rey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registro de las acciones de Mardoqueo en las crónicas reales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secreto de la identidad de Ester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Las dos recepciones que el rey le dio a Ester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insomnio del rey justo a tiempo </a:t>
            </a: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¿Dónde esta Dios?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buFont typeface="Arial" charset="0"/>
              <a:buAutoNum type="alphaLcParenR" startAt="7"/>
            </a:pPr>
            <a:r>
              <a:rPr lang="es-ES_tradnl" altLang="ja-JP" sz="2400">
                <a:cs typeface="ＭＳ Ｐゴシック" charset="0"/>
              </a:rPr>
              <a:t>La selección elegida de las crónicas para leer al rey</a:t>
            </a:r>
          </a:p>
          <a:p>
            <a:pPr marL="990600" lvl="1" indent="-533400">
              <a:buFont typeface="Arial" charset="0"/>
              <a:buAutoNum type="alphaLcParenR" startAt="7"/>
            </a:pPr>
            <a:r>
              <a:rPr lang="es-ES_tradnl" altLang="ja-JP" sz="2400">
                <a:cs typeface="ＭＳ Ｐゴシック" charset="0"/>
              </a:rPr>
              <a:t>La llegada de Amán justo cuando el rey buscaba honrar a Mardoqueo</a:t>
            </a:r>
          </a:p>
          <a:p>
            <a:pPr marL="609600" indent="-609600"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La soberanía de Dios es aparente en toda la historia de Ester.</a:t>
            </a:r>
          </a:p>
          <a:p>
            <a:pPr marL="609600" indent="-609600"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Igualmente aparente es la importancia de las acciones sabias y oportunas de los humanos.</a:t>
            </a:r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¿Dónde esta Dios?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latin typeface="Arial"/>
                <a:cs typeface="ＭＳ Ｐゴシック" charset="0"/>
              </a:rPr>
              <a:t>Éxodo 17:16 dice: “</a:t>
            </a:r>
            <a:r>
              <a:rPr lang="es-ES_tradnl" sz="2800"/>
              <a:t>El SEÑOR lo ha jurado; el SEÑOR hará guerra contra Amalec de generación en generación</a:t>
            </a:r>
            <a:r>
              <a:rPr lang="ja-JP" altLang="es-ES_tradnl" sz="2800">
                <a:latin typeface="Arial"/>
              </a:rPr>
              <a:t>”</a:t>
            </a:r>
            <a:r>
              <a:rPr lang="es-ES_tradnl" sz="2800"/>
              <a:t>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sz="2800"/>
              <a:t>El rey Sa</a:t>
            </a:r>
            <a:r>
              <a:rPr lang="es-ES_tradnl" altLang="ja-JP" sz="2800">
                <a:latin typeface="Arial"/>
                <a:cs typeface="ＭＳ Ｐゴシック" charset="0"/>
              </a:rPr>
              <a:t>úl había fallado al perdonar al rey de los amalecitas, </a:t>
            </a:r>
            <a:r>
              <a:rPr lang="es-ES_tradnl" altLang="ja-JP" sz="2800">
                <a:cs typeface="ＭＳ Ｐゴシック" charset="0"/>
              </a:rPr>
              <a:t>Agag, y al echar mano al botín (I Sam 15).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Si el Cis mencionado en el 2:5 fue el padre de Sa</a:t>
            </a:r>
            <a:r>
              <a:rPr lang="es-ES_tradnl" altLang="ja-JP" sz="2800">
                <a:latin typeface="Arial"/>
                <a:cs typeface="ＭＳ Ｐゴシック" charset="0"/>
              </a:rPr>
              <a:t>úl, </a:t>
            </a:r>
            <a:r>
              <a:rPr lang="es-ES_tradnl" altLang="ja-JP" sz="2800">
                <a:cs typeface="ＭＳ Ｐゴシック" charset="0"/>
              </a:rPr>
              <a:t>Mardoqueo fue un pariente de Saúl.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Amán fue agagueo, aparentemente pariente del rey amalecita Agag (3:1).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Este hecho explica la antipatía entre estos dos hombres y el deseo de Amán de destruir a todos los judíos.</a:t>
            </a:r>
            <a:endParaRPr lang="es-ES_tradnl" altLang="ja-JP" sz="2800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Asunto pendiente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el Tanakh, Ester está en los escritos.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Se presenta como una historia de la salvación de los judíos que siguieron viviendo en Persia después del regreso de algunos judíos a Jerusalén.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la LXX y las versiones modernas, está colocado entre los libros históricos.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Muchos críticos han cuestionado su historicidad, considerándolo una novela.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Otros han reconocido algunos de los temas que son prominentes en la literatura sapiencial (Dillard y Longman 193).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Género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/>
              <a:t>En Dt 25:17-19, </a:t>
            </a:r>
            <a:r>
              <a:rPr lang="es-ES_tradnl" altLang="ja-JP" sz="2800">
                <a:cs typeface="ＭＳ Ｐゴシック" charset="0"/>
              </a:rPr>
              <a:t>el descanso de Israel</a:t>
            </a:r>
            <a:r>
              <a:rPr lang="es-ES_tradnl" altLang="ja-JP" sz="2800"/>
              <a:t> de todos sus enemigos </a:t>
            </a:r>
            <a:r>
              <a:rPr lang="es-ES_tradnl" altLang="ja-JP" sz="2800">
                <a:cs typeface="ＭＳ Ｐゴシック" charset="0"/>
              </a:rPr>
              <a:t>está asociado con </a:t>
            </a:r>
            <a:r>
              <a:rPr lang="es-ES_tradnl" altLang="ja-JP" sz="2800"/>
              <a:t>la destrucci</a:t>
            </a:r>
            <a:r>
              <a:rPr lang="es-ES_tradnl" altLang="ja-JP" sz="2800">
                <a:latin typeface="Arial"/>
                <a:cs typeface="ＭＳ Ｐゴシック" charset="0"/>
              </a:rPr>
              <a:t>ón de los amalecitas.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Después de la victoria de los judíos sobre Amán y todos sus enemigos, tuvieron paz de todos sus enemigos (9:22).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El edicto del rey dio autoridad a los judíos no solo de defenderse sino también de saquear los bienes de sus enemigos (8:11).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No obstante, tres veces el texto dice que </a:t>
            </a:r>
            <a:r>
              <a:rPr lang="es-ES_tradnl" altLang="ja-JP" sz="2800">
                <a:latin typeface="Arial"/>
                <a:cs typeface="ＭＳ Ｐゴシック" charset="0"/>
              </a:rPr>
              <a:t>“</a:t>
            </a:r>
            <a:r>
              <a:rPr lang="es-ES_tradnl" altLang="ja-JP" sz="2800">
                <a:cs typeface="ＭＳ Ｐゴシック" charset="0"/>
              </a:rPr>
              <a:t>no echaron mano a los bienes</a:t>
            </a:r>
            <a:r>
              <a:rPr lang="es-ES_tradnl" altLang="ja-JP" sz="2800">
                <a:latin typeface="Arial"/>
                <a:cs typeface="ＭＳ Ｐゴシック" charset="0"/>
              </a:rPr>
              <a:t>”</a:t>
            </a:r>
            <a:r>
              <a:rPr lang="es-ES_tradnl" altLang="ja-JP" sz="2800">
                <a:cs typeface="ＭＳ Ｐゴシック" charset="0"/>
              </a:rPr>
              <a:t> (9:10, 15, 16).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Así que, evitaron imitar la desobediencia de Saúl.</a:t>
            </a:r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Asunto pendiente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Dios es soberano y cuida a su pueblo donde esté y en todas circunstancias.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Aun cuando la situación parece estar imposible, Dios está obrando incógnito (cf. José, Gedeón, Rut, Jesús, et al).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Las acciones (buenas y malas) de los seres humanos son parte del plan soberano de Dios.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Dios a veces utiliza los instrumentos menos probables, como una jovencita o una cruz.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muerte y la resurrección de Jesús es la gran reversión de fortunas.</a:t>
            </a:r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única forma en la cual lo he predicado ha sido todo el libro en un solo sermón.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Conté la historia dramaticamente haciendo unas aplicaciones brevemente al final.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 se divide en secciones, es importante no perder de vista el flujo narrativo y las ironías que contribuyen al mensaje principal que es la salvación que Dios da a su pueblo.</a:t>
            </a:r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Cómo predicarlo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Sin embargo, los temas sapienciales no están en conflicto con la historicidad.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Además, el autor evidenció un conocimiento íntimo de la ciudad de Susa y las costumbres de la corte real.</a:t>
            </a:r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Género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Un problema es la identificación de Vasti.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esposa del Rey Asuero (Jerjes) fue Amestris.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 ha sido posible identificar a Amestris con Vasti o con Ester.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Siguen como enigma las relaciones entre estas tres mujeres.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Sin embargo, tenemos que tomar en cuenta las prácticas sexuales de los reyes persas, quienes mantenían harenes.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Aunque el libro de Ester se enfoca en las dos mujeres, reconoce que había muchas otras mujeres en el harén del Asuero.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Hay información que falta, pero probablemente la situación entre las tres mujeres era más complicada que el libro la presenta.</a:t>
            </a:r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Género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talmud </a:t>
            </a:r>
            <a:r>
              <a:rPr lang="es-ES_tradnl" altLang="ja-JP" sz="2800" i="1">
                <a:cs typeface="ＭＳ Ｐゴシック" charset="0"/>
              </a:rPr>
              <a:t>Baba Bathra</a:t>
            </a:r>
            <a:r>
              <a:rPr lang="es-ES_tradnl" altLang="ja-JP" sz="2800">
                <a:cs typeface="ＭＳ Ｐゴシック" charset="0"/>
              </a:rPr>
              <a:t> lo asignó a </a:t>
            </a:r>
            <a:r>
              <a:rPr lang="es-ES_tradnl" altLang="ja-JP" sz="2800">
                <a:latin typeface="Arial"/>
                <a:cs typeface="ＭＳ Ｐゴシック" charset="0"/>
              </a:rPr>
              <a:t>“</a:t>
            </a:r>
            <a:r>
              <a:rPr lang="es-ES_tradnl" altLang="ja-JP" sz="2800">
                <a:cs typeface="ＭＳ Ｐゴシック" charset="0"/>
              </a:rPr>
              <a:t>los hombres de la gran sinagoga</a:t>
            </a:r>
            <a:r>
              <a:rPr lang="es-ES_tradnl" altLang="ja-JP" sz="2800">
                <a:latin typeface="Arial"/>
                <a:cs typeface="ＭＳ Ｐゴシック" charset="0"/>
              </a:rPr>
              <a:t>”</a:t>
            </a:r>
            <a:r>
              <a:rPr lang="es-ES_tradnl" altLang="ja-JP" sz="2800">
                <a:cs typeface="ＭＳ Ｐゴシック" charset="0"/>
              </a:rPr>
              <a:t>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Josefo lo atribuyó a Mardoqueo.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 más que podemos decir es que fue un nativo de Persia y que tenía acceso a ciertas fuentes primarias: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escritos de Mardoqueo - 9:20.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libros de las crónicas de los reyes de Media y Persia - 2:23; 6:1, 10:2.</a:t>
            </a:r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Autor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mayoría identifica a Asuero con Jerjes (486-465 a.C.).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LXX dice Artajerjes (II) (404-359).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evidencia interna indica que suficiente tiempo había pasado para que los escritos de Mardoqueo y las crónicas del rey Asuero ya estuvieran escritos y disponibles.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Algunos críticos lo han fechado durante el período macabeo, pero los supuestos paralelos entre el libro de Ester y la lucha macabea con los griegos no están muy seguros (Harrison 1088-90).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fecha más temprana sería la segunda parte del quinto siglo.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Un problema cronológico surge en los versículos 2:5-6: </a:t>
            </a:r>
          </a:p>
          <a:p>
            <a:pPr marL="609600" indent="-609600">
              <a:buFontTx/>
              <a:buNone/>
            </a:pPr>
            <a:r>
              <a:rPr lang="es-ES_tradnl" sz="2800"/>
              <a:t>	</a:t>
            </a:r>
            <a:r>
              <a:rPr lang="es-ES_tradnl" sz="2400" baseline="30000"/>
              <a:t>5</a:t>
            </a:r>
            <a:r>
              <a:rPr lang="es-ES_tradnl" sz="2400"/>
              <a:t> Y había en la fortaleza de Susa un judío que se llamaba Mardoqueo, hijo de Jair, hijo de Simei, hijo de Cis, benjamita, </a:t>
            </a:r>
            <a:r>
              <a:rPr lang="es-ES_tradnl" sz="2400" baseline="30000"/>
              <a:t>6</a:t>
            </a:r>
            <a:r>
              <a:rPr lang="es-ES_tradnl" sz="2400"/>
              <a:t> que había sido deportado de Jerusalén con los cautivos que habían sido deportados con Jeconías, rey de Judá, a quien había deportado Nabucodonosor, rey de Babilonia.</a:t>
            </a:r>
            <a:endParaRPr lang="es-ES_tradnl" altLang="ja-JP" sz="2800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 el versículo 6 se refiriera a Mardoqueo, él habría tenido más de 120 años.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 el versículo 6 se refriere a Cis, no se puede identificar con Cis, padre del Rey Saúl.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 el versículo 6 se refiere generalmente a la familia de Mardoqueo, Cis podría ser el padre del Rey Saúl (ver nota en NIV Study Bible).</a:t>
            </a: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Las fiestas de Jerjes (1:1 a 2:18)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400">
                <a:cs typeface="ＭＳ Ｐゴシック" charset="0"/>
              </a:rPr>
              <a:t>Vasti derrocada (1)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400">
                <a:cs typeface="ＭＳ Ｐゴシック" charset="0"/>
              </a:rPr>
              <a:t>Ester elegida reina (2:1-18)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Las fiestas de Ester (2:19 a 7:10)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400">
                <a:cs typeface="ＭＳ Ｐゴシック" charset="0"/>
              </a:rPr>
              <a:t>Mardoqueo descubre una trama (2:19-23).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400">
                <a:cs typeface="ＭＳ Ｐゴシック" charset="0"/>
              </a:rPr>
              <a:t>La trama de Amán (3)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400">
                <a:cs typeface="ＭＳ Ｐゴシック" charset="0"/>
              </a:rPr>
              <a:t>Mardoqueo convence a Ester a que ayude (4).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400">
                <a:cs typeface="ＭＳ Ｐゴシック" charset="0"/>
              </a:rPr>
              <a:t>Primer banquete de Ester (5:1-18)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400">
                <a:cs typeface="ＭＳ Ｐゴシック" charset="0"/>
              </a:rPr>
              <a:t>Una noche de insomnio (5:9 a 6:14)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400">
                <a:cs typeface="ＭＳ Ｐゴシック" charset="0"/>
              </a:rPr>
              <a:t>Segundo banquete de Ester (7)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Las fiestas de Purim (8-10)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400">
                <a:cs typeface="ＭＳ Ｐゴシック" charset="0"/>
              </a:rPr>
              <a:t>El edicto del rey a favor de los judíos (8)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400">
                <a:cs typeface="ＭＳ Ｐゴシック" charset="0"/>
              </a:rPr>
              <a:t>La institución de Purim (9)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400">
                <a:cs typeface="ＭＳ Ｐゴシック" charset="0"/>
              </a:rPr>
              <a:t>El asenso de Mardoqueo (10)</a:t>
            </a:r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Estructura (Dillard y Longman)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12800" indent="-8128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Un chiasmo es una estructura que cruza como la letra griega chi </a:t>
            </a:r>
            <a:r>
              <a:rPr lang="es-ES_tradnl" altLang="ja-JP" sz="2800">
                <a:latin typeface="Symbol" charset="0"/>
                <a:cs typeface="ＭＳ Ｐゴシック" charset="0"/>
                <a:sym typeface="Symbol" charset="0"/>
              </a:rPr>
              <a:t></a:t>
            </a:r>
            <a:r>
              <a:rPr lang="es-ES_tradnl" altLang="ja-JP" sz="2800">
                <a:cs typeface="ＭＳ Ｐゴシック" charset="0"/>
              </a:rPr>
              <a:t>.</a:t>
            </a:r>
          </a:p>
          <a:p>
            <a:pPr marL="812800" indent="-8128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Radday identificó el siguiente chiasmo en Ester:</a:t>
            </a:r>
          </a:p>
          <a:p>
            <a:pPr marL="812800" indent="-812800">
              <a:buFontTx/>
              <a:buNone/>
            </a:pPr>
            <a:r>
              <a:rPr lang="es-ES_tradnl" altLang="ja-JP" sz="2400">
                <a:cs typeface="ＭＳ Ｐゴシック" charset="0"/>
              </a:rPr>
              <a:t>Prólogo (1)</a:t>
            </a:r>
          </a:p>
          <a:p>
            <a:pPr marL="1168400" lvl="1" indent="-711200">
              <a:buFontTx/>
              <a:buNone/>
            </a:pPr>
            <a:r>
              <a:rPr lang="es-ES_tradnl" altLang="ja-JP" sz="2400">
                <a:cs typeface="ＭＳ Ｐゴシック" charset="0"/>
              </a:rPr>
              <a:t>El primer edicto del rey (2-3)</a:t>
            </a:r>
          </a:p>
          <a:p>
            <a:pPr marL="1524000" lvl="2" indent="-609600">
              <a:buFontTx/>
              <a:buNone/>
            </a:pPr>
            <a:r>
              <a:rPr lang="es-ES_tradnl" altLang="ja-JP">
                <a:cs typeface="ＭＳ Ｐゴシック" charset="0"/>
              </a:rPr>
              <a:t>El conflicto entre Amán y Mardoqueo (4-5)</a:t>
            </a:r>
          </a:p>
          <a:p>
            <a:pPr marL="1879600" lvl="3" indent="-508000">
              <a:buFontTx/>
              <a:buNone/>
            </a:pP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Aquella noche rey no podía dormir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(6:1)</a:t>
            </a:r>
          </a:p>
          <a:p>
            <a:pPr marL="1524000" lvl="2" indent="-609600">
              <a:buFontTx/>
              <a:buNone/>
            </a:pPr>
            <a:r>
              <a:rPr lang="es-ES_tradnl" altLang="ja-JP">
                <a:cs typeface="ＭＳ Ｐゴシック" charset="0"/>
              </a:rPr>
              <a:t>El triunfo de Mardoqueo sobre Amán (6-7)</a:t>
            </a:r>
          </a:p>
          <a:p>
            <a:pPr marL="1168400" lvl="1" indent="-711200">
              <a:buFontTx/>
              <a:buNone/>
            </a:pPr>
            <a:r>
              <a:rPr lang="es-ES_tradnl" altLang="ja-JP" sz="2400">
                <a:cs typeface="ＭＳ Ｐゴシック" charset="0"/>
              </a:rPr>
              <a:t>El segundo edicto del rey (8-9)</a:t>
            </a:r>
          </a:p>
          <a:p>
            <a:pPr marL="812800" indent="-812800">
              <a:buFontTx/>
              <a:buNone/>
            </a:pPr>
            <a:r>
              <a:rPr lang="es-ES_tradnl" altLang="ja-JP" sz="2400">
                <a:cs typeface="ＭＳ Ｐゴシック" charset="0"/>
              </a:rPr>
              <a:t>Epílogo (10)</a:t>
            </a:r>
          </a:p>
          <a:p>
            <a:pPr marL="812800" indent="-812800">
              <a:buFontTx/>
              <a:buNone/>
            </a:pPr>
            <a:r>
              <a:rPr lang="es-ES_tradnl" altLang="ja-JP" sz="2800">
                <a:cs typeface="ＭＳ Ｐゴシック" charset="0"/>
              </a:rPr>
              <a:t>3.	Aunque esta estructura ignora muchos detalles, revela su simetría e identifica el eje del libro, el insomnio del rey.</a:t>
            </a:r>
            <a:endParaRPr lang="es-ES_tradnl" altLang="ja-JP">
              <a:cs typeface="ＭＳ Ｐゴシック" charset="0"/>
            </a:endParaRPr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Ester</a:t>
            </a:r>
            <a:r>
              <a:rPr lang="es-ES_tradnl" altLang="ja-JP" sz="3200">
                <a:cs typeface="ＭＳ Ｐゴシック" charset="0"/>
              </a:rPr>
              <a:t> - Estructura chiasta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5031</TotalTime>
  <Words>1838</Words>
  <Application>Microsoft Macintosh PowerPoint</Application>
  <PresentationFormat>Presentación en pantalla (4:3)</PresentationFormat>
  <Paragraphs>174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ＭＳ Ｐゴシック</vt:lpstr>
      <vt:lpstr>Helvetica</vt:lpstr>
      <vt:lpstr>Wingdings</vt:lpstr>
      <vt:lpstr>Symbol</vt:lpstr>
      <vt:lpstr>Pptssem</vt:lpstr>
      <vt:lpstr>Los libros históricos del AT</vt:lpstr>
      <vt:lpstr>Ester -  Género</vt:lpstr>
      <vt:lpstr>Ester -  Género</vt:lpstr>
      <vt:lpstr>Ester -  Género</vt:lpstr>
      <vt:lpstr>Ester -  Autor</vt:lpstr>
      <vt:lpstr>Ester -  Fecha</vt:lpstr>
      <vt:lpstr>Ester -  Fecha</vt:lpstr>
      <vt:lpstr>Ester - Estructura (Dillard y Longman)</vt:lpstr>
      <vt:lpstr>Ester - Estructura chiasta</vt:lpstr>
      <vt:lpstr>Ester -  Propósito</vt:lpstr>
      <vt:lpstr>Ester - Técnicas literarias (D y L 194-95)</vt:lpstr>
      <vt:lpstr>Ester -  Técnicas literarias (D y L 194-95)</vt:lpstr>
      <vt:lpstr>Ester -  Técnica literarias (D y L 194-95)</vt:lpstr>
      <vt:lpstr>Ester -  Técnica literarias (D y L 194-95)</vt:lpstr>
      <vt:lpstr>Ester -  Técnicas literarias (D y L 194-95)</vt:lpstr>
      <vt:lpstr>Ester -  ¿Dónde esta Dios?</vt:lpstr>
      <vt:lpstr>Ester -  ¿Dónde esta Dios?</vt:lpstr>
      <vt:lpstr>Ester -  ¿Dónde esta Dios?</vt:lpstr>
      <vt:lpstr>Ester -  Asunto pendiente</vt:lpstr>
      <vt:lpstr>Ester -  Asunto pendiente</vt:lpstr>
      <vt:lpstr>Ester - Mensaje</vt:lpstr>
      <vt:lpstr>Ester - Cómo predicarlo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466</cp:revision>
  <dcterms:created xsi:type="dcterms:W3CDTF">2010-03-10T15:17:18Z</dcterms:created>
  <dcterms:modified xsi:type="dcterms:W3CDTF">2012-10-08T16:41:50Z</dcterms:modified>
</cp:coreProperties>
</file>