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7" r:id="rId3"/>
    <p:sldId id="547" r:id="rId4"/>
    <p:sldId id="550" r:id="rId5"/>
    <p:sldId id="442" r:id="rId6"/>
    <p:sldId id="511" r:id="rId7"/>
    <p:sldId id="441" r:id="rId8"/>
    <p:sldId id="515" r:id="rId9"/>
    <p:sldId id="514" r:id="rId10"/>
    <p:sldId id="516" r:id="rId11"/>
    <p:sldId id="513" r:id="rId12"/>
    <p:sldId id="517" r:id="rId13"/>
    <p:sldId id="512" r:id="rId14"/>
    <p:sldId id="518" r:id="rId15"/>
    <p:sldId id="519" r:id="rId16"/>
    <p:sldId id="553" r:id="rId17"/>
    <p:sldId id="630" r:id="rId18"/>
    <p:sldId id="556" r:id="rId19"/>
    <p:sldId id="558" r:id="rId20"/>
    <p:sldId id="559" r:id="rId21"/>
    <p:sldId id="564" r:id="rId22"/>
    <p:sldId id="566" r:id="rId23"/>
    <p:sldId id="569" r:id="rId24"/>
    <p:sldId id="572" r:id="rId25"/>
    <p:sldId id="575" r:id="rId26"/>
    <p:sldId id="579" r:id="rId27"/>
    <p:sldId id="580" r:id="rId28"/>
    <p:sldId id="531" r:id="rId29"/>
    <p:sldId id="581" r:id="rId30"/>
    <p:sldId id="584" r:id="rId31"/>
    <p:sldId id="587" r:id="rId32"/>
    <p:sldId id="590" r:id="rId33"/>
    <p:sldId id="591" r:id="rId34"/>
    <p:sldId id="277" r:id="rId35"/>
    <p:sldId id="537" r:id="rId36"/>
    <p:sldId id="592" r:id="rId37"/>
    <p:sldId id="629" r:id="rId38"/>
    <p:sldId id="593" r:id="rId39"/>
    <p:sldId id="596" r:id="rId40"/>
    <p:sldId id="598" r:id="rId41"/>
    <p:sldId id="600" r:id="rId42"/>
    <p:sldId id="541" r:id="rId43"/>
    <p:sldId id="605" r:id="rId44"/>
    <p:sldId id="542" r:id="rId45"/>
    <p:sldId id="543" r:id="rId46"/>
    <p:sldId id="612" r:id="rId47"/>
    <p:sldId id="616" r:id="rId48"/>
    <p:sldId id="444" r:id="rId49"/>
    <p:sldId id="625" r:id="rId50"/>
    <p:sldId id="628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63" autoAdjust="0"/>
  </p:normalViewPr>
  <p:slideViewPr>
    <p:cSldViewPr>
      <p:cViewPr varScale="1">
        <p:scale>
          <a:sx n="92" d="100"/>
          <a:sy n="92" d="100"/>
        </p:scale>
        <p:origin x="-1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2AECE-8CFB-094C-9147-BF5E625A2C28}" type="datetimeFigureOut">
              <a:rPr lang="en-US"/>
              <a:pPr/>
              <a:t>10/8/12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E01EED-C714-3F40-AA7A-792E2F500DB7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67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5DC40C0-780B-1F4A-9EE7-238BBC32234D}" type="datetimeFigureOut">
              <a:rPr lang="en-US"/>
              <a:pPr/>
              <a:t>10/8/12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s-MX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0C8D5D6-A409-6F4E-BEBA-FCE855FDE827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93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Helvetica"/>
            </a:endParaRPr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  <a:latin typeface="Helvetica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dirty="0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  <a:latin typeface="Helvetica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dirty="0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Helvetica"/>
                <a:ea typeface="+mn-ea"/>
                <a:cs typeface="+mn-cs"/>
              </a:defRPr>
            </a:lvl1pPr>
          </a:lstStyle>
          <a:p>
            <a:r>
              <a:rPr kumimoji="0" lang="es-ES_tradnl" dirty="0" smtClean="0"/>
              <a:t>Clic para editar título</a:t>
            </a:r>
            <a:endParaRPr kumimoji="0" lang="en-US" dirty="0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Helvetica"/>
                <a:ea typeface="+mn-ea"/>
                <a:cs typeface="+mn-cs"/>
              </a:defRPr>
            </a:lvl1pPr>
          </a:lstStyle>
          <a:p>
            <a:r>
              <a:rPr kumimoji="0" lang="es-ES_tradnl" dirty="0" smtClean="0"/>
              <a:t>Clic para editar título</a:t>
            </a:r>
            <a:endParaRPr kumimoji="0"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dirty="0" smtClean="0"/>
              <a:t>Segundo nivel</a:t>
            </a:r>
          </a:p>
          <a:p>
            <a:pPr lvl="2" eaLnBrk="1" latinLnBrk="0" hangingPunct="1"/>
            <a:r>
              <a:rPr kumimoji="0" lang="es-ES_tradnl" dirty="0" smtClean="0"/>
              <a:t>Tercer nivel</a:t>
            </a:r>
          </a:p>
          <a:p>
            <a:pPr lvl="3" eaLnBrk="1" latinLnBrk="0" hangingPunct="1"/>
            <a:r>
              <a:rPr kumimoji="0" lang="es-ES_tradnl" dirty="0" smtClean="0"/>
              <a:t>Cuarto nivel</a:t>
            </a:r>
          </a:p>
          <a:p>
            <a:pPr lvl="4" eaLnBrk="1" latinLnBrk="0" hangingPunct="1"/>
            <a:r>
              <a:rPr kumimoji="0" lang="es-ES_tradnl" dirty="0" smtClean="0"/>
              <a:t>Quinto nivel</a:t>
            </a:r>
            <a:endParaRPr kumimoji="0" lang="en-US" dirty="0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0C15BD-BC1E-2544-9B64-CEEA7E1D8141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DF387B-F15B-6943-B5F3-BF91373D151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Helvetica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Helvetica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Helvetica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Helvetica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200" dirty="0" smtClean="0">
                <a:ea typeface="+mn-ea"/>
              </a:rPr>
              <a:t>Prof</a:t>
            </a:r>
            <a:r>
              <a:rPr lang="es-MX" sz="3200" dirty="0" smtClean="0">
                <a:ea typeface="+mn-ea"/>
              </a:rPr>
              <a:t>. Rvdo. </a:t>
            </a:r>
            <a:r>
              <a:rPr lang="es-MX" sz="3200" dirty="0" smtClean="0">
                <a:ea typeface="+mn-ea"/>
              </a:rPr>
              <a:t>Benjamin </a:t>
            </a:r>
            <a:r>
              <a:rPr lang="es-MX" sz="3200" dirty="0" smtClean="0">
                <a:ea typeface="+mn-ea"/>
              </a:rPr>
              <a:t>Meyer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200" dirty="0" smtClean="0">
                <a:ea typeface="+mn-ea"/>
              </a:rPr>
              <a:t>27 de marzo de 2010</a:t>
            </a:r>
            <a:endParaRPr lang="es-MX" sz="3200" dirty="0"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375792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5000" dirty="0" smtClean="0">
                <a:latin typeface="AveriaSerif-Bold"/>
                <a:ea typeface="+mj-ea"/>
                <a:cs typeface="AveriaSerif-Bold"/>
              </a:rPr>
              <a:t>I </a:t>
            </a:r>
            <a:r>
              <a:rPr lang="es-MX" sz="5000" dirty="0" smtClean="0">
                <a:latin typeface="AveriaSerif-Bold"/>
                <a:ea typeface="+mj-ea"/>
                <a:cs typeface="AveriaSerif-Bold"/>
              </a:rPr>
              <a:t>y </a:t>
            </a:r>
            <a:r>
              <a:rPr lang="es-MX" sz="5000" dirty="0" smtClean="0">
                <a:latin typeface="AveriaSerif-Bold"/>
                <a:ea typeface="+mj-ea"/>
                <a:cs typeface="AveriaSerif-Bold"/>
              </a:rPr>
              <a:t>II </a:t>
            </a:r>
            <a:r>
              <a:rPr lang="es-MX" sz="5000" dirty="0" smtClean="0">
                <a:latin typeface="AveriaSerif-Bold"/>
                <a:ea typeface="+mj-ea"/>
                <a:cs typeface="AveriaSerif-Bold"/>
              </a:rPr>
              <a:t>Tesalonicenses y Gálatas</a:t>
            </a:r>
            <a:endParaRPr lang="es-MX" sz="5000" dirty="0">
              <a:latin typeface="AveriaSerif-Bold"/>
              <a:ea typeface="+mj-ea"/>
              <a:cs typeface="AveriaSerif-Bold"/>
            </a:endParaRPr>
          </a:p>
        </p:txBody>
      </p:sp>
      <p:pic>
        <p:nvPicPr>
          <p:cNvPr id="6" name="Imagen 5" descr="Logo col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880320" cy="1937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Respuesta: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Falsas nociones respecto al regreso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requerían una explicación más detallada.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Tercera objeción: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Vocabulario diferente.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Respuesta: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Sin embargo, es más probable que Pablo la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haya escrito.  ¿Quién más?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Cuarta objeción: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Estilo (demasiado formal, frío, y hasta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cortante).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Respuesta: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¿Por qué debe Pablo escribir siempre con el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mismo estilo o tono?  Las cartas a los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corintios también tienen tonos diferentes.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Resumen:  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Tanto 1 Tesalonicenses como 2 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Tesalonicenses tienen características 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paulinas.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000">
                <a:latin typeface="Arial" charset="0"/>
              </a:rPr>
              <a:t>Probablemente son las cartas más tempranas 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None/>
            </a:pPr>
            <a:r>
              <a:rPr lang="es-MX" sz="3000">
                <a:latin typeface="Arial" charset="0"/>
              </a:rPr>
              <a:t>de Pablo.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Autor, Fecha, y Lugar (Biblia NVI de Estudio, Harrison)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000">
                <a:latin typeface="Arial" charset="0"/>
              </a:rPr>
              <a:t>Puerto marino.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000">
                <a:latin typeface="Arial" charset="0"/>
              </a:rPr>
              <a:t>Capital de la provincia romana de Macedonia.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000">
                <a:latin typeface="Arial" charset="0"/>
              </a:rPr>
              <a:t>Bien situada para el comercio.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000">
                <a:latin typeface="Arial" charset="0"/>
              </a:rPr>
              <a:t>Una comunidad muy grande de judíos.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La ciudad de Tesalónica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39364" cy="666936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La ciudad de Tesalónica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Durante el segundo viaje misionero Pablo, Lucas, Timoteo, y Silas visitaron por primera vez a Europa.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Pablo empezó su ministerio en la sinagoga.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La iglesia incluía miembros judíos, sin embargo, la mayoría de los miembros eran gentiles (griegos temerosos de Dios).</a:t>
            </a:r>
            <a:endParaRPr lang="es-MX" sz="30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Trasfondo de la iglesia en Tesalónica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s-MX" sz="3200">
                <a:latin typeface="Arial" charset="0"/>
              </a:rPr>
              <a:t>El éxito de Pablo resultó en un desorden callejero inspirado por los judíos.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s-MX" sz="3200">
                <a:latin typeface="Arial" charset="0"/>
              </a:rPr>
              <a:t>Lightfoot alega que Pablo estuvo en Tesalónica más de tres sábados para reunir a tantos conversos.</a:t>
            </a:r>
            <a:endParaRPr lang="es-MX" sz="30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Trasfondo de la iglesia en Tesalónica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I</a:t>
            </a:r>
            <a:r>
              <a:rPr lang="es-MX" dirty="0" smtClean="0">
                <a:ea typeface="+mj-ea"/>
              </a:rPr>
              <a:t> </a:t>
            </a:r>
            <a:r>
              <a:rPr lang="es-MX" dirty="0" smtClean="0">
                <a:ea typeface="+mj-ea"/>
              </a:rPr>
              <a:t>y </a:t>
            </a:r>
            <a:r>
              <a:rPr lang="es-MX" dirty="0" smtClean="0">
                <a:ea typeface="+mj-ea"/>
              </a:rPr>
              <a:t>II </a:t>
            </a:r>
            <a:r>
              <a:rPr lang="es-MX" dirty="0" smtClean="0">
                <a:ea typeface="+mj-ea"/>
              </a:rPr>
              <a:t>Tesalonicenses</a:t>
            </a:r>
            <a:endParaRPr lang="es-MX" dirty="0">
              <a:ea typeface="+mj-ea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Defender su conducta (2:3; 2:5)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Explicar por qué no les ha podido visitar (2:18-19)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Animar a los nuevos conversos en medio de sus pruebas (2:14), 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Dar instrucción acerca de la vida piadosa (4:1-8), 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Urgir a algunos a no descuidar o evitar el trabajo diario (4:11-12), 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  <a:p>
            <a:pPr marL="822325" lvl="1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2600">
                <a:solidFill>
                  <a:schemeClr val="tx1"/>
                </a:solidFill>
                <a:latin typeface="Arial" charset="0"/>
              </a:rPr>
              <a:t>Asegurar acerca del futuro de los creyentes que mueren antes de la venida de Cristo (4:13-18).</a:t>
            </a:r>
            <a:endParaRPr lang="en-US" sz="2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Propósito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Acción de gracias por los tesalonicenses (cap. 1)</a:t>
            </a: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Los motivos por la acción de gracias (1:1-3)</a:t>
            </a: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autenticidad de los motivos (1:4-10)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2.	La defensa de las acciones apostólicas y su ausencia (cap. 2-3)</a:t>
            </a: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defensa de las acciones apostólicas (2:1-16)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defensa de la ausencia apostólica (2:17-3:10)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oración (3:11-13)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200" dirty="0" smtClean="0">
                <a:ea typeface="+mn-ea"/>
              </a:rPr>
              <a:t>3.	Las exhortaciones a los tesalonicenses (4:1-5:22)</a:t>
            </a:r>
            <a:endParaRPr lang="en-US" sz="3200" dirty="0" smtClean="0">
              <a:ea typeface="+mn-ea"/>
            </a:endParaRPr>
          </a:p>
          <a:p>
            <a:pPr marL="88011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s-MX" sz="3200" dirty="0" smtClean="0">
                <a:solidFill>
                  <a:schemeClr val="tx1"/>
                </a:solidFill>
                <a:ea typeface="+mn-ea"/>
              </a:rPr>
              <a:t>Principalmente acerca de la vida personal (4:1-12)</a:t>
            </a:r>
            <a:endParaRPr lang="en-US" sz="3200" dirty="0" smtClean="0">
              <a:solidFill>
                <a:schemeClr val="tx1"/>
              </a:solidFill>
              <a:ea typeface="+mn-ea"/>
            </a:endParaRPr>
          </a:p>
          <a:p>
            <a:pPr marL="88011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s-MX" sz="3200" dirty="0" smtClean="0">
                <a:solidFill>
                  <a:schemeClr val="tx1"/>
                </a:solidFill>
                <a:ea typeface="+mn-ea"/>
              </a:rPr>
              <a:t>Acerca de la venida de Cristo (4:13-5:11)</a:t>
            </a:r>
            <a:endParaRPr lang="en-US" sz="3200" dirty="0" smtClean="0">
              <a:solidFill>
                <a:schemeClr val="tx1"/>
              </a:solidFill>
              <a:ea typeface="+mn-ea"/>
            </a:endParaRPr>
          </a:p>
          <a:p>
            <a:pPr marL="88011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s-MX" sz="3200" dirty="0" smtClean="0">
                <a:solidFill>
                  <a:schemeClr val="tx1"/>
                </a:solidFill>
                <a:ea typeface="+mn-ea"/>
              </a:rPr>
              <a:t>Principalmente acerca de la iglesia (5:12-22)</a:t>
            </a:r>
            <a:endParaRPr lang="en-US" sz="3200" dirty="0" smtClean="0">
              <a:solidFill>
                <a:schemeClr val="tx1"/>
              </a:solidFill>
              <a:ea typeface="+mn-ea"/>
            </a:endParaRPr>
          </a:p>
          <a:p>
            <a:pPr marL="571500" indent="-5715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3200" dirty="0" smtClean="0"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Wingdings 2" charset="0"/>
              <a:buNone/>
            </a:pPr>
            <a:r>
              <a:rPr lang="es-MX" sz="3200">
                <a:latin typeface="Arial" charset="0"/>
              </a:rPr>
              <a:t>4.	Conclusión: oración, saludos, bendición (5:23-28)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Que Dios los santifique por completo para su venida (vv. 23-24)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Oren por nosotros, saludos, beso, lean esta carta (vv. 25-27)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Gracia sea con Uds. (v. 28)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integridad de Pablo y su ternura por ellos (2:7; 2:11)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elección de los Tesalonicenses (1:4-5)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santidad en la sexualidad (4:3), el amor (4:9-10), el trabajo (2:9; 4:11-12)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El Espíritu Santo (1:5; 4:7-8)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escatología predomina (cap. 4) 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Temas de 1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Animar a los creyentes perseguidos.  Su fe ha crecido, pero la persecución sigue (1:4-10).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Exhortar a los tesalonicenses a que sean constantes y trabajen para ganarse la vida (2:13-3:15).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Propósitos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Corregir un malentendido acerca de la venida del Señor (2:1-2).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Pablo no se defiende en la segunda carta.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Propósitos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879475" lvl="1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n-US" sz="3200">
                <a:solidFill>
                  <a:schemeClr val="tx1"/>
                </a:solidFill>
                <a:latin typeface="Arial" charset="0"/>
              </a:rPr>
              <a:t>1.	E</a:t>
            </a:r>
            <a:r>
              <a:rPr lang="es-MX" sz="3200">
                <a:solidFill>
                  <a:schemeClr val="tx1"/>
                </a:solidFill>
                <a:latin typeface="Arial" charset="0"/>
              </a:rPr>
              <a:t>scatología.  18 de las 47 versículos tienen que ver con este tema.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Tema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Introducción (cap. 1)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Saludo (vv. 1-2)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Acción de gracias por su fe, amor, y perseverancia (vv. 3-10)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Intercesión por su progreso espiritual (vv. 11-12)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000">
                <a:latin typeface="Arial" charset="0"/>
              </a:rPr>
              <a:t>1.	</a:t>
            </a:r>
            <a:r>
              <a:rPr lang="es-MX" sz="3200">
                <a:latin typeface="Arial" charset="0"/>
              </a:rPr>
              <a:t>Pablo y Silas huyen de Tesalónica a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Berea.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2.	Pablo huye a Atenas.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3. Pablo manda por Silas y Timoteo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s-MX" sz="3200">
                <a:latin typeface="Arial" charset="0"/>
              </a:rPr>
              <a:t>Llega Timoteo a Atenas,  luego es mandado a Tesalónica.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Trasfondo (según Hechos 17-18)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2.	Instrucción acerca de la escatología (cap. 2)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Profecía sobre el día del Señor (vv. 1-12)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Acción de gracias por su elección y llamado (vv. 13-15)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Oración por su servicio y testimonio (vv. 16-17)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r>
              <a:rPr lang="es-MX" sz="3200">
                <a:latin typeface="Arial" charset="0"/>
              </a:rPr>
              <a:t>Exhortaciones (en cuanto a la flojera) (cap. 3)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Llamado a la oración (vv. 1-3)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Instrucción para disciplinar a los desordenados y los flojos (vv. 4-15)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Conclusión, saludo y bendición (vv. 16-18)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2 Tesalonicenses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No hay problema si mueren los creyentes antes de la venida del Señor.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cosa importante es estar listo para su venida, sin preocuparnos (1 Tes. 5:10; 2 Tes. 2:2).  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Mensaje de 1 y 2 Tesalonicenses para hoy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3.	Al reprender las acusaciones de los que buscaban desacreditarlo, Pablo resalta la importancia acerca del tipo de vida que deben tener los pastores y los evangelistas y todos (1 Tes. 2:1-10; 1 Tes. 5:5).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4.	Todos seremos juzgados por Dios (2 Tes. 1:5-10).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Mensaje de 1 y 2 Tesalonicenses para hoy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Gálatas</a:t>
            </a:r>
            <a:endParaRPr lang="es-MX">
              <a:ea typeface="+mj-ea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n-US" sz="3200">
                <a:latin typeface="Arial" charset="0"/>
              </a:rPr>
              <a:t>Pocos han rechazado a Pablo como el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n-US" sz="3200">
                <a:latin typeface="Arial" charset="0"/>
              </a:rPr>
              <a:t>autor.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Autor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n-US" sz="3200">
                <a:latin typeface="Arial" charset="0"/>
              </a:rPr>
              <a:t>Dos perspectivas (Biblia NVI de Estudio):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n-US" sz="3200">
                <a:latin typeface="Arial" charset="0"/>
              </a:rPr>
              <a:t>La teoría </a:t>
            </a:r>
            <a:r>
              <a:rPr lang="ja-JP" altLang="en-US" sz="3200">
                <a:latin typeface="Arial" charset="0"/>
              </a:rPr>
              <a:t>“</a:t>
            </a:r>
            <a:r>
              <a:rPr lang="en-US" sz="3200">
                <a:latin typeface="Arial" charset="0"/>
              </a:rPr>
              <a:t>Gálatas norte</a:t>
            </a:r>
            <a:r>
              <a:rPr lang="ja-JP" altLang="en-US" sz="3200">
                <a:latin typeface="Arial" charset="0"/>
              </a:rPr>
              <a:t>”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n-US" sz="3200">
                <a:latin typeface="Arial" charset="0"/>
              </a:rPr>
              <a:t>La teoría </a:t>
            </a:r>
            <a:r>
              <a:rPr lang="ja-JP" altLang="en-US" sz="3200">
                <a:latin typeface="Arial" charset="0"/>
              </a:rPr>
              <a:t>“</a:t>
            </a:r>
            <a:r>
              <a:rPr lang="en-US" sz="3200">
                <a:latin typeface="Arial" charset="0"/>
              </a:rPr>
              <a:t>Gálatas sur</a:t>
            </a:r>
            <a:r>
              <a:rPr lang="ja-JP" altLang="en-US" sz="3200">
                <a:latin typeface="Arial" charset="0"/>
              </a:rPr>
              <a:t>”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Fecha y destinatarios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304800"/>
            <a:ext cx="8362950" cy="6248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Fecha y destinatarios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n-US" sz="3200">
                <a:latin typeface="Arial" charset="0"/>
              </a:rPr>
              <a:t>Llegaron los judaizantes a las iglesias en Galacia.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n-US" sz="3200">
                <a:latin typeface="Arial" charset="0"/>
              </a:rPr>
              <a:t>Enseñaron que los gentiles tenían que circuncidarse.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n-US" sz="3200">
                <a:latin typeface="Arial" charset="0"/>
              </a:rPr>
              <a:t>Decían que Pablo no era un apóstol auténtico.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Ocasión y propósito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n-US" sz="3200">
                <a:latin typeface="Arial" charset="0"/>
              </a:rPr>
              <a:t>Pablo escribe para establecer su autoridad apostólica.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n-US" sz="3200">
                <a:latin typeface="Arial" charset="0"/>
              </a:rPr>
              <a:t>Dice que sus adversarios están pervertiendo el evangelio de gracia.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n-US" sz="3200">
                <a:latin typeface="Arial" charset="0"/>
              </a:rPr>
              <a:t>Son falsos maestros.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4"/>
            </a:pPr>
            <a:r>
              <a:rPr lang="en-US" sz="3200">
                <a:latin typeface="Arial" charset="0"/>
              </a:rPr>
              <a:t>Se justifica solamente por gracia.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Ocasión y propósito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5"/>
            </a:pPr>
            <a:r>
              <a:rPr lang="es-MX" sz="3200">
                <a:latin typeface="Arial" charset="0"/>
              </a:rPr>
              <a:t>Pablo se cambia a Corinto.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5"/>
            </a:pPr>
            <a:r>
              <a:rPr lang="es-MX" sz="3200">
                <a:latin typeface="Arial" charset="0"/>
              </a:rPr>
              <a:t>Silas y Timoteo llegan a Corinto, Timoteo con un reporte positivo acerca de los Tesalonicenses.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5"/>
            </a:pPr>
            <a:r>
              <a:rPr lang="es-MX" sz="3200">
                <a:latin typeface="Arial" charset="0"/>
              </a:rPr>
              <a:t>Pablo escribe 1 Tesalonicenses.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5"/>
            </a:pPr>
            <a:r>
              <a:rPr lang="es-MX" sz="3200">
                <a:latin typeface="Arial" charset="0"/>
              </a:rPr>
              <a:t>Pablo escribe 2 Tesalonicenses y la manda unos seis meses más tarde.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 startAt="5"/>
            </a:pPr>
            <a:endParaRPr lang="es-MX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Trasfondo (según Hechos 17-18)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Gálatas es un apologético elocuente y vigoroso de la verdad esencial que el hombre se justifica por fe en Jesucristo.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La circuncisión no debe ser aceptada como requisito para ingresar al pueblo de Dios.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AutoNum type="arabicPeriod"/>
            </a:pPr>
            <a:r>
              <a:rPr lang="es-MX" sz="3200">
                <a:latin typeface="Arial" charset="0"/>
              </a:rPr>
              <a:t>No se necesita algo más que fe en Cristo para ser admitido a la iglesia.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Enseñanza teológica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Un tono brusco (acre) hacia los judaizantes (5:12) y los gálatas (4:20).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La ausencia de la típica acción de gracias al principio resalta la intensidad de sentimiento y la urgencia.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Muestra versatilidad al referirse a su presentación, la Escritura, la experiencia, la lógica, las advertencias, las exhortaciones.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Características (Harrison)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Después de 2 Corintios, es la carta más autobiográfica de Pablo.  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El cierre es único (6:11-18) para resaltar las principales verdades de la epístola de un modo más firme ante sus lectores.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La única epístola dirigida a un grupo de iglesias.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Características (Harrison)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Introducción (1:1-9)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Saludo (vv. 1-5) – “no por investidura humana…”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Denuncia (vv. 6-9) – “me asombra…otro evangelio”  La repetición “que caiga bajo maldición”.  Anatema (v. 8).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Gálatas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2"/>
            </a:pPr>
            <a:r>
              <a:rPr lang="es-MX" sz="3200">
                <a:latin typeface="Arial" charset="0"/>
              </a:rPr>
              <a:t>Personal: Autenticación del apóstol de la libertad y la fe (1:10-2:21)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El evangelio de Pablo fue recibido por revelación especial (vv. 10-12)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El evangelio de Pablo fue independiente de los apóstoles en Jerusalén y las iglesias en Judea (1:13-2:21)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2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Gálatas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r>
              <a:rPr lang="es-MX" sz="3200">
                <a:latin typeface="Arial" charset="0"/>
              </a:rPr>
              <a:t>Doctrinal: Justificación de la doctrina de libertad y fe (caps. 3-4)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experiencia de los Gálatas del evangelio (3:1-5).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experiencia de Abraham (vv. 6-9).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maldición de la ley (vv. 10-14).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prioridad de la promesa (vv. 15-18)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Gálatas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r>
              <a:rPr lang="es-MX" sz="3200">
                <a:latin typeface="Arial" charset="0"/>
              </a:rPr>
              <a:t>Doctrinal: Justificación de la doctrina de libertad y fe (caps. 3-4)</a:t>
            </a: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 startAt="5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El propósito de la ley (vv. 19-25).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 startAt="5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Hijos, no esclavos (3:26-4:11).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 startAt="5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Ruego para entrar a la libertad de la ley (vv. 12-20).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 startAt="5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alegoría de Agar y Sarah (vv. 21-31).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3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Gálatas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Práctico: La práctica de la vida de libertad y fe (5:1-6:10)</a:t>
            </a:r>
            <a:endParaRPr lang="en-US" sz="3200"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Exhortación a la libertad (vv. 1-12)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La vida por el Espíritu, no por la carne (vv. 13-26).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879475" lvl="1" indent="-514350" eaLnBrk="1" hangingPunct="1">
              <a:buClr>
                <a:schemeClr val="tx1"/>
              </a:buClr>
              <a:buFont typeface="Arial" charset="0"/>
              <a:buAutoNum type="alphaLcPeriod"/>
            </a:pPr>
            <a:r>
              <a:rPr lang="es-MX" sz="3200">
                <a:solidFill>
                  <a:schemeClr val="tx1"/>
                </a:solidFill>
                <a:latin typeface="Arial" charset="0"/>
              </a:rPr>
              <a:t>Llamado por la ayuda mutua (6:1-10).  </a:t>
            </a:r>
            <a:endParaRPr lang="en-US" sz="3200">
              <a:solidFill>
                <a:schemeClr val="tx1"/>
              </a:solidFill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Conclusión (vv. 11-18)  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Bosquejo de Gálatas	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La justificación de los gentiles ante la ley como hijos de Dios.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La anulación de la circuncisión como requisito de ingreso.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La gracia y la fe.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La cruz de Cristo.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La libertad de Cristo y la esclavitud que los judaizantes quieren poner.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es-MX" sz="3000">
                <a:latin typeface="Arial" charset="0"/>
              </a:rPr>
              <a:t>El Espíritu Santo como el poder para vivir una vida fructífera.</a:t>
            </a:r>
            <a:endParaRPr lang="en-US" sz="3000"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s-MX" sz="30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Temas principales (</a:t>
            </a:r>
            <a:r>
              <a:rPr lang="es-MX" err="1" smtClean="0">
                <a:ea typeface="+mj-ea"/>
              </a:rPr>
              <a:t>Gifford</a:t>
            </a:r>
            <a:r>
              <a:rPr lang="es-MX" smtClean="0">
                <a:ea typeface="+mj-ea"/>
              </a:rPr>
              <a:t>)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No logramos nuestra salvación.  La justificación viene por fe en Cristo.  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El ejemplo de Abraham nos muestra que el camino de Dios siempre ha sido un camino de promesa y fe, no de ley.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s-MX" sz="3200">
                <a:latin typeface="Arial" charset="0"/>
              </a:rPr>
              <a:t>Cristo se hizo una maldición para nosotros (3:13).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La importancia de Gálatas para hoy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1 Tesalonicenses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La evidencia apoya que Pablo escribió 1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Tesalonicenses de Corinto en el año 51 d.C.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Autor, Fecha, y Lugar (Biblia NVI de Estudio, Harrison)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La libertad en Cristo (5:1) y vivir por el Espíritu (5:16)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Evitar el legalismo por un lado y el libertinaje por otro.</a:t>
            </a:r>
            <a:endParaRPr lang="en-US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Arial" charset="0"/>
              <a:buAutoNum type="arabicPeriod" startAt="4"/>
            </a:pPr>
            <a:r>
              <a:rPr lang="es-MX" sz="3200">
                <a:latin typeface="Arial" charset="0"/>
              </a:rPr>
              <a:t>La fe impacta la vida.  Tenemos que vivir vidas que buscan poner en práctica las implicaciones de la salvación.</a:t>
            </a:r>
            <a:endParaRPr lang="en-US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La importancia de Gálatas para hoy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2 Tesalonicenses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Fue escrito unos meses después de 1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Tesalonicenses en el año 51-52 d.C. desde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Corinto cuando Silas y Timoteo habían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regresado. </a:t>
            </a:r>
            <a:endParaRPr lang="es-MX" sz="30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Autor, Fecha, y Lugar (Biblia NVI de Estudio, Harrison)</a:t>
            </a:r>
            <a:endParaRPr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Primera objeción: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Es poco probable que el apóstol hubiera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escrito dos cartas de semejanza tan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marcada dentro de un lapso relativamente ..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breve.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Respuesta: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Los paralelos no abarcan más que la tercera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parte del contenido total, y Pablo a veces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decían las mismas cosas más de una vez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para enfatizar.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Secunda objeción: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endParaRPr lang="es-MX" sz="3200">
              <a:latin typeface="Arial" charset="0"/>
            </a:endParaRP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La representación del regreso del Señor es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demasiado diferente como par a provenir </a:t>
            </a:r>
          </a:p>
          <a:p>
            <a:pPr marL="514350" indent="-514350" eaLnBrk="1" hangingPunct="1">
              <a:buClr>
                <a:schemeClr val="tx1"/>
              </a:buClr>
              <a:buFont typeface="Wingdings 2" charset="0"/>
              <a:buNone/>
            </a:pPr>
            <a:r>
              <a:rPr lang="es-MX" sz="3200">
                <a:latin typeface="Arial" charset="0"/>
              </a:rPr>
              <a:t>del mismo autor.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ea typeface="+mj-ea"/>
              </a:rPr>
              <a:t>¿Era Pablo el autor de 2 Tesalonicenses?</a:t>
            </a:r>
            <a:endParaRPr lang="es-MX"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ptssem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Pptssem.thmx</Template>
  <TotalTime>1014</TotalTime>
  <Words>1852</Words>
  <Application>Microsoft Macintosh PowerPoint</Application>
  <PresentationFormat>Presentación en pantalla (4:3)</PresentationFormat>
  <Paragraphs>228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Wingdings 2</vt:lpstr>
      <vt:lpstr>Calibri</vt:lpstr>
      <vt:lpstr>Pptssem</vt:lpstr>
      <vt:lpstr>I y II Tesalonicenses y Gálatas</vt:lpstr>
      <vt:lpstr>I y II Tesalonicenses</vt:lpstr>
      <vt:lpstr>Trasfondo (según Hechos 17-18)</vt:lpstr>
      <vt:lpstr>Trasfondo (según Hechos 17-18)</vt:lpstr>
      <vt:lpstr>Autor, Fecha, y Lugar (Biblia NVI de Estudio, Harrison)</vt:lpstr>
      <vt:lpstr>Autor, Fecha, y Lugar (Biblia NVI de Estudio, Harrison)</vt:lpstr>
      <vt:lpstr>¿Era Pablo el autor de 2 Tesalonicenses?</vt:lpstr>
      <vt:lpstr>¿Era Pablo el autor de 2 Tesalonicenses?</vt:lpstr>
      <vt:lpstr>¿Era Pablo el autor de 2 Tesalonicenses?</vt:lpstr>
      <vt:lpstr>¿Era Pablo el autor de 2 Tesalonicenses?</vt:lpstr>
      <vt:lpstr>¿Era Pablo el autor de 2 Tesalonicenses?</vt:lpstr>
      <vt:lpstr>¿Era Pablo el autor de 2 Tesalonicenses?</vt:lpstr>
      <vt:lpstr>¿Era Pablo el autor de 2 Tesalonicenses?</vt:lpstr>
      <vt:lpstr>¿Era Pablo el autor de 2 Tesalonicenses?</vt:lpstr>
      <vt:lpstr>Autor, Fecha, y Lugar (Biblia NVI de Estudio, Harrison)</vt:lpstr>
      <vt:lpstr>La ciudad de Tesalónica</vt:lpstr>
      <vt:lpstr>La ciudad de Tesalónica</vt:lpstr>
      <vt:lpstr>Trasfondo de la iglesia en Tesalónica</vt:lpstr>
      <vt:lpstr>Trasfondo de la iglesia en Tesalónica</vt:lpstr>
      <vt:lpstr>Propósito de 1 Tesalonicenses</vt:lpstr>
      <vt:lpstr>Bosquejo de 1 Tesalonicenses</vt:lpstr>
      <vt:lpstr>Bosquejo de 1 Tesalonicenses</vt:lpstr>
      <vt:lpstr>Bosquejo de 1 Tesalonicenses</vt:lpstr>
      <vt:lpstr>Bosquejo de 1 Tesalonicenses</vt:lpstr>
      <vt:lpstr>Temas de 1 Tesalonicenses</vt:lpstr>
      <vt:lpstr>Propósitos de 2 Tesalonicenses</vt:lpstr>
      <vt:lpstr>Propósitos de 2 Tesalonicenses</vt:lpstr>
      <vt:lpstr>Tema de 2 Tesalonicenses</vt:lpstr>
      <vt:lpstr>Bosquejo de 2 Tesalonicenses</vt:lpstr>
      <vt:lpstr>Bosquejo de 2 Tesalonicenses</vt:lpstr>
      <vt:lpstr>Bosquejo de 2 Tesalonicenses</vt:lpstr>
      <vt:lpstr>Mensaje de 1 y 2 Tesalonicenses para hoy</vt:lpstr>
      <vt:lpstr>Mensaje de 1 y 2 Tesalonicenses para hoy</vt:lpstr>
      <vt:lpstr>Gálatas</vt:lpstr>
      <vt:lpstr>Autor </vt:lpstr>
      <vt:lpstr>Fecha y destinatarios</vt:lpstr>
      <vt:lpstr>Fecha y destinatarios</vt:lpstr>
      <vt:lpstr>Ocasión y propósito </vt:lpstr>
      <vt:lpstr>Ocasión y propósito </vt:lpstr>
      <vt:lpstr>Enseñanza teológica</vt:lpstr>
      <vt:lpstr>Características (Harrison) </vt:lpstr>
      <vt:lpstr>Características (Harrison) </vt:lpstr>
      <vt:lpstr>Bosquejo de Gálatas </vt:lpstr>
      <vt:lpstr>Bosquejo de Gálatas </vt:lpstr>
      <vt:lpstr>Bosquejo de Gálatas </vt:lpstr>
      <vt:lpstr>Bosquejo de Gálatas </vt:lpstr>
      <vt:lpstr>Bosquejo de Gálatas </vt:lpstr>
      <vt:lpstr>Temas principales (Gifford)</vt:lpstr>
      <vt:lpstr>La importancia de Gálatas para hoy</vt:lpstr>
      <vt:lpstr>La importancia de Gálatas para hoy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Hechos y las cartas de Pablo</dc:title>
  <dc:creator>Administratr</dc:creator>
  <cp:lastModifiedBy>Carla Gallareta</cp:lastModifiedBy>
  <cp:revision>21</cp:revision>
  <dcterms:created xsi:type="dcterms:W3CDTF">2010-03-12T17:58:51Z</dcterms:created>
  <dcterms:modified xsi:type="dcterms:W3CDTF">2012-10-08T16:56:45Z</dcterms:modified>
</cp:coreProperties>
</file>