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0" r:id="rId1"/>
  </p:sldMasterIdLst>
  <p:notesMasterIdLst>
    <p:notesMasterId r:id="rId58"/>
  </p:notesMasterIdLst>
  <p:handoutMasterIdLst>
    <p:handoutMasterId r:id="rId59"/>
  </p:handoutMasterIdLst>
  <p:sldIdLst>
    <p:sldId id="256" r:id="rId2"/>
    <p:sldId id="632" r:id="rId3"/>
    <p:sldId id="680" r:id="rId4"/>
    <p:sldId id="681" r:id="rId5"/>
    <p:sldId id="678" r:id="rId6"/>
    <p:sldId id="633" r:id="rId7"/>
    <p:sldId id="679" r:id="rId8"/>
    <p:sldId id="634" r:id="rId9"/>
    <p:sldId id="635" r:id="rId10"/>
    <p:sldId id="636" r:id="rId11"/>
    <p:sldId id="548" r:id="rId12"/>
    <p:sldId id="638" r:id="rId13"/>
    <p:sldId id="639" r:id="rId14"/>
    <p:sldId id="640" r:id="rId15"/>
    <p:sldId id="641" r:id="rId16"/>
    <p:sldId id="642" r:id="rId17"/>
    <p:sldId id="509" r:id="rId18"/>
    <p:sldId id="547" r:id="rId19"/>
    <p:sldId id="510" r:id="rId20"/>
    <p:sldId id="552" r:id="rId21"/>
    <p:sldId id="551" r:id="rId22"/>
    <p:sldId id="643" r:id="rId23"/>
    <p:sldId id="644" r:id="rId24"/>
    <p:sldId id="645" r:id="rId25"/>
    <p:sldId id="646" r:id="rId26"/>
    <p:sldId id="647" r:id="rId27"/>
    <p:sldId id="648" r:id="rId28"/>
    <p:sldId id="649" r:id="rId29"/>
    <p:sldId id="650" r:id="rId30"/>
    <p:sldId id="651" r:id="rId31"/>
    <p:sldId id="652" r:id="rId32"/>
    <p:sldId id="653" r:id="rId33"/>
    <p:sldId id="654" r:id="rId34"/>
    <p:sldId id="655" r:id="rId35"/>
    <p:sldId id="656" r:id="rId36"/>
    <p:sldId id="657" r:id="rId37"/>
    <p:sldId id="658" r:id="rId38"/>
    <p:sldId id="659" r:id="rId39"/>
    <p:sldId id="660" r:id="rId40"/>
    <p:sldId id="661" r:id="rId41"/>
    <p:sldId id="662" r:id="rId42"/>
    <p:sldId id="663" r:id="rId43"/>
    <p:sldId id="682" r:id="rId44"/>
    <p:sldId id="684" r:id="rId45"/>
    <p:sldId id="665" r:id="rId46"/>
    <p:sldId id="666" r:id="rId47"/>
    <p:sldId id="667" r:id="rId48"/>
    <p:sldId id="668" r:id="rId49"/>
    <p:sldId id="669" r:id="rId50"/>
    <p:sldId id="670" r:id="rId51"/>
    <p:sldId id="671" r:id="rId52"/>
    <p:sldId id="672" r:id="rId53"/>
    <p:sldId id="673" r:id="rId54"/>
    <p:sldId id="675" r:id="rId55"/>
    <p:sldId id="676" r:id="rId56"/>
    <p:sldId id="677" r:id="rId57"/>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963" autoAdjust="0"/>
  </p:normalViewPr>
  <p:slideViewPr>
    <p:cSldViewPr>
      <p:cViewPr varScale="1">
        <p:scale>
          <a:sx n="92" d="100"/>
          <a:sy n="92" d="100"/>
        </p:scale>
        <p:origin x="-110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482"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s-MX"/>
          </a:p>
        </p:txBody>
      </p:sp>
      <p:sp>
        <p:nvSpPr>
          <p:cNvPr id="3" name="Date Placeholder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D49B55B9-B176-334D-9072-3A602A1574B0}" type="datetimeFigureOut">
              <a:rPr lang="en-US"/>
              <a:pPr/>
              <a:t>10/8/12</a:t>
            </a:fld>
            <a:endParaRPr lang="es-MX"/>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s-MX"/>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098115A-AC95-0D4D-93FF-8D00E46A835E}" type="slidenum">
              <a:rPr lang="es-MX"/>
              <a:pPr/>
              <a:t>‹Nr.›</a:t>
            </a:fld>
            <a:endParaRPr lang="es-MX"/>
          </a:p>
        </p:txBody>
      </p:sp>
    </p:spTree>
    <p:extLst>
      <p:ext uri="{BB962C8B-B14F-4D97-AF65-F5344CB8AC3E}">
        <p14:creationId xmlns:p14="http://schemas.microsoft.com/office/powerpoint/2010/main" val="3009734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s-MX"/>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031374C8-6D77-AB45-92E3-6870B288E524}" type="datetimeFigureOut">
              <a:rPr lang="en-US"/>
              <a:pPr/>
              <a:t>10/8/12</a:t>
            </a:fld>
            <a:endParaRPr lang="es-MX"/>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s-MX"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s-MX"/>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E38260DD-F6EA-DD44-9B4E-6C21344834E3}" type="slidenum">
              <a:rPr lang="es-MX"/>
              <a:pPr/>
              <a:t>‹Nr.›</a:t>
            </a:fld>
            <a:endParaRPr lang="es-MX"/>
          </a:p>
        </p:txBody>
      </p:sp>
    </p:spTree>
    <p:extLst>
      <p:ext uri="{BB962C8B-B14F-4D97-AF65-F5344CB8AC3E}">
        <p14:creationId xmlns:p14="http://schemas.microsoft.com/office/powerpoint/2010/main" val="2919806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mn-cs"/>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latin typeface="Helvetica"/>
            </a:endParaRPr>
          </a:p>
        </p:txBody>
      </p:sp>
      <p:sp>
        <p:nvSpPr>
          <p:cNvPr id="15" name="Marcador de fecha 14"/>
          <p:cNvSpPr>
            <a:spLocks noGrp="1"/>
          </p:cNvSpPr>
          <p:nvPr>
            <p:ph type="dt" sz="half" idx="10"/>
          </p:nvPr>
        </p:nvSpPr>
        <p:spPr/>
        <p:txBody>
          <a:bodyPr/>
          <a:lstStyle/>
          <a:p>
            <a:fld id="{490BB3AA-B3C8-C647-A4D3-0F175F8FE183}" type="datetimeFigureOut">
              <a:rPr lang="en-US" smtClean="0"/>
              <a:pPr/>
              <a:t>10/8/12</a:t>
            </a:fld>
            <a:endParaRPr lang="en-US"/>
          </a:p>
        </p:txBody>
      </p:sp>
      <p:sp>
        <p:nvSpPr>
          <p:cNvPr id="16" name="Marcador de número de diapositiva 15"/>
          <p:cNvSpPr>
            <a:spLocks noGrp="1"/>
          </p:cNvSpPr>
          <p:nvPr>
            <p:ph type="sldNum" sz="quarter" idx="11"/>
          </p:nvPr>
        </p:nvSpPr>
        <p:spPr/>
        <p:txBody>
          <a:bodyPr/>
          <a:lstStyle/>
          <a:p>
            <a:fld id="{251FD511-16AE-9F4D-9599-AAD70113AB88}" type="slidenum">
              <a:rPr lang="en-US" smtClean="0"/>
              <a:pPr/>
              <a:t>‹Nr.›</a:t>
            </a:fld>
            <a:endParaRPr lang="en-US"/>
          </a:p>
        </p:txBody>
      </p:sp>
      <p:sp>
        <p:nvSpPr>
          <p:cNvPr id="17" name="Marcador de pie de página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490BB3AA-B3C8-C647-A4D3-0F175F8FE183}" type="datetimeFigureOut">
              <a:rPr lang="en-US" smtClean="0"/>
              <a:pPr/>
              <a:t>10/8/12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251FD511-16AE-9F4D-9599-AAD70113AB88}"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490BB3AA-B3C8-C647-A4D3-0F175F8FE183}" type="datetimeFigureOut">
              <a:rPr lang="en-US" smtClean="0"/>
              <a:pPr/>
              <a:t>10/8/12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251FD511-16AE-9F4D-9599-AAD70113AB88}"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fld id="{490BB3AA-B3C8-C647-A4D3-0F175F8FE183}" type="datetimeFigureOut">
              <a:rPr lang="en-US" smtClean="0"/>
              <a:pPr/>
              <a:t>10/8/12</a:t>
            </a:fld>
            <a:endParaRPr lang="en-US"/>
          </a:p>
        </p:txBody>
      </p:sp>
      <p:sp>
        <p:nvSpPr>
          <p:cNvPr id="15" name="Marcador de número de diapositiva 14"/>
          <p:cNvSpPr>
            <a:spLocks noGrp="1"/>
          </p:cNvSpPr>
          <p:nvPr>
            <p:ph type="sldNum" sz="quarter" idx="15"/>
          </p:nvPr>
        </p:nvSpPr>
        <p:spPr/>
        <p:txBody>
          <a:bodyPr/>
          <a:lstStyle>
            <a:lvl1pPr algn="ctr">
              <a:defRPr/>
            </a:lvl1pPr>
          </a:lstStyle>
          <a:p>
            <a:fld id="{251FD511-16AE-9F4D-9599-AAD70113AB88}" type="slidenum">
              <a:rPr lang="en-US" smtClean="0"/>
              <a:pPr/>
              <a:t>‹Nr.›</a:t>
            </a:fld>
            <a:endParaRPr lang="en-US"/>
          </a:p>
        </p:txBody>
      </p:sp>
      <p:sp>
        <p:nvSpPr>
          <p:cNvPr id="16" name="Marcador de pie de página 15"/>
          <p:cNvSpPr>
            <a:spLocks noGrp="1"/>
          </p:cNvSpPr>
          <p:nvPr>
            <p:ph type="ftr" sz="quarter" idx="16"/>
          </p:nvPr>
        </p:nvSpPr>
        <p:spPr/>
        <p:txBody>
          <a:bodyPr/>
          <a:lstStyle/>
          <a:p>
            <a:pPr>
              <a:defRPr/>
            </a:pPr>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490BB3AA-B3C8-C647-A4D3-0F175F8FE183}" type="datetimeFigureOut">
              <a:rPr lang="en-US" smtClean="0"/>
              <a:pPr/>
              <a:t>10/8/12</a:t>
            </a:fld>
            <a:endParaRPr lang="en-US"/>
          </a:p>
        </p:txBody>
      </p:sp>
      <p:sp>
        <p:nvSpPr>
          <p:cNvPr id="5" name="Marcador de pie de página 4"/>
          <p:cNvSpPr>
            <a:spLocks noGrp="1"/>
          </p:cNvSpPr>
          <p:nvPr>
            <p:ph type="ftr" sz="quarter" idx="11"/>
          </p:nvPr>
        </p:nvSpPr>
        <p:spPr/>
        <p:txBody>
          <a:bodyPr/>
          <a:lstStyle/>
          <a:p>
            <a:pPr>
              <a:defRPr/>
            </a:pPr>
            <a:endParaRPr lang="en-US"/>
          </a:p>
        </p:txBody>
      </p:sp>
      <p:sp>
        <p:nvSpPr>
          <p:cNvPr id="6" name="Marcador de número de diapositiva 5"/>
          <p:cNvSpPr>
            <a:spLocks noGrp="1"/>
          </p:cNvSpPr>
          <p:nvPr>
            <p:ph type="sldNum" sz="quarter" idx="12"/>
          </p:nvPr>
        </p:nvSpPr>
        <p:spPr/>
        <p:txBody>
          <a:bodyPr/>
          <a:lstStyle/>
          <a:p>
            <a:fld id="{251FD511-16AE-9F4D-9599-AAD70113AB88}"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fld id="{490BB3AA-B3C8-C647-A4D3-0F175F8FE183}" type="datetimeFigureOut">
              <a:rPr lang="en-US" smtClean="0"/>
              <a:pPr/>
              <a:t>10/8/12</a:t>
            </a:fld>
            <a:endParaRPr lang="en-US"/>
          </a:p>
        </p:txBody>
      </p:sp>
      <p:sp>
        <p:nvSpPr>
          <p:cNvPr id="6" name="Marcador de pie de página 5"/>
          <p:cNvSpPr>
            <a:spLocks noGrp="1"/>
          </p:cNvSpPr>
          <p:nvPr>
            <p:ph type="ftr" sz="quarter" idx="11"/>
          </p:nvPr>
        </p:nvSpPr>
        <p:spPr/>
        <p:txBody>
          <a:bodyPr/>
          <a:lstStyle/>
          <a:p>
            <a:pPr>
              <a:defRPr/>
            </a:pPr>
            <a:endParaRPr lang="en-US"/>
          </a:p>
        </p:txBody>
      </p:sp>
      <p:sp>
        <p:nvSpPr>
          <p:cNvPr id="7" name="Marcador de número de diapositiva 6"/>
          <p:cNvSpPr>
            <a:spLocks noGrp="1"/>
          </p:cNvSpPr>
          <p:nvPr>
            <p:ph type="sldNum" sz="quarter" idx="12"/>
          </p:nvPr>
        </p:nvSpPr>
        <p:spPr/>
        <p:txBody>
          <a:bodyPr/>
          <a:lstStyle/>
          <a:p>
            <a:fld id="{251FD511-16AE-9F4D-9599-AAD70113AB88}"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251FD511-16AE-9F4D-9599-AAD70113AB88}" type="slidenum">
              <a:rPr lang="en-US" smtClean="0"/>
              <a:pPr/>
              <a:t>‹Nr.›</a:t>
            </a:fld>
            <a:endParaRPr lang="en-US"/>
          </a:p>
        </p:txBody>
      </p:sp>
      <p:sp>
        <p:nvSpPr>
          <p:cNvPr id="8" name="Marcador de pie de página 7"/>
          <p:cNvSpPr>
            <a:spLocks noGrp="1"/>
          </p:cNvSpPr>
          <p:nvPr>
            <p:ph type="ftr" sz="quarter" idx="11"/>
          </p:nvPr>
        </p:nvSpPr>
        <p:spPr/>
        <p:txBody>
          <a:bodyPr/>
          <a:lstStyle/>
          <a:p>
            <a:pPr>
              <a:defRPr/>
            </a:pPr>
            <a:endParaRPr lang="en-US"/>
          </a:p>
        </p:txBody>
      </p:sp>
      <p:sp>
        <p:nvSpPr>
          <p:cNvPr id="7" name="Marcador de fecha 6"/>
          <p:cNvSpPr>
            <a:spLocks noGrp="1"/>
          </p:cNvSpPr>
          <p:nvPr>
            <p:ph type="dt" sz="half" idx="10"/>
          </p:nvPr>
        </p:nvSpPr>
        <p:spPr/>
        <p:txBody>
          <a:bodyPr/>
          <a:lstStyle/>
          <a:p>
            <a:fld id="{490BB3AA-B3C8-C647-A4D3-0F175F8FE183}" type="datetimeFigureOut">
              <a:rPr lang="en-US" smtClean="0"/>
              <a:pPr/>
              <a:t>10/8/12</a:t>
            </a:fld>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fld id="{490BB3AA-B3C8-C647-A4D3-0F175F8FE183}" type="datetimeFigureOut">
              <a:rPr lang="en-US" smtClean="0"/>
              <a:pPr/>
              <a:t>10/8/12</a:t>
            </a:fld>
            <a:endParaRPr lang="en-US"/>
          </a:p>
        </p:txBody>
      </p:sp>
      <p:sp>
        <p:nvSpPr>
          <p:cNvPr id="4" name="Marcador de pie de página 3"/>
          <p:cNvSpPr>
            <a:spLocks noGrp="1"/>
          </p:cNvSpPr>
          <p:nvPr>
            <p:ph type="ftr" sz="quarter" idx="11"/>
          </p:nvPr>
        </p:nvSpPr>
        <p:spPr/>
        <p:txBody>
          <a:bodyPr/>
          <a:lstStyle/>
          <a:p>
            <a:pPr>
              <a:defRPr/>
            </a:pPr>
            <a:endParaRPr lang="en-US"/>
          </a:p>
        </p:txBody>
      </p:sp>
      <p:sp>
        <p:nvSpPr>
          <p:cNvPr id="5" name="Marcador de número de diapositiva 4"/>
          <p:cNvSpPr>
            <a:spLocks noGrp="1"/>
          </p:cNvSpPr>
          <p:nvPr>
            <p:ph type="sldNum" sz="quarter" idx="12"/>
          </p:nvPr>
        </p:nvSpPr>
        <p:spPr/>
        <p:txBody>
          <a:bodyPr/>
          <a:lstStyle/>
          <a:p>
            <a:fld id="{251FD511-16AE-9F4D-9599-AAD70113AB88}"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90BB3AA-B3C8-C647-A4D3-0F175F8FE183}" type="datetimeFigureOut">
              <a:rPr lang="en-US" smtClean="0"/>
              <a:pPr/>
              <a:t>10/8/12</a:t>
            </a:fld>
            <a:endParaRPr lang="en-US"/>
          </a:p>
        </p:txBody>
      </p:sp>
      <p:sp>
        <p:nvSpPr>
          <p:cNvPr id="3" name="Marcador de pie de página 2"/>
          <p:cNvSpPr>
            <a:spLocks noGrp="1"/>
          </p:cNvSpPr>
          <p:nvPr>
            <p:ph type="ftr" sz="quarter" idx="11"/>
          </p:nvPr>
        </p:nvSpPr>
        <p:spPr/>
        <p:txBody>
          <a:bodyPr/>
          <a:lstStyle/>
          <a:p>
            <a:pPr>
              <a:defRPr/>
            </a:pPr>
            <a:endParaRPr lang="en-US"/>
          </a:p>
        </p:txBody>
      </p:sp>
      <p:sp>
        <p:nvSpPr>
          <p:cNvPr id="4" name="Marcador de número de diapositiva 3"/>
          <p:cNvSpPr>
            <a:spLocks noGrp="1"/>
          </p:cNvSpPr>
          <p:nvPr>
            <p:ph type="sldNum" sz="quarter" idx="12"/>
          </p:nvPr>
        </p:nvSpPr>
        <p:spPr/>
        <p:txBody>
          <a:bodyPr/>
          <a:lstStyle/>
          <a:p>
            <a:fld id="{251FD511-16AE-9F4D-9599-AAD70113AB88}"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8" name="Marcador de fecha 7"/>
          <p:cNvSpPr>
            <a:spLocks noGrp="1"/>
          </p:cNvSpPr>
          <p:nvPr>
            <p:ph type="dt" sz="half" idx="14"/>
          </p:nvPr>
        </p:nvSpPr>
        <p:spPr/>
        <p:txBody>
          <a:bodyPr/>
          <a:lstStyle/>
          <a:p>
            <a:fld id="{490BB3AA-B3C8-C647-A4D3-0F175F8FE183}" type="datetimeFigureOut">
              <a:rPr lang="en-US" smtClean="0"/>
              <a:pPr/>
              <a:t>10/8/12</a:t>
            </a:fld>
            <a:endParaRPr lang="en-US"/>
          </a:p>
        </p:txBody>
      </p:sp>
      <p:sp>
        <p:nvSpPr>
          <p:cNvPr id="9" name="Marcador de número de diapositiva 8"/>
          <p:cNvSpPr>
            <a:spLocks noGrp="1"/>
          </p:cNvSpPr>
          <p:nvPr>
            <p:ph type="sldNum" sz="quarter" idx="15"/>
          </p:nvPr>
        </p:nvSpPr>
        <p:spPr/>
        <p:txBody>
          <a:bodyPr/>
          <a:lstStyle/>
          <a:p>
            <a:fld id="{251FD511-16AE-9F4D-9599-AAD70113AB88}" type="slidenum">
              <a:rPr lang="en-US" smtClean="0"/>
              <a:pPr/>
              <a:t>‹Nr.›</a:t>
            </a:fld>
            <a:endParaRPr lang="en-US"/>
          </a:p>
        </p:txBody>
      </p:sp>
      <p:sp>
        <p:nvSpPr>
          <p:cNvPr id="10" name="Marcador de pie de página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fld id="{490BB3AA-B3C8-C647-A4D3-0F175F8FE183}" type="datetimeFigureOut">
              <a:rPr lang="en-US" smtClean="0"/>
              <a:pPr/>
              <a:t>10/8/12</a:t>
            </a:fld>
            <a:endParaRPr lang="en-US"/>
          </a:p>
        </p:txBody>
      </p:sp>
      <p:sp>
        <p:nvSpPr>
          <p:cNvPr id="9" name="Marcador de número de diapositiva 8"/>
          <p:cNvSpPr>
            <a:spLocks noGrp="1"/>
          </p:cNvSpPr>
          <p:nvPr>
            <p:ph type="sldNum" sz="quarter" idx="11"/>
          </p:nvPr>
        </p:nvSpPr>
        <p:spPr/>
        <p:txBody>
          <a:bodyPr/>
          <a:lstStyle/>
          <a:p>
            <a:fld id="{251FD511-16AE-9F4D-9599-AAD70113AB88}" type="slidenum">
              <a:rPr lang="en-US" smtClean="0"/>
              <a:pPr/>
              <a:t>‹Nr.›</a:t>
            </a:fld>
            <a:endParaRPr lang="en-US"/>
          </a:p>
        </p:txBody>
      </p:sp>
      <p:sp>
        <p:nvSpPr>
          <p:cNvPr id="10" name="Marcador de pie de página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dirty="0" smtClean="0"/>
              <a:t>Haga clic para modificar el estilo de texto del patrón</a:t>
            </a:r>
          </a:p>
          <a:p>
            <a:pPr lvl="1" eaLnBrk="1" latinLnBrk="0" hangingPunct="1"/>
            <a:r>
              <a:rPr kumimoji="0" lang="es-ES_tradnl" dirty="0" smtClean="0"/>
              <a:t>Segundo nivel</a:t>
            </a:r>
          </a:p>
          <a:p>
            <a:pPr lvl="2" eaLnBrk="1" latinLnBrk="0" hangingPunct="1"/>
            <a:r>
              <a:rPr kumimoji="0" lang="es-ES_tradnl" dirty="0" smtClean="0"/>
              <a:t>Tercer nivel</a:t>
            </a:r>
          </a:p>
          <a:p>
            <a:pPr lvl="3" eaLnBrk="1" latinLnBrk="0" hangingPunct="1"/>
            <a:r>
              <a:rPr kumimoji="0" lang="es-ES_tradnl" dirty="0" smtClean="0"/>
              <a:t>Cuarto nivel</a:t>
            </a:r>
          </a:p>
          <a:p>
            <a:pPr lvl="4" eaLnBrk="1" latinLnBrk="0" hangingPunct="1"/>
            <a:r>
              <a:rPr kumimoji="0" lang="es-ES_tradnl" dirty="0" smtClean="0"/>
              <a:t>Quinto nivel</a:t>
            </a:r>
            <a:endParaRPr kumimoji="0" lang="en-US" dirty="0"/>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90BB3AA-B3C8-C647-A4D3-0F175F8FE183}" type="datetimeFigureOut">
              <a:rPr lang="en-US" smtClean="0"/>
              <a:pPr/>
              <a:t>10/8/12</a:t>
            </a:fld>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51FD511-16AE-9F4D-9599-AAD70113AB88}"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Helvetica"/>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Helvetica"/>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Helvetica"/>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Helvetica"/>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Helvetica"/>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gbgm-umc.org/umw/corinthians/images/apollo-ap.jpg" TargetMode="External"/><Relationship Id="rId3"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pPr fontAlgn="auto">
              <a:spcAft>
                <a:spcPts val="0"/>
              </a:spcAft>
              <a:buFont typeface="Wingdings 2"/>
              <a:buNone/>
              <a:defRPr/>
            </a:pPr>
            <a:r>
              <a:rPr lang="es-MX" sz="3200" dirty="0" smtClean="0">
                <a:ea typeface="+mn-ea"/>
              </a:rPr>
              <a:t>Prof</a:t>
            </a:r>
            <a:r>
              <a:rPr lang="es-MX" sz="3200" dirty="0" smtClean="0">
                <a:ea typeface="+mn-ea"/>
              </a:rPr>
              <a:t>. </a:t>
            </a:r>
            <a:r>
              <a:rPr lang="es-MX" sz="3200" dirty="0" smtClean="0">
                <a:ea typeface="+mn-ea"/>
              </a:rPr>
              <a:t>Rvdo. </a:t>
            </a:r>
            <a:r>
              <a:rPr lang="es-MX" sz="3200" dirty="0" err="1" smtClean="0">
                <a:ea typeface="+mn-ea"/>
              </a:rPr>
              <a:t>Benjamin</a:t>
            </a:r>
            <a:r>
              <a:rPr lang="es-MX" sz="3200" dirty="0" smtClean="0">
                <a:ea typeface="+mn-ea"/>
              </a:rPr>
              <a:t> Meyer</a:t>
            </a:r>
          </a:p>
          <a:p>
            <a:pPr fontAlgn="auto">
              <a:spcAft>
                <a:spcPts val="0"/>
              </a:spcAft>
              <a:buFont typeface="Wingdings 2"/>
              <a:buNone/>
              <a:defRPr/>
            </a:pPr>
            <a:r>
              <a:rPr lang="es-MX" sz="3200" dirty="0" smtClean="0">
                <a:ea typeface="+mn-ea"/>
              </a:rPr>
              <a:t>10 de abril de 2010</a:t>
            </a:r>
            <a:endParaRPr lang="es-MX" sz="3200" dirty="0">
              <a:ea typeface="+mn-ea"/>
            </a:endParaRPr>
          </a:p>
        </p:txBody>
      </p:sp>
      <p:sp>
        <p:nvSpPr>
          <p:cNvPr id="4" name="Title 3"/>
          <p:cNvSpPr>
            <a:spLocks noGrp="1"/>
          </p:cNvSpPr>
          <p:nvPr>
            <p:ph type="ctrTitle"/>
          </p:nvPr>
        </p:nvSpPr>
        <p:spPr>
          <a:xfrm>
            <a:off x="457200" y="1143000"/>
            <a:ext cx="8305800" cy="1981200"/>
          </a:xfrm>
        </p:spPr>
        <p:txBody>
          <a:bodyPr/>
          <a:lstStyle/>
          <a:p>
            <a:pPr fontAlgn="auto">
              <a:spcAft>
                <a:spcPts val="0"/>
              </a:spcAft>
              <a:defRPr/>
            </a:pPr>
            <a:r>
              <a:rPr lang="es-MX" sz="5000" dirty="0" smtClean="0">
                <a:latin typeface="AveriaSerif-Bold"/>
                <a:ea typeface="+mj-ea"/>
                <a:cs typeface="AveriaSerif-Bold"/>
              </a:rPr>
              <a:t>I </a:t>
            </a:r>
            <a:r>
              <a:rPr lang="es-MX" sz="5000" dirty="0" smtClean="0">
                <a:latin typeface="AveriaSerif-Bold"/>
                <a:ea typeface="+mj-ea"/>
                <a:cs typeface="AveriaSerif-Bold"/>
              </a:rPr>
              <a:t>y </a:t>
            </a:r>
            <a:r>
              <a:rPr lang="es-MX" sz="5000" dirty="0" smtClean="0">
                <a:latin typeface="AveriaSerif-Bold"/>
                <a:ea typeface="+mj-ea"/>
                <a:cs typeface="AveriaSerif-Bold"/>
              </a:rPr>
              <a:t>II </a:t>
            </a:r>
            <a:r>
              <a:rPr lang="es-MX" sz="5000" dirty="0" smtClean="0">
                <a:latin typeface="AveriaSerif-Bold"/>
                <a:ea typeface="+mj-ea"/>
                <a:cs typeface="AveriaSerif-Bold"/>
              </a:rPr>
              <a:t>Corintios</a:t>
            </a:r>
            <a:endParaRPr lang="es-MX" sz="5000" dirty="0">
              <a:latin typeface="AveriaSerif-Bold"/>
              <a:ea typeface="+mj-ea"/>
              <a:cs typeface="AveriaSerif-Bold"/>
            </a:endParaRPr>
          </a:p>
        </p:txBody>
      </p:sp>
      <p:pic>
        <p:nvPicPr>
          <p:cNvPr id="6" name="Imagen 5" descr="Logo color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620688"/>
            <a:ext cx="2880320" cy="1937670"/>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4"/>
          <p:cNvSpPr>
            <a:spLocks noGrp="1"/>
          </p:cNvSpPr>
          <p:nvPr>
            <p:ph idx="1"/>
          </p:nvPr>
        </p:nvSpPr>
        <p:spPr>
          <a:xfrm>
            <a:off x="533400" y="1981200"/>
            <a:ext cx="8229600" cy="4572000"/>
          </a:xfrm>
        </p:spPr>
        <p:txBody>
          <a:bodyPr/>
          <a:lstStyle/>
          <a:p>
            <a:pPr marL="514350" indent="-514350">
              <a:buClr>
                <a:schemeClr val="tx1"/>
              </a:buClr>
              <a:buFont typeface="Wingdings 2" charset="0"/>
              <a:buAutoNum type="arabicPeriod" startAt="4"/>
            </a:pPr>
            <a:r>
              <a:rPr lang="es-MX" sz="3200">
                <a:latin typeface="Arial" charset="0"/>
              </a:rPr>
              <a:t>Winters que el problema principal en la iglesia en Corinto era el movimiento “sofista”. </a:t>
            </a:r>
          </a:p>
          <a:p>
            <a:pPr marL="514350" indent="-514350">
              <a:buClr>
                <a:schemeClr val="tx1"/>
              </a:buClr>
              <a:buFont typeface="Wingdings 2" charset="0"/>
              <a:buAutoNum type="arabicPeriod" startAt="4"/>
            </a:pPr>
            <a:r>
              <a:rPr lang="es-MX" sz="3200">
                <a:latin typeface="Arial" charset="0"/>
              </a:rPr>
              <a:t>A la conclusión de 2 Cor, la iglesia en Corinto está invadida por los sofistas. </a:t>
            </a:r>
          </a:p>
        </p:txBody>
      </p:sp>
      <p:sp>
        <p:nvSpPr>
          <p:cNvPr id="4" name="Title 3"/>
          <p:cNvSpPr>
            <a:spLocks noGrp="1"/>
          </p:cNvSpPr>
          <p:nvPr>
            <p:ph type="title"/>
          </p:nvPr>
        </p:nvSpPr>
        <p:spPr>
          <a:xfrm>
            <a:off x="457200" y="609600"/>
            <a:ext cx="8229600" cy="1219200"/>
          </a:xfrm>
        </p:spPr>
        <p:txBody>
          <a:bodyPr>
            <a:noAutofit/>
          </a:bodyPr>
          <a:lstStyle/>
          <a:p>
            <a:pPr fontAlgn="auto">
              <a:spcAft>
                <a:spcPts val="0"/>
              </a:spcAft>
              <a:defRPr/>
            </a:pPr>
            <a:r>
              <a:rPr lang="es-MX" dirty="0" smtClean="0">
                <a:ea typeface="+mj-ea"/>
              </a:rPr>
              <a:t/>
            </a:r>
            <a:br>
              <a:rPr lang="es-MX" dirty="0" smtClean="0">
                <a:ea typeface="+mj-ea"/>
              </a:rPr>
            </a:br>
            <a:r>
              <a:rPr lang="es-MX" dirty="0" smtClean="0">
                <a:ea typeface="+mj-ea"/>
              </a:rPr>
              <a:t>El carácter de los oponentes de Pablo en </a:t>
            </a:r>
            <a:r>
              <a:rPr lang="es-MX" dirty="0" smtClean="0">
                <a:ea typeface="+mj-ea"/>
              </a:rPr>
              <a:t>I </a:t>
            </a:r>
            <a:r>
              <a:rPr lang="es-MX" dirty="0" smtClean="0">
                <a:ea typeface="+mj-ea"/>
              </a:rPr>
              <a:t>y </a:t>
            </a:r>
            <a:r>
              <a:rPr lang="es-MX" dirty="0" smtClean="0">
                <a:ea typeface="+mj-ea"/>
              </a:rPr>
              <a:t>II </a:t>
            </a:r>
            <a:r>
              <a:rPr lang="es-MX" dirty="0" smtClean="0">
                <a:ea typeface="+mj-ea"/>
              </a:rPr>
              <a:t>Corintios</a:t>
            </a:r>
            <a:endParaRPr dirty="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s-MX" dirty="0" smtClean="0">
                <a:ea typeface="+mj-ea"/>
              </a:rPr>
              <a:t>I </a:t>
            </a:r>
            <a:r>
              <a:rPr lang="es-MX" dirty="0" smtClean="0">
                <a:ea typeface="+mj-ea"/>
              </a:rPr>
              <a:t>Corintios</a:t>
            </a:r>
            <a:endParaRPr lang="es-MX" dirty="0">
              <a:ea typeface="+mj-ea"/>
            </a:endParaRPr>
          </a:p>
        </p:txBody>
      </p:sp>
      <p:sp>
        <p:nvSpPr>
          <p:cNvPr id="2" name="Marcador de texto 1"/>
          <p:cNvSpPr>
            <a:spLocks noGrp="1"/>
          </p:cNvSpPr>
          <p:nvPr>
            <p:ph type="body" idx="1"/>
          </p:nvPr>
        </p:nvSpPr>
        <p:spPr/>
        <p:txBody>
          <a:bodyPr/>
          <a:lstStyle/>
          <a:p>
            <a:endParaRPr lang="es-E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457200" y="1905000"/>
            <a:ext cx="8229600" cy="4191000"/>
          </a:xfrm>
        </p:spPr>
        <p:txBody>
          <a:bodyPr>
            <a:normAutofit/>
          </a:bodyPr>
          <a:lstStyle/>
          <a:p>
            <a:pPr>
              <a:lnSpc>
                <a:spcPct val="90000"/>
              </a:lnSpc>
            </a:pPr>
            <a:r>
              <a:rPr lang="es-MX" sz="2700">
                <a:latin typeface="Arial" charset="0"/>
              </a:rPr>
              <a:t>Pablo predicó el evangelio en Corinto durante su segundo viaje misionero (Hechos 18) en los años 48-51 d.C.</a:t>
            </a:r>
            <a:endParaRPr lang="en-US" sz="2700">
              <a:latin typeface="Arial" charset="0"/>
            </a:endParaRPr>
          </a:p>
          <a:p>
            <a:pPr>
              <a:lnSpc>
                <a:spcPct val="90000"/>
              </a:lnSpc>
            </a:pPr>
            <a:r>
              <a:rPr lang="es-MX" sz="2700">
                <a:latin typeface="Arial" charset="0"/>
              </a:rPr>
              <a:t>Se apoyaba como hacedor de tiendas; vivió y trabajó con Aquila y Priscila, judíos recién llegados de Roma (Hechos 18:1-3).  </a:t>
            </a:r>
            <a:endParaRPr lang="en-US" sz="2700">
              <a:latin typeface="Arial" charset="0"/>
            </a:endParaRPr>
          </a:p>
          <a:p>
            <a:pPr>
              <a:lnSpc>
                <a:spcPct val="90000"/>
              </a:lnSpc>
            </a:pPr>
            <a:r>
              <a:rPr lang="es-MX" sz="2700">
                <a:latin typeface="Arial" charset="0"/>
              </a:rPr>
              <a:t>Comenzó su ministerio, como normal, en la sinagoga, tratando de convencer tanto a los judíos como a los gentiles (griegos temerosos) que Jesús era el Mesías prometido (Hechos 18:4).</a:t>
            </a:r>
            <a:endParaRPr lang="en-US" sz="2700">
              <a:latin typeface="Arial" charset="0"/>
            </a:endParaRPr>
          </a:p>
          <a:p>
            <a:pPr>
              <a:lnSpc>
                <a:spcPct val="90000"/>
              </a:lnSpc>
              <a:buClr>
                <a:schemeClr val="tx1"/>
              </a:buClr>
              <a:buFont typeface="Wingdings 2" charset="0"/>
              <a:buNone/>
            </a:pPr>
            <a:endParaRPr lang="es-MX" sz="2700">
              <a:latin typeface="Arial" charset="0"/>
            </a:endParaRPr>
          </a:p>
        </p:txBody>
      </p:sp>
      <p:sp>
        <p:nvSpPr>
          <p:cNvPr id="4" name="Title 3"/>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Ocasión y circunstancias (CMM 264-267)</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457200" y="1905000"/>
            <a:ext cx="8229600" cy="4191000"/>
          </a:xfrm>
        </p:spPr>
        <p:txBody>
          <a:bodyPr>
            <a:normAutofit/>
          </a:bodyPr>
          <a:lstStyle/>
          <a:p>
            <a:pPr>
              <a:lnSpc>
                <a:spcPct val="80000"/>
              </a:lnSpc>
            </a:pPr>
            <a:r>
              <a:rPr lang="es-MX" sz="2400">
                <a:latin typeface="Arial" charset="0"/>
              </a:rPr>
              <a:t>Creció su ministerio con la ayuda de Silas y Timoteo, y posiblemente porque ellos le trajeron una ofrenda económica de las iglesias en Macedonia que le permitió dedicarse más a la predicación.  </a:t>
            </a:r>
            <a:endParaRPr lang="en-US" sz="2400">
              <a:latin typeface="Arial" charset="0"/>
            </a:endParaRPr>
          </a:p>
          <a:p>
            <a:pPr>
              <a:lnSpc>
                <a:spcPct val="80000"/>
              </a:lnSpc>
            </a:pPr>
            <a:r>
              <a:rPr lang="es-MX" sz="2400">
                <a:latin typeface="Arial" charset="0"/>
              </a:rPr>
              <a:t>Con el crecimiento del ministerio, también creció la oposición.  Creyeron muchos paganos y también creyó Crispo, el jefe de la sinagoga, y su familia entera (Hechos 18:7-8).</a:t>
            </a:r>
            <a:endParaRPr lang="en-US" sz="2400">
              <a:latin typeface="Arial" charset="0"/>
            </a:endParaRPr>
          </a:p>
          <a:p>
            <a:pPr>
              <a:lnSpc>
                <a:spcPct val="80000"/>
              </a:lnSpc>
            </a:pPr>
            <a:r>
              <a:rPr lang="es-MX" sz="2400">
                <a:latin typeface="Arial" charset="0"/>
              </a:rPr>
              <a:t>Habiendo escapado recientemente de oposición brutal en Filipos, Tesalónica, y Berea (Hechos 16-17), Pablo se acercó a Corinto temblando de miedo (1 Cor. 2:3), pero fortalecido.</a:t>
            </a:r>
            <a:endParaRPr lang="es-MX" sz="2700">
              <a:latin typeface="Arial" charset="0"/>
            </a:endParaRPr>
          </a:p>
        </p:txBody>
      </p:sp>
      <p:sp>
        <p:nvSpPr>
          <p:cNvPr id="4" name="Title 3"/>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Ocasión y circunstancias (CMM 264-267)</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Placeholder 4"/>
          <p:cNvSpPr>
            <a:spLocks noGrp="1"/>
          </p:cNvSpPr>
          <p:nvPr>
            <p:ph idx="1"/>
          </p:nvPr>
        </p:nvSpPr>
        <p:spPr>
          <a:xfrm>
            <a:off x="457200" y="1905000"/>
            <a:ext cx="8229600" cy="4191000"/>
          </a:xfrm>
        </p:spPr>
        <p:txBody>
          <a:bodyPr/>
          <a:lstStyle/>
          <a:p>
            <a:r>
              <a:rPr lang="es-MX" sz="2400">
                <a:latin typeface="Arial" charset="0"/>
              </a:rPr>
              <a:t>Se quedó en Corinto un año y medio, echando o colocando el único cimiento de la iglesia, Jesucristo (1 Cor. 3:10-11).</a:t>
            </a:r>
            <a:endParaRPr lang="en-US" sz="2400">
              <a:latin typeface="Arial" charset="0"/>
            </a:endParaRPr>
          </a:p>
          <a:p>
            <a:r>
              <a:rPr lang="es-MX" sz="2400">
                <a:latin typeface="Arial" charset="0"/>
              </a:rPr>
              <a:t>Salió de Corinto con Aquila y Priscila, fue a Jerusalén y Antioquía, y Éfeso donde permaneció 2 años y medio (52-55 d.C.) durante su tercer viaje misionero.  Es de Éfeso que escribió la primera carta a los corintios.</a:t>
            </a:r>
            <a:endParaRPr lang="en-US" sz="2400">
              <a:latin typeface="Arial" charset="0"/>
            </a:endParaRPr>
          </a:p>
          <a:p>
            <a:r>
              <a:rPr lang="es-MX" sz="2400">
                <a:latin typeface="Arial" charset="0"/>
              </a:rPr>
              <a:t>Mientras tanto, vinieron otros a construir sobre el fundamento que Pablo había colocado en Corinto.  Apolos (1 Cor. 3:6), y tal vez Pedro.</a:t>
            </a:r>
            <a:endParaRPr lang="en-US" sz="2400">
              <a:latin typeface="Arial" charset="0"/>
            </a:endParaRPr>
          </a:p>
        </p:txBody>
      </p:sp>
      <p:sp>
        <p:nvSpPr>
          <p:cNvPr id="4" name="Title 3"/>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Ocasión y circunstancias (CMM 264-267)</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4"/>
          <p:cNvSpPr>
            <a:spLocks noGrp="1"/>
          </p:cNvSpPr>
          <p:nvPr>
            <p:ph idx="1"/>
          </p:nvPr>
        </p:nvSpPr>
        <p:spPr>
          <a:xfrm>
            <a:off x="457200" y="1905000"/>
            <a:ext cx="8229600" cy="4191000"/>
          </a:xfrm>
        </p:spPr>
        <p:txBody>
          <a:bodyPr/>
          <a:lstStyle/>
          <a:p>
            <a:r>
              <a:rPr lang="es-MX" sz="2400">
                <a:latin typeface="Arial" charset="0"/>
              </a:rPr>
              <a:t>Debido a la falta de madurez de los creyentes corintios, crearon partidos que seguían un líder u otro.</a:t>
            </a:r>
          </a:p>
          <a:p>
            <a:r>
              <a:rPr lang="es-MX" sz="2400">
                <a:latin typeface="Arial" charset="0"/>
              </a:rPr>
              <a:t>Parece que Pablo había escuchado de estos problemas en alguna forma y escribió una carta que no sobrevivió.  Podemos llamar esta carta “Corintios A”.</a:t>
            </a:r>
            <a:endParaRPr lang="en-US" sz="2400">
              <a:latin typeface="Arial" charset="0"/>
            </a:endParaRPr>
          </a:p>
          <a:p>
            <a:r>
              <a:rPr lang="es-MX" sz="2400">
                <a:latin typeface="Arial" charset="0"/>
              </a:rPr>
              <a:t>Luego, Pablo recibió un informe de algunos de la familia de Cloé (1 Cor 1:11) acerca de los partidos problemáticos en Corinto.</a:t>
            </a:r>
            <a:endParaRPr lang="en-US" sz="2400">
              <a:latin typeface="Arial" charset="0"/>
            </a:endParaRPr>
          </a:p>
          <a:p>
            <a:endParaRPr lang="en-US" sz="2400">
              <a:latin typeface="Arial" charset="0"/>
            </a:endParaRPr>
          </a:p>
        </p:txBody>
      </p:sp>
      <p:sp>
        <p:nvSpPr>
          <p:cNvPr id="4" name="Title 3"/>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Ocasión y circunstancias (CMM 264-267)</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4"/>
          <p:cNvSpPr>
            <a:spLocks noGrp="1"/>
          </p:cNvSpPr>
          <p:nvPr>
            <p:ph idx="1"/>
          </p:nvPr>
        </p:nvSpPr>
        <p:spPr>
          <a:xfrm>
            <a:off x="457200" y="1905000"/>
            <a:ext cx="8229600" cy="4191000"/>
          </a:xfrm>
        </p:spPr>
        <p:txBody>
          <a:bodyPr/>
          <a:lstStyle/>
          <a:p>
            <a:r>
              <a:rPr lang="es-MX" sz="2400">
                <a:latin typeface="Arial" charset="0"/>
              </a:rPr>
              <a:t>Vinieron Estéfanas, Fortunato, y Acaico de Corinto a visitarle a Pable en Éfeso y traerle una ofrenda (1 Cor. 16:17). </a:t>
            </a:r>
            <a:endParaRPr lang="en-US" sz="2400">
              <a:latin typeface="Arial" charset="0"/>
            </a:endParaRPr>
          </a:p>
        </p:txBody>
      </p:sp>
      <p:sp>
        <p:nvSpPr>
          <p:cNvPr id="4" name="Title 3"/>
          <p:cNvSpPr>
            <a:spLocks noGrp="1"/>
          </p:cNvSpPr>
          <p:nvPr>
            <p:ph type="title"/>
          </p:nvPr>
        </p:nvSpPr>
        <p:spPr>
          <a:xfrm>
            <a:off x="457200" y="533400"/>
            <a:ext cx="8229600" cy="1219200"/>
          </a:xfrm>
        </p:spPr>
        <p:txBody>
          <a:bodyPr>
            <a:normAutofit fontScale="90000"/>
          </a:bodyPr>
          <a:lstStyle/>
          <a:p>
            <a:pPr fontAlgn="auto">
              <a:spcAft>
                <a:spcPts val="0"/>
              </a:spcAft>
              <a:defRPr/>
            </a:pPr>
            <a:r>
              <a:rPr lang="es-MX" smtClean="0">
                <a:ea typeface="+mj-ea"/>
              </a:rPr>
              <a:t>Ocasión y circunstancias (CMM 264-267)</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4"/>
          <p:cNvSpPr>
            <a:spLocks noGrp="1"/>
          </p:cNvSpPr>
          <p:nvPr>
            <p:ph idx="1"/>
          </p:nvPr>
        </p:nvSpPr>
        <p:spPr/>
        <p:txBody>
          <a:bodyPr/>
          <a:lstStyle/>
          <a:p>
            <a:r>
              <a:rPr lang="es-MX" sz="3200">
                <a:latin typeface="Arial" charset="0"/>
              </a:rPr>
              <a:t>Pablo es identificado como autor en los primeros versículos de la carta.  </a:t>
            </a:r>
            <a:endParaRPr lang="en-US" sz="3200">
              <a:latin typeface="Arial" charset="0"/>
            </a:endParaRPr>
          </a:p>
          <a:p>
            <a:endParaRPr lang="en-US" sz="32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Autor</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Placeholder 4"/>
          <p:cNvSpPr>
            <a:spLocks noGrp="1"/>
          </p:cNvSpPr>
          <p:nvPr>
            <p:ph idx="1"/>
          </p:nvPr>
        </p:nvSpPr>
        <p:spPr/>
        <p:txBody>
          <a:bodyPr/>
          <a:lstStyle/>
          <a:p>
            <a:r>
              <a:rPr lang="es-MX" sz="3200">
                <a:latin typeface="Arial" charset="0"/>
              </a:rPr>
              <a:t>Galio era procónsul de Acaya del 51-52 d.C.  Pablo ministró por primera vez durante este período en Corinto.</a:t>
            </a:r>
            <a:endParaRPr lang="en-US" sz="3200">
              <a:latin typeface="Arial" charset="0"/>
            </a:endParaRPr>
          </a:p>
          <a:p>
            <a:r>
              <a:rPr lang="es-MX" sz="3200">
                <a:latin typeface="Arial" charset="0"/>
              </a:rPr>
              <a:t>Pablo luego escribió 1 Cor. Desde Éfeso, tal vez en 55 d.C.</a:t>
            </a:r>
            <a:endParaRPr lang="en-US" sz="32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Fecha</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Placeholder 4"/>
          <p:cNvSpPr>
            <a:spLocks noGrp="1"/>
          </p:cNvSpPr>
          <p:nvPr>
            <p:ph idx="1"/>
          </p:nvPr>
        </p:nvSpPr>
        <p:spPr/>
        <p:txBody>
          <a:bodyPr/>
          <a:lstStyle/>
          <a:p>
            <a:r>
              <a:rPr lang="es-MX" sz="3200">
                <a:latin typeface="Arial" charset="0"/>
              </a:rPr>
              <a:t>1 Cor. es citada a finales del primer siglo por Clemente de Roma y el principio del segundo siglo por Ignacio.  Nunca ha habido disputa acerca de la admisión de 1 Cor. al canon.</a:t>
            </a:r>
            <a:endParaRPr lang="en-US" sz="32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Texto y su adopción al canon</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4"/>
          <p:cNvSpPr>
            <a:spLocks noGrp="1"/>
          </p:cNvSpPr>
          <p:nvPr>
            <p:ph idx="1"/>
          </p:nvPr>
        </p:nvSpPr>
        <p:spPr/>
        <p:txBody>
          <a:bodyPr/>
          <a:lstStyle/>
          <a:p>
            <a:pPr marL="514350" indent="-514350">
              <a:buClr>
                <a:schemeClr val="tx1"/>
              </a:buClr>
              <a:buFont typeface="Wingdings 2" charset="0"/>
              <a:buNone/>
            </a:pPr>
            <a:r>
              <a:rPr lang="es-MX" sz="3200">
                <a:latin typeface="Arial" charset="0"/>
              </a:rPr>
              <a:t>Ubicación</a:t>
            </a:r>
          </a:p>
          <a:p>
            <a:pPr marL="514350" lvl="1" indent="-514350">
              <a:spcBef>
                <a:spcPts val="600"/>
              </a:spcBef>
              <a:buClr>
                <a:schemeClr val="tx1"/>
              </a:buClr>
              <a:buFont typeface="Wingdings 2" charset="0"/>
              <a:buNone/>
            </a:pPr>
            <a:r>
              <a:rPr lang="es-MX">
                <a:latin typeface="Arial" charset="0"/>
              </a:rPr>
              <a:t>	</a:t>
            </a:r>
            <a:r>
              <a:rPr lang="es-MX">
                <a:solidFill>
                  <a:schemeClr val="tx1"/>
                </a:solidFill>
                <a:latin typeface="Arial" charset="0"/>
              </a:rPr>
              <a:t>Situada sobre una estrecha franja de tierra que conecta al Peloponesia con al Grecia del norte.  Dos puertos: Cencreas al este (hacia el Mar Egeo) y Lequeo al oeste (hacia el golfo de Corinto y el Mar Mediterráneo).</a:t>
            </a:r>
            <a:endParaRPr lang="en-US" sz="2000">
              <a:solidFill>
                <a:schemeClr val="tx1"/>
              </a:solidFill>
              <a:latin typeface="Arial" charset="0"/>
            </a:endParaRPr>
          </a:p>
          <a:p>
            <a:pPr marL="514350" indent="-514350">
              <a:buClr>
                <a:schemeClr val="tx1"/>
              </a:buClr>
              <a:buFont typeface="Wingdings 2" charset="0"/>
              <a:buNone/>
            </a:pPr>
            <a:endParaRPr lang="es-MX" sz="32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La ciudad de Corinto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4"/>
          <p:cNvSpPr>
            <a:spLocks noGrp="1"/>
          </p:cNvSpPr>
          <p:nvPr>
            <p:ph idx="1"/>
          </p:nvPr>
        </p:nvSpPr>
        <p:spPr/>
        <p:txBody>
          <a:bodyPr/>
          <a:lstStyle/>
          <a:p>
            <a:pPr marL="514350" indent="-514350">
              <a:buClr>
                <a:schemeClr val="tx1"/>
              </a:buClr>
              <a:buFont typeface="Wingdings 2" charset="0"/>
              <a:buNone/>
            </a:pPr>
            <a:r>
              <a:rPr lang="es-MX" sz="3200">
                <a:latin typeface="Arial" charset="0"/>
              </a:rPr>
              <a:t>1.	La santificación progresiva, el desarrollo continuo de la santidad de carácter.  Pablo se preocupaba mucho por los problemas de los corintios.  </a:t>
            </a:r>
            <a:r>
              <a:rPr lang="es-EC" sz="3200">
                <a:latin typeface="Arial" charset="0"/>
              </a:rPr>
              <a:t>Responder a sus preguntas y amonestarlos para corregir sus muchas fallas.</a:t>
            </a:r>
            <a:endParaRPr lang="en-US" sz="3200">
              <a:latin typeface="Arial" charset="0"/>
            </a:endParaRPr>
          </a:p>
          <a:p>
            <a:pPr marL="514350" indent="-514350">
              <a:buClr>
                <a:schemeClr val="tx1"/>
              </a:buClr>
              <a:buFont typeface="Wingdings 2" charset="0"/>
              <a:buAutoNum type="arabicPeriod" startAt="5"/>
            </a:pPr>
            <a:endParaRPr lang="es-MX" sz="32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Tema</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p:txBody>
          <a:bodyPr>
            <a:normAutofit/>
          </a:bodyPr>
          <a:lstStyle/>
          <a:p>
            <a:pPr>
              <a:buFont typeface="Wingdings 2" charset="0"/>
              <a:buNone/>
            </a:pPr>
            <a:r>
              <a:rPr lang="es-EC" sz="3200">
                <a:latin typeface="Arial" charset="0"/>
              </a:rPr>
              <a:t>1.	Introducción (1:1-3)</a:t>
            </a:r>
            <a:endParaRPr lang="en-US" sz="3200">
              <a:latin typeface="Arial" charset="0"/>
            </a:endParaRPr>
          </a:p>
          <a:p>
            <a:pPr>
              <a:buFont typeface="Wingdings 2" charset="0"/>
              <a:buNone/>
            </a:pPr>
            <a:r>
              <a:rPr lang="es-EC" sz="3200">
                <a:latin typeface="Arial" charset="0"/>
              </a:rPr>
              <a:t>2.	Acción de gracias (1:4-9)</a:t>
            </a:r>
            <a:endParaRPr lang="en-US" sz="3200">
              <a:latin typeface="Arial" charset="0"/>
            </a:endParaRPr>
          </a:p>
          <a:p>
            <a:pPr>
              <a:buClr>
                <a:schemeClr val="tx1"/>
              </a:buClr>
              <a:buFont typeface="Wingdings 2" charset="0"/>
              <a:buAutoNum type="arabicPeriod" startAt="5"/>
            </a:pPr>
            <a:endParaRPr lang="es-MX" sz="32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Contenido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p:txBody>
          <a:bodyPr>
            <a:normAutofit/>
          </a:bodyPr>
          <a:lstStyle/>
          <a:p>
            <a:pPr marL="514350" indent="-514350" fontAlgn="auto">
              <a:spcAft>
                <a:spcPts val="0"/>
              </a:spcAft>
              <a:buClr>
                <a:schemeClr val="tx1"/>
              </a:buClr>
              <a:buFont typeface="Wingdings 2"/>
              <a:buAutoNum type="arabicPeriod" startAt="3"/>
              <a:defRPr/>
            </a:pPr>
            <a:r>
              <a:rPr lang="es-EC" sz="2800" dirty="0" smtClean="0">
                <a:ea typeface="+mn-ea"/>
              </a:rPr>
              <a:t>Reacciones de Pablo a los informes que ha 	recibido (1:10-6:20)</a:t>
            </a:r>
            <a:br>
              <a:rPr lang="es-EC" sz="2800" dirty="0" smtClean="0">
                <a:ea typeface="+mn-ea"/>
              </a:rPr>
            </a:br>
            <a:r>
              <a:rPr lang="es-EC" sz="2800" dirty="0" smtClean="0">
                <a:ea typeface="+mn-ea"/>
              </a:rPr>
              <a:t>	a.	El problema principal: divisiones (1.10-		4.21)</a:t>
            </a:r>
            <a:br>
              <a:rPr lang="es-EC" sz="2800" dirty="0" smtClean="0">
                <a:ea typeface="+mn-ea"/>
              </a:rPr>
            </a:br>
            <a:r>
              <a:rPr lang="es-EC" sz="2800" dirty="0" smtClean="0">
                <a:ea typeface="+mn-ea"/>
              </a:rPr>
              <a:t>	b.	Tres problemas específicos:</a:t>
            </a:r>
          </a:p>
          <a:p>
            <a:pPr marL="2251710" lvl="6" indent="-514350">
              <a:buFont typeface="Arial" pitchFamily="34" charset="0"/>
              <a:buChar char="•"/>
              <a:defRPr/>
            </a:pPr>
            <a:r>
              <a:rPr lang="es-EC" sz="2700" dirty="0" smtClean="0">
                <a:latin typeface="Helvetica"/>
              </a:rPr>
              <a:t>Inmoralidad (5.1-13)</a:t>
            </a:r>
          </a:p>
          <a:p>
            <a:pPr marL="2251710" lvl="6" indent="-514350">
              <a:buFont typeface="Arial" pitchFamily="34" charset="0"/>
              <a:buChar char="•"/>
              <a:defRPr/>
            </a:pPr>
            <a:r>
              <a:rPr lang="es-EC" sz="2800" dirty="0" smtClean="0">
                <a:latin typeface="Helvetica"/>
              </a:rPr>
              <a:t>Litigio (6.1-11)</a:t>
            </a:r>
          </a:p>
          <a:p>
            <a:pPr marL="2251710" lvl="6" indent="-514350">
              <a:buFont typeface="Arial" pitchFamily="34" charset="0"/>
              <a:buChar char="•"/>
              <a:defRPr/>
            </a:pPr>
            <a:r>
              <a:rPr lang="es-EC" sz="2800" dirty="0" smtClean="0">
                <a:latin typeface="Helvetica"/>
              </a:rPr>
              <a:t>Acudir a las prostitutas (6.12-20)</a:t>
            </a:r>
            <a:endParaRPr lang="en-US" sz="2800" dirty="0" smtClean="0">
              <a:latin typeface="Helvetica"/>
            </a:endParaRPr>
          </a:p>
          <a:p>
            <a:pPr marL="514350" indent="-514350" fontAlgn="auto">
              <a:spcAft>
                <a:spcPts val="0"/>
              </a:spcAft>
              <a:buClr>
                <a:schemeClr val="tx1"/>
              </a:buClr>
              <a:buFont typeface="Wingdings 2"/>
              <a:buAutoNum type="arabicPeriod" startAt="5"/>
              <a:defRPr/>
            </a:pPr>
            <a:endParaRPr lang="es-MX" sz="3200" dirty="0" smtClean="0">
              <a:ea typeface="+mn-ea"/>
            </a:endParaRPr>
          </a:p>
        </p:txBody>
      </p:sp>
      <p:sp>
        <p:nvSpPr>
          <p:cNvPr id="4" name="Title 3"/>
          <p:cNvSpPr>
            <a:spLocks noGrp="1"/>
          </p:cNvSpPr>
          <p:nvPr>
            <p:ph type="title"/>
          </p:nvPr>
        </p:nvSpPr>
        <p:spPr/>
        <p:txBody>
          <a:bodyPr/>
          <a:lstStyle/>
          <a:p>
            <a:pPr fontAlgn="auto">
              <a:spcAft>
                <a:spcPts val="0"/>
              </a:spcAft>
              <a:defRPr/>
            </a:pPr>
            <a:r>
              <a:rPr lang="es-MX" smtClean="0">
                <a:ea typeface="+mj-ea"/>
              </a:rPr>
              <a:t>Contenido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Placeholder 4"/>
          <p:cNvSpPr>
            <a:spLocks noGrp="1"/>
          </p:cNvSpPr>
          <p:nvPr>
            <p:ph idx="1"/>
          </p:nvPr>
        </p:nvSpPr>
        <p:spPr/>
        <p:txBody>
          <a:bodyPr/>
          <a:lstStyle/>
          <a:p>
            <a:pPr marL="514350" indent="-514350">
              <a:buClr>
                <a:schemeClr val="tx1"/>
              </a:buClr>
              <a:buFont typeface="Wingdings 2" charset="0"/>
              <a:buAutoNum type="arabicPeriod" startAt="4"/>
            </a:pPr>
            <a:r>
              <a:rPr lang="es-EC" sz="2800">
                <a:latin typeface="Arial" charset="0"/>
              </a:rPr>
              <a:t>Respuestas a la carta que la iglesia envió 	(7.1-16.12)</a:t>
            </a:r>
            <a:br>
              <a:rPr lang="es-EC" sz="2800">
                <a:latin typeface="Arial" charset="0"/>
              </a:rPr>
            </a:br>
            <a:r>
              <a:rPr lang="es-EC" sz="2800">
                <a:latin typeface="Arial" charset="0"/>
              </a:rPr>
              <a:t>	a.	El matrimonio (cap. 7)</a:t>
            </a:r>
            <a:br>
              <a:rPr lang="es-EC" sz="2800">
                <a:latin typeface="Arial" charset="0"/>
              </a:rPr>
            </a:br>
            <a:r>
              <a:rPr lang="es-EC" sz="2800">
                <a:latin typeface="Arial" charset="0"/>
              </a:rPr>
              <a:t>	b.	Carne sacrificada a ídolos (caps. 8-10)</a:t>
            </a:r>
            <a:br>
              <a:rPr lang="es-EC" sz="2800">
                <a:latin typeface="Arial" charset="0"/>
              </a:rPr>
            </a:br>
            <a:r>
              <a:rPr lang="es-EC" sz="2800">
                <a:latin typeface="Arial" charset="0"/>
              </a:rPr>
              <a:t>	c.	Mujeres en el culto (cap. 11)</a:t>
            </a:r>
          </a:p>
          <a:p>
            <a:pPr marL="514350" indent="-514350">
              <a:buFont typeface="Wingdings 2" charset="0"/>
              <a:buNone/>
            </a:pPr>
            <a:r>
              <a:rPr lang="es-EC" sz="2800">
                <a:latin typeface="Arial" charset="0"/>
              </a:rPr>
              <a:t>		d.	Abusos en la Santa Cena (cap. 11)</a:t>
            </a:r>
            <a:endParaRPr lang="en-US" sz="28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Contenido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Placeholder 4"/>
          <p:cNvSpPr>
            <a:spLocks noGrp="1"/>
          </p:cNvSpPr>
          <p:nvPr>
            <p:ph idx="1"/>
          </p:nvPr>
        </p:nvSpPr>
        <p:spPr/>
        <p:txBody>
          <a:bodyPr/>
          <a:lstStyle/>
          <a:p>
            <a:pPr marL="514350" indent="-514350">
              <a:buClr>
                <a:schemeClr val="tx1"/>
              </a:buClr>
              <a:buFont typeface="Wingdings 2" charset="0"/>
              <a:buAutoNum type="arabicPeriod" startAt="4"/>
            </a:pPr>
            <a:r>
              <a:rPr lang="es-EC" sz="2800">
                <a:latin typeface="Arial" charset="0"/>
              </a:rPr>
              <a:t>Respuestas a la carta que la iglesia envió 	(7.1-16.12)</a:t>
            </a:r>
            <a:br>
              <a:rPr lang="es-EC" sz="2800">
                <a:latin typeface="Arial" charset="0"/>
              </a:rPr>
            </a:br>
            <a:r>
              <a:rPr lang="es-EC" sz="2800">
                <a:latin typeface="Arial" charset="0"/>
              </a:rPr>
              <a:t>	a.	Los dones espirituales (caps. 12-14)</a:t>
            </a:r>
          </a:p>
          <a:p>
            <a:pPr marL="514350" indent="-514350">
              <a:buFont typeface="Wingdings 2" charset="0"/>
              <a:buNone/>
            </a:pPr>
            <a:r>
              <a:rPr lang="es-EC" sz="2800">
                <a:latin typeface="Arial" charset="0"/>
              </a:rPr>
              <a:t>		b.	La resurrección final (cap. 15)</a:t>
            </a:r>
          </a:p>
          <a:p>
            <a:pPr marL="514350" indent="-514350">
              <a:buFont typeface="Wingdings 2" charset="0"/>
              <a:buNone/>
            </a:pPr>
            <a:r>
              <a:rPr lang="es-EC" sz="2800">
                <a:latin typeface="Arial" charset="0"/>
              </a:rPr>
              <a:t>		c.	La colecta y la llegada de Apolos (cap. 		16)</a:t>
            </a:r>
            <a:endParaRPr lang="en-US" sz="28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Contenido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Placeholder 4"/>
          <p:cNvSpPr>
            <a:spLocks noGrp="1"/>
          </p:cNvSpPr>
          <p:nvPr>
            <p:ph idx="1"/>
          </p:nvPr>
        </p:nvSpPr>
        <p:spPr/>
        <p:txBody>
          <a:bodyPr/>
          <a:lstStyle/>
          <a:p>
            <a:pPr>
              <a:buFont typeface="Wingdings 2" charset="0"/>
              <a:buNone/>
            </a:pPr>
            <a:r>
              <a:rPr lang="es-MX" sz="2800">
                <a:latin typeface="Arial" charset="0"/>
              </a:rPr>
              <a:t>5.	Conclusión (16:13-24)</a:t>
            </a:r>
            <a:endParaRPr lang="en-US" sz="28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Contenido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Placeholder 4"/>
          <p:cNvSpPr>
            <a:spLocks noGrp="1"/>
          </p:cNvSpPr>
          <p:nvPr>
            <p:ph idx="1"/>
          </p:nvPr>
        </p:nvSpPr>
        <p:spPr/>
        <p:txBody>
          <a:bodyPr/>
          <a:lstStyle/>
          <a:p>
            <a:r>
              <a:rPr lang="es-MX" sz="2800">
                <a:latin typeface="Arial" charset="0"/>
              </a:rPr>
              <a:t>Muchas fórmulas de </a:t>
            </a:r>
            <a:r>
              <a:rPr lang="el-GR" sz="2800">
                <a:latin typeface="Arial" charset="0"/>
              </a:rPr>
              <a:t>Περὶ δὲ</a:t>
            </a:r>
            <a:endParaRPr lang="en-US" sz="2800">
              <a:latin typeface="Arial" charset="0"/>
            </a:endParaRPr>
          </a:p>
          <a:p>
            <a:r>
              <a:rPr lang="es-MX" sz="2800">
                <a:latin typeface="Arial" charset="0"/>
              </a:rPr>
              <a:t>Muchas preguntas retóricas (véase 9:1).</a:t>
            </a:r>
            <a:endParaRPr lang="en-US" sz="28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Aspectos literarios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Placeholder 4"/>
          <p:cNvSpPr>
            <a:spLocks noGrp="1"/>
          </p:cNvSpPr>
          <p:nvPr>
            <p:ph idx="1"/>
          </p:nvPr>
        </p:nvSpPr>
        <p:spPr/>
        <p:txBody>
          <a:bodyPr/>
          <a:lstStyle/>
          <a:p>
            <a:r>
              <a:rPr lang="es-MX" sz="2800">
                <a:latin typeface="Arial" charset="0"/>
              </a:rPr>
              <a:t>Dos notables inclusios (ABA)</a:t>
            </a:r>
            <a:endParaRPr lang="en-US" sz="28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Aspectos literarios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Placeholder 4"/>
          <p:cNvSpPr>
            <a:spLocks noGrp="1"/>
          </p:cNvSpPr>
          <p:nvPr>
            <p:ph idx="1"/>
          </p:nvPr>
        </p:nvSpPr>
        <p:spPr/>
        <p:txBody>
          <a:bodyPr/>
          <a:lstStyle/>
          <a:p>
            <a:endParaRPr lang="en-US" sz="2800">
              <a:latin typeface="Arial" charset="0"/>
            </a:endParaRPr>
          </a:p>
          <a:p>
            <a:pPr lvl="1"/>
            <a:r>
              <a:rPr lang="es-MX" sz="2800">
                <a:solidFill>
                  <a:schemeClr val="tx1"/>
                </a:solidFill>
                <a:latin typeface="Arial" charset="0"/>
              </a:rPr>
              <a:t>Carne sacrificada a ídolos y los derechos de Pablo</a:t>
            </a:r>
            <a:endParaRPr lang="en-US" sz="2800">
              <a:solidFill>
                <a:schemeClr val="tx1"/>
              </a:solidFill>
              <a:latin typeface="Arial" charset="0"/>
            </a:endParaRPr>
          </a:p>
          <a:p>
            <a:pPr lvl="2"/>
            <a:r>
              <a:rPr lang="es-EC" sz="2800">
                <a:latin typeface="Arial" charset="0"/>
              </a:rPr>
              <a:t>A. La carne sacrificada a los ídolos (cap. 8)</a:t>
            </a:r>
            <a:endParaRPr lang="en-US" sz="2800">
              <a:latin typeface="Arial" charset="0"/>
            </a:endParaRPr>
          </a:p>
          <a:p>
            <a:pPr lvl="2"/>
            <a:r>
              <a:rPr lang="es-EC" sz="2800">
                <a:latin typeface="Arial" charset="0"/>
              </a:rPr>
              <a:t>B. Los derechos de Pablo (cap. 9)</a:t>
            </a:r>
            <a:endParaRPr lang="en-US" sz="2800">
              <a:latin typeface="Arial" charset="0"/>
            </a:endParaRPr>
          </a:p>
          <a:p>
            <a:pPr lvl="2"/>
            <a:r>
              <a:rPr lang="es-EC" sz="2800">
                <a:latin typeface="Arial" charset="0"/>
              </a:rPr>
              <a:t>A. La carne sacrificada a los ídolos (cap. 10)</a:t>
            </a:r>
            <a:endParaRPr lang="en-US" sz="28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Aspectos literarios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Placeholder 4"/>
          <p:cNvSpPr>
            <a:spLocks noGrp="1"/>
          </p:cNvSpPr>
          <p:nvPr>
            <p:ph idx="1"/>
          </p:nvPr>
        </p:nvSpPr>
        <p:spPr/>
        <p:txBody>
          <a:bodyPr/>
          <a:lstStyle/>
          <a:p>
            <a:endParaRPr lang="en-US" sz="2800">
              <a:latin typeface="Arial" charset="0"/>
            </a:endParaRPr>
          </a:p>
          <a:p>
            <a:pPr lvl="1"/>
            <a:r>
              <a:rPr lang="es-EC" sz="2800">
                <a:solidFill>
                  <a:schemeClr val="tx1"/>
                </a:solidFill>
                <a:latin typeface="Arial" charset="0"/>
              </a:rPr>
              <a:t>Dones espirituales y el amor</a:t>
            </a:r>
            <a:endParaRPr lang="en-US" sz="2800">
              <a:solidFill>
                <a:schemeClr val="tx1"/>
              </a:solidFill>
              <a:latin typeface="Arial" charset="0"/>
            </a:endParaRPr>
          </a:p>
          <a:p>
            <a:pPr lvl="2"/>
            <a:r>
              <a:rPr lang="es-MX" sz="2800">
                <a:latin typeface="Arial" charset="0"/>
              </a:rPr>
              <a:t>A. </a:t>
            </a:r>
            <a:r>
              <a:rPr lang="es-EC" sz="2800">
                <a:latin typeface="Arial" charset="0"/>
              </a:rPr>
              <a:t>Dones espirituales (cap. 12)</a:t>
            </a:r>
            <a:endParaRPr lang="en-US" sz="2800">
              <a:latin typeface="Arial" charset="0"/>
            </a:endParaRPr>
          </a:p>
          <a:p>
            <a:pPr lvl="2"/>
            <a:r>
              <a:rPr lang="es-EC" sz="2800">
                <a:latin typeface="Arial" charset="0"/>
              </a:rPr>
              <a:t>B. El amor (cap. 13)</a:t>
            </a:r>
            <a:endParaRPr lang="en-US" sz="2800">
              <a:latin typeface="Arial" charset="0"/>
            </a:endParaRPr>
          </a:p>
          <a:p>
            <a:pPr lvl="2"/>
            <a:r>
              <a:rPr lang="es-EC" sz="2800">
                <a:latin typeface="Arial" charset="0"/>
              </a:rPr>
              <a:t>A. Dones espirituales (cap. 14)</a:t>
            </a:r>
            <a:endParaRPr lang="en-US" sz="28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Aspectos literarios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endParaRPr lang="es-MX">
              <a:latin typeface="Arial" charset="0"/>
            </a:endParaRPr>
          </a:p>
        </p:txBody>
      </p:sp>
      <p:sp>
        <p:nvSpPr>
          <p:cNvPr id="2" name="Title 1"/>
          <p:cNvSpPr>
            <a:spLocks noGrp="1"/>
          </p:cNvSpPr>
          <p:nvPr>
            <p:ph type="title"/>
          </p:nvPr>
        </p:nvSpPr>
        <p:spPr/>
        <p:txBody>
          <a:bodyPr/>
          <a:lstStyle/>
          <a:p>
            <a:pPr fontAlgn="auto">
              <a:spcAft>
                <a:spcPts val="0"/>
              </a:spcAft>
              <a:defRPr/>
            </a:pPr>
            <a:endParaRPr lang="es-MX">
              <a:ea typeface="+mj-ea"/>
            </a:endParaRPr>
          </a:p>
        </p:txBody>
      </p:sp>
      <p:pic>
        <p:nvPicPr>
          <p:cNvPr id="10244" name="Picture 2" descr="http://scriptures.lds.org/en/biblemaps/map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249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Placeholder 4"/>
          <p:cNvSpPr>
            <a:spLocks noGrp="1"/>
          </p:cNvSpPr>
          <p:nvPr>
            <p:ph idx="1"/>
          </p:nvPr>
        </p:nvSpPr>
        <p:spPr/>
        <p:txBody>
          <a:bodyPr/>
          <a:lstStyle/>
          <a:p>
            <a:r>
              <a:rPr lang="es-MX" sz="2800">
                <a:latin typeface="Arial" charset="0"/>
              </a:rPr>
              <a:t>La acción de gracias (1:4-9) da pistas del contenido de la carta</a:t>
            </a:r>
            <a:endParaRPr lang="en-US" sz="2400">
              <a:latin typeface="Arial" charset="0"/>
            </a:endParaRPr>
          </a:p>
          <a:p>
            <a:pPr lvl="1"/>
            <a:r>
              <a:rPr lang="es-MX">
                <a:solidFill>
                  <a:schemeClr val="tx1"/>
                </a:solidFill>
                <a:latin typeface="Arial" charset="0"/>
              </a:rPr>
              <a:t>De toda riqueza</a:t>
            </a:r>
            <a:endParaRPr lang="en-US" sz="2000">
              <a:solidFill>
                <a:schemeClr val="tx1"/>
              </a:solidFill>
              <a:latin typeface="Arial" charset="0"/>
            </a:endParaRPr>
          </a:p>
          <a:p>
            <a:pPr lvl="1"/>
            <a:r>
              <a:rPr lang="es-MX">
                <a:solidFill>
                  <a:schemeClr val="tx1"/>
                </a:solidFill>
                <a:latin typeface="Arial" charset="0"/>
              </a:rPr>
              <a:t>En palabra y conocimiento</a:t>
            </a:r>
            <a:endParaRPr lang="en-US" sz="2000">
              <a:solidFill>
                <a:schemeClr val="tx1"/>
              </a:solidFill>
              <a:latin typeface="Arial" charset="0"/>
            </a:endParaRPr>
          </a:p>
          <a:p>
            <a:pPr lvl="1"/>
            <a:r>
              <a:rPr lang="es-MX">
                <a:solidFill>
                  <a:schemeClr val="tx1"/>
                </a:solidFill>
                <a:latin typeface="Arial" charset="0"/>
              </a:rPr>
              <a:t>No les falta ningún don espiritual</a:t>
            </a:r>
            <a:endParaRPr lang="en-US" sz="2000">
              <a:solidFill>
                <a:schemeClr val="tx1"/>
              </a:solidFill>
              <a:latin typeface="Arial" charset="0"/>
            </a:endParaRPr>
          </a:p>
          <a:p>
            <a:pPr lvl="1"/>
            <a:r>
              <a:rPr lang="es-MX">
                <a:solidFill>
                  <a:schemeClr val="tx1"/>
                </a:solidFill>
                <a:latin typeface="Arial" charset="0"/>
              </a:rPr>
              <a:t>Irreprochables</a:t>
            </a:r>
            <a:endParaRPr lang="en-US" sz="2000">
              <a:solidFill>
                <a:schemeClr val="tx1"/>
              </a:solidFill>
              <a:latin typeface="Arial" charset="0"/>
            </a:endParaRPr>
          </a:p>
          <a:p>
            <a:pPr lvl="1"/>
            <a:r>
              <a:rPr lang="es-MX">
                <a:solidFill>
                  <a:schemeClr val="tx1"/>
                </a:solidFill>
                <a:latin typeface="Arial" charset="0"/>
              </a:rPr>
              <a:t>Llamados a tener comunión</a:t>
            </a:r>
            <a:endParaRPr lang="en-US" sz="2000">
              <a:solidFill>
                <a:schemeClr val="tx1"/>
              </a:solidFill>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Exégesis de pasajes selectos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Placeholder 4"/>
          <p:cNvSpPr>
            <a:spLocks noGrp="1"/>
          </p:cNvSpPr>
          <p:nvPr>
            <p:ph idx="1"/>
          </p:nvPr>
        </p:nvSpPr>
        <p:spPr/>
        <p:txBody>
          <a:bodyPr/>
          <a:lstStyle/>
          <a:p>
            <a:r>
              <a:rPr lang="es-MX" sz="2800">
                <a:latin typeface="Arial" charset="0"/>
              </a:rPr>
              <a:t>La inmoralidad sexual (6:12-20)</a:t>
            </a:r>
            <a:endParaRPr lang="en-US" sz="2400">
              <a:latin typeface="Arial" charset="0"/>
            </a:endParaRPr>
          </a:p>
          <a:p>
            <a:pPr lvl="1"/>
            <a:r>
              <a:rPr lang="es-EC">
                <a:solidFill>
                  <a:schemeClr val="tx1"/>
                </a:solidFill>
                <a:latin typeface="Arial" charset="0"/>
              </a:rPr>
              <a:t>El problema: algunos pensaban que iban a desechar sus cuerpos al morir, así que no importaba lo que hacían con ellos (6:13).</a:t>
            </a:r>
            <a:endParaRPr lang="en-US" sz="2000">
              <a:solidFill>
                <a:schemeClr val="tx1"/>
              </a:solidFill>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Exégesis de pasajes selectos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p:txBody>
          <a:bodyPr>
            <a:normAutofit/>
          </a:bodyPr>
          <a:lstStyle/>
          <a:p>
            <a:r>
              <a:rPr lang="es-MX">
                <a:latin typeface="Arial" charset="0"/>
              </a:rPr>
              <a:t>La inmoralidad sexual (6:12-20).  Cinco respuestas teológicas:</a:t>
            </a:r>
            <a:endParaRPr lang="en-US" sz="2200">
              <a:latin typeface="Arial" charset="0"/>
            </a:endParaRPr>
          </a:p>
          <a:p>
            <a:endParaRPr lang="en-US" sz="2400">
              <a:latin typeface="Arial" charset="0"/>
            </a:endParaRPr>
          </a:p>
          <a:p>
            <a:pPr lvl="1"/>
            <a:r>
              <a:rPr lang="es-EC" sz="2200">
                <a:solidFill>
                  <a:schemeClr val="tx1"/>
                </a:solidFill>
                <a:latin typeface="Arial" charset="0"/>
              </a:rPr>
              <a:t>Con el pecado sexual nos lastimamos a nosotros mismos, porque nuestros cuerpos no fueron diseñados para fornicar. No nos conviene. Nos perjudica.</a:t>
            </a:r>
            <a:endParaRPr lang="en-US" sz="2000">
              <a:solidFill>
                <a:schemeClr val="tx1"/>
              </a:solidFill>
              <a:latin typeface="Arial" charset="0"/>
            </a:endParaRPr>
          </a:p>
          <a:p>
            <a:pPr lvl="1"/>
            <a:r>
              <a:rPr lang="es-EC" sz="2200">
                <a:solidFill>
                  <a:schemeClr val="tx1"/>
                </a:solidFill>
                <a:latin typeface="Arial" charset="0"/>
              </a:rPr>
              <a:t>Dios resucitará nuestros cuerpos. No son desechables. Vamos a retenerlos para siempre</a:t>
            </a:r>
            <a:endParaRPr lang="en-US" sz="2000">
              <a:solidFill>
                <a:schemeClr val="tx1"/>
              </a:solidFill>
              <a:latin typeface="Arial" charset="0"/>
            </a:endParaRPr>
          </a:p>
          <a:p>
            <a:pPr lvl="1"/>
            <a:r>
              <a:rPr lang="es-EC" sz="2200">
                <a:solidFill>
                  <a:schemeClr val="tx1"/>
                </a:solidFill>
                <a:latin typeface="Arial" charset="0"/>
              </a:rPr>
              <a:t>La unión mística que tenemos con Jesucristo</a:t>
            </a:r>
            <a:endParaRPr lang="en-US" sz="2000">
              <a:solidFill>
                <a:schemeClr val="tx1"/>
              </a:solidFill>
              <a:latin typeface="Arial" charset="0"/>
            </a:endParaRPr>
          </a:p>
          <a:p>
            <a:pPr lvl="1"/>
            <a:r>
              <a:rPr lang="es-EC" sz="2200">
                <a:solidFill>
                  <a:schemeClr val="tx1"/>
                </a:solidFill>
                <a:latin typeface="Arial" charset="0"/>
              </a:rPr>
              <a:t>Nuestros cuerpos son templos del Espíritu Santo.  </a:t>
            </a:r>
            <a:endParaRPr lang="en-US" sz="2000">
              <a:solidFill>
                <a:schemeClr val="tx1"/>
              </a:solidFill>
              <a:latin typeface="Arial" charset="0"/>
            </a:endParaRPr>
          </a:p>
          <a:p>
            <a:pPr lvl="1"/>
            <a:r>
              <a:rPr lang="es-EC" sz="2200">
                <a:solidFill>
                  <a:schemeClr val="tx1"/>
                </a:solidFill>
                <a:latin typeface="Arial" charset="0"/>
              </a:rPr>
              <a:t>La redención: nuestros cuerpos pertenecen a Dios porque nos compró.</a:t>
            </a:r>
            <a:endParaRPr lang="en-US" sz="2000">
              <a:solidFill>
                <a:schemeClr val="tx1"/>
              </a:solidFill>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Exégesis de pasajes selectos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Placeholder 4"/>
          <p:cNvSpPr>
            <a:spLocks noGrp="1"/>
          </p:cNvSpPr>
          <p:nvPr>
            <p:ph idx="1"/>
          </p:nvPr>
        </p:nvSpPr>
        <p:spPr/>
        <p:txBody>
          <a:bodyPr/>
          <a:lstStyle/>
          <a:p>
            <a:r>
              <a:rPr lang="es-MX" sz="2800">
                <a:latin typeface="Arial" charset="0"/>
              </a:rPr>
              <a:t>La Santa Cena (11:17-34)</a:t>
            </a:r>
            <a:endParaRPr lang="en-US" sz="2400">
              <a:latin typeface="Arial" charset="0"/>
            </a:endParaRPr>
          </a:p>
          <a:p>
            <a:pPr lvl="1"/>
            <a:r>
              <a:rPr lang="es-EC">
                <a:solidFill>
                  <a:schemeClr val="tx1"/>
                </a:solidFill>
                <a:latin typeface="Arial" charset="0"/>
              </a:rPr>
              <a:t>El problema:</a:t>
            </a:r>
            <a:br>
              <a:rPr lang="es-EC">
                <a:solidFill>
                  <a:schemeClr val="tx1"/>
                </a:solidFill>
                <a:latin typeface="Arial" charset="0"/>
              </a:rPr>
            </a:br>
            <a:r>
              <a:rPr lang="es-EC">
                <a:solidFill>
                  <a:schemeClr val="tx1"/>
                </a:solidFill>
                <a:latin typeface="Arial" charset="0"/>
              </a:rPr>
              <a:t>1. Los ricos llegaron primero y no esperaron a los demás para empezar</a:t>
            </a:r>
            <a:br>
              <a:rPr lang="es-EC">
                <a:solidFill>
                  <a:schemeClr val="tx1"/>
                </a:solidFill>
                <a:latin typeface="Arial" charset="0"/>
              </a:rPr>
            </a:br>
            <a:r>
              <a:rPr lang="es-EC">
                <a:solidFill>
                  <a:schemeClr val="tx1"/>
                </a:solidFill>
                <a:latin typeface="Arial" charset="0"/>
              </a:rPr>
              <a:t>2. Comieron la comida de mejor calidad, y se sentaban en los mejores lugares, dejando lo inferior para los que llegaron después.</a:t>
            </a:r>
            <a:br>
              <a:rPr lang="es-EC">
                <a:solidFill>
                  <a:schemeClr val="tx1"/>
                </a:solidFill>
                <a:latin typeface="Arial" charset="0"/>
              </a:rPr>
            </a:br>
            <a:r>
              <a:rPr lang="es-EC">
                <a:solidFill>
                  <a:schemeClr val="tx1"/>
                </a:solidFill>
                <a:latin typeface="Arial" charset="0"/>
              </a:rPr>
              <a:t>3. Según la costumbre judía, el pan se partía al inicio de la comida, y la copa se ofrecía al final. Los que llegaron tarde solo compartiría la copa, no el pan</a:t>
            </a:r>
            <a:endParaRPr lang="en-US" sz="2000">
              <a:solidFill>
                <a:schemeClr val="tx1"/>
              </a:solidFill>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Exégesis de pasajes selectos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p:txBody>
          <a:bodyPr>
            <a:normAutofit/>
          </a:bodyPr>
          <a:lstStyle/>
          <a:p>
            <a:pPr lvl="1">
              <a:lnSpc>
                <a:spcPct val="90000"/>
              </a:lnSpc>
              <a:buFont typeface="Wingdings 2" charset="0"/>
              <a:buNone/>
            </a:pPr>
            <a:r>
              <a:rPr lang="es-EC" sz="2600">
                <a:solidFill>
                  <a:schemeClr val="tx1"/>
                </a:solidFill>
                <a:latin typeface="Arial" charset="0"/>
              </a:rPr>
              <a:t>Las respuestas de Pablo:</a:t>
            </a:r>
            <a:endParaRPr lang="en-US" sz="2600">
              <a:solidFill>
                <a:schemeClr val="tx1"/>
              </a:solidFill>
              <a:latin typeface="Arial" charset="0"/>
            </a:endParaRPr>
          </a:p>
          <a:p>
            <a:pPr lvl="1">
              <a:lnSpc>
                <a:spcPct val="90000"/>
              </a:lnSpc>
            </a:pPr>
            <a:r>
              <a:rPr lang="es-EC">
                <a:solidFill>
                  <a:schemeClr val="tx1"/>
                </a:solidFill>
                <a:latin typeface="Arial" charset="0"/>
              </a:rPr>
              <a:t>“No se puede decir que es la cena del Señor que están celebrando. Ustedes menosprecian la iglesia en hacer eso.”</a:t>
            </a:r>
            <a:endParaRPr lang="en-US" sz="2200">
              <a:solidFill>
                <a:schemeClr val="tx1"/>
              </a:solidFill>
              <a:latin typeface="Arial" charset="0"/>
            </a:endParaRPr>
          </a:p>
          <a:p>
            <a:pPr lvl="1">
              <a:lnSpc>
                <a:spcPct val="90000"/>
              </a:lnSpc>
            </a:pPr>
            <a:r>
              <a:rPr lang="es-EC">
                <a:solidFill>
                  <a:schemeClr val="tx1"/>
                </a:solidFill>
                <a:latin typeface="Arial" charset="0"/>
              </a:rPr>
              <a:t>“El Señor Jesucristo dijo que la cena simboliza su carne y su sangre. Los que participan de manera indigna será culpado del cuerpo y la sangre del Señor.”</a:t>
            </a:r>
            <a:endParaRPr lang="en-US" sz="2200">
              <a:solidFill>
                <a:schemeClr val="tx1"/>
              </a:solidFill>
              <a:latin typeface="Arial" charset="0"/>
            </a:endParaRPr>
          </a:p>
          <a:p>
            <a:pPr lvl="1">
              <a:lnSpc>
                <a:spcPct val="90000"/>
              </a:lnSpc>
            </a:pPr>
            <a:r>
              <a:rPr lang="es-EC">
                <a:solidFill>
                  <a:schemeClr val="tx1"/>
                </a:solidFill>
                <a:latin typeface="Arial" charset="0"/>
              </a:rPr>
              <a:t>“Tenemos que examinar nuestros motivos y actitudes antes de tomar.”  Tenemos que </a:t>
            </a:r>
            <a:r>
              <a:rPr lang="es-EC" i="1">
                <a:solidFill>
                  <a:schemeClr val="tx1"/>
                </a:solidFill>
                <a:latin typeface="Arial" charset="0"/>
              </a:rPr>
              <a:t>reconocer el cuerpo del Señor </a:t>
            </a:r>
            <a:r>
              <a:rPr lang="es-EC">
                <a:solidFill>
                  <a:schemeClr val="tx1"/>
                </a:solidFill>
                <a:latin typeface="Arial" charset="0"/>
              </a:rPr>
              <a:t>en la celebración, para no ser juzgados por Dios.</a:t>
            </a:r>
            <a:endParaRPr lang="en-US" sz="2200">
              <a:solidFill>
                <a:schemeClr val="tx1"/>
              </a:solidFill>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Exégesis de pasajes selectos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s-MX" dirty="0" smtClean="0">
                <a:ea typeface="+mj-ea"/>
              </a:rPr>
              <a:t>II </a:t>
            </a:r>
            <a:r>
              <a:rPr lang="es-MX" dirty="0" smtClean="0">
                <a:ea typeface="+mj-ea"/>
              </a:rPr>
              <a:t>Corintios</a:t>
            </a:r>
            <a:endParaRPr lang="es-MX" dirty="0">
              <a:ea typeface="+mj-ea"/>
            </a:endParaRPr>
          </a:p>
        </p:txBody>
      </p:sp>
      <p:sp>
        <p:nvSpPr>
          <p:cNvPr id="2" name="Marcador de texto 1"/>
          <p:cNvSpPr>
            <a:spLocks noGrp="1"/>
          </p:cNvSpPr>
          <p:nvPr>
            <p:ph type="body" idx="1"/>
          </p:nvPr>
        </p:nvSpPr>
        <p:spPr/>
        <p:txBody>
          <a:bodyPr/>
          <a:lstStyle/>
          <a:p>
            <a:endParaRPr lang="es-ES"/>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Placeholder 4"/>
          <p:cNvSpPr>
            <a:spLocks noGrp="1"/>
          </p:cNvSpPr>
          <p:nvPr>
            <p:ph idx="1"/>
          </p:nvPr>
        </p:nvSpPr>
        <p:spPr/>
        <p:txBody>
          <a:bodyPr/>
          <a:lstStyle/>
          <a:p>
            <a:r>
              <a:rPr lang="es-MX" sz="2800">
                <a:latin typeface="Arial" charset="0"/>
              </a:rPr>
              <a:t>Mandó 1 Corintios y también mandó a Timoteo a Corinto, con la idea de ir luego a visitar Corinto rumbo a Jerusalén con una ofrenda.  </a:t>
            </a:r>
            <a:endParaRPr lang="en-US" sz="2400">
              <a:latin typeface="Arial" charset="0"/>
            </a:endParaRPr>
          </a:p>
          <a:p>
            <a:r>
              <a:rPr lang="es-MX" sz="2800">
                <a:latin typeface="Arial" charset="0"/>
              </a:rPr>
              <a:t>Después de la visita de Timoteo Pablo escuchó otro informe triste y salió por Corinto inmediatamente</a:t>
            </a:r>
          </a:p>
          <a:p>
            <a:r>
              <a:rPr lang="es-MX" sz="2800">
                <a:latin typeface="Arial" charset="0"/>
              </a:rPr>
              <a:t>Les mandó otra carta (“Corintios C”) escrita “con gran tristeza y angustia de corazón, y con muchas lágrimas” (2 Cor. 2:4).  </a:t>
            </a:r>
            <a:endParaRPr lang="en-US" sz="48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Ocasión y circunstancias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Placeholder 4"/>
          <p:cNvSpPr>
            <a:spLocks noGrp="1"/>
          </p:cNvSpPr>
          <p:nvPr>
            <p:ph idx="1"/>
          </p:nvPr>
        </p:nvSpPr>
        <p:spPr/>
        <p:txBody>
          <a:bodyPr/>
          <a:lstStyle/>
          <a:p>
            <a:r>
              <a:rPr lang="es-MX">
                <a:latin typeface="Arial" charset="0"/>
              </a:rPr>
              <a:t>Por fin Pablo se encontró con Tito en Macedonia.  Pablo sufría porque no sabía cuál iba a ser la reacción de la iglesia en Corinto. </a:t>
            </a:r>
          </a:p>
          <a:p>
            <a:r>
              <a:rPr lang="es-MX">
                <a:latin typeface="Arial" charset="0"/>
              </a:rPr>
              <a:t>Todo esto hace difícil entender el tono de 2 Cor. 10-13 porque el tono en estos capítulos es uno de asume un peligro otra vez en Corinto.  Hay cuatro teorías:</a:t>
            </a:r>
            <a:endParaRPr lang="en-US">
              <a:latin typeface="Arial" charset="0"/>
            </a:endParaRPr>
          </a:p>
          <a:p>
            <a:endParaRPr lang="en-US">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Ocasión y circunstancias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Placeholder 4"/>
          <p:cNvSpPr>
            <a:spLocks noGrp="1"/>
          </p:cNvSpPr>
          <p:nvPr>
            <p:ph idx="1"/>
          </p:nvPr>
        </p:nvSpPr>
        <p:spPr/>
        <p:txBody>
          <a:bodyPr/>
          <a:lstStyle/>
          <a:p>
            <a:endParaRPr lang="en-US">
              <a:latin typeface="Arial" charset="0"/>
            </a:endParaRPr>
          </a:p>
          <a:p>
            <a:pPr lvl="1"/>
            <a:r>
              <a:rPr lang="es-MX" sz="2600">
                <a:solidFill>
                  <a:schemeClr val="tx1"/>
                </a:solidFill>
                <a:latin typeface="Arial" charset="0"/>
              </a:rPr>
              <a:t>2 Cor. 10-13 pertenece a “Corintios C” (escrito antes de 2 Cor. 1-9 que es “Corintios D”)</a:t>
            </a:r>
            <a:endParaRPr lang="en-US" sz="2600">
              <a:solidFill>
                <a:schemeClr val="tx1"/>
              </a:solidFill>
              <a:latin typeface="Arial" charset="0"/>
            </a:endParaRPr>
          </a:p>
          <a:p>
            <a:pPr lvl="1"/>
            <a:r>
              <a:rPr lang="es-MX" sz="2600">
                <a:solidFill>
                  <a:schemeClr val="tx1"/>
                </a:solidFill>
                <a:latin typeface="Arial" charset="0"/>
              </a:rPr>
              <a:t>2 Cor. 10-13 pertenece con 2 Cor 1-9 (Pablo simplemente cambió de temperamento).</a:t>
            </a:r>
            <a:endParaRPr lang="en-US" sz="2600">
              <a:solidFill>
                <a:schemeClr val="tx1"/>
              </a:solidFill>
              <a:latin typeface="Arial" charset="0"/>
            </a:endParaRPr>
          </a:p>
          <a:p>
            <a:pPr lvl="1"/>
            <a:r>
              <a:rPr lang="es-MX" sz="2600">
                <a:solidFill>
                  <a:schemeClr val="tx1"/>
                </a:solidFill>
                <a:latin typeface="Arial" charset="0"/>
              </a:rPr>
              <a:t>2 Cor. 10-13  es “Corintios E” (escrito como quinta carta después de 2 Cor. 1-9).</a:t>
            </a:r>
            <a:endParaRPr lang="en-US" sz="2600">
              <a:solidFill>
                <a:schemeClr val="tx1"/>
              </a:solidFill>
              <a:latin typeface="Arial" charset="0"/>
            </a:endParaRPr>
          </a:p>
          <a:p>
            <a:pPr lvl="1"/>
            <a:r>
              <a:rPr lang="es-MX" sz="2600">
                <a:solidFill>
                  <a:schemeClr val="tx1"/>
                </a:solidFill>
                <a:latin typeface="Arial" charset="0"/>
              </a:rPr>
              <a:t>2 Cor. 10-13 pertenece con 2 Cor 1-9 (pero Pablo escribió la última parte después de un lapso de tiempo después de 2 Cor 1-9).</a:t>
            </a:r>
            <a:endParaRPr lang="en-US" sz="2600">
              <a:solidFill>
                <a:schemeClr val="tx1"/>
              </a:solidFill>
              <a:latin typeface="Arial" charset="0"/>
            </a:endParaRPr>
          </a:p>
          <a:p>
            <a:endParaRPr lang="en-US">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Ocasión y circunstancias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Placeholder 4"/>
          <p:cNvSpPr>
            <a:spLocks noGrp="1"/>
          </p:cNvSpPr>
          <p:nvPr>
            <p:ph idx="1"/>
          </p:nvPr>
        </p:nvSpPr>
        <p:spPr/>
        <p:txBody>
          <a:bodyPr/>
          <a:lstStyle/>
          <a:p>
            <a:r>
              <a:rPr lang="es-MX">
                <a:latin typeface="Arial" charset="0"/>
              </a:rPr>
              <a:t>¿Funcionó?  Parece que ayudó al menos por un tiempo dado que Pablo escribió su carta a los romanos desde su próxima visita a Corinto (su tercera visita) y no menciona ansiedad acerca de su circunstancias presentes.</a:t>
            </a:r>
            <a:endParaRPr lang="en-US">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Ocasión y circunstancias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endParaRPr lang="es-MX">
              <a:latin typeface="Arial" charset="0"/>
            </a:endParaRPr>
          </a:p>
        </p:txBody>
      </p:sp>
      <p:sp>
        <p:nvSpPr>
          <p:cNvPr id="2" name="Title 1"/>
          <p:cNvSpPr>
            <a:spLocks noGrp="1"/>
          </p:cNvSpPr>
          <p:nvPr>
            <p:ph type="title"/>
          </p:nvPr>
        </p:nvSpPr>
        <p:spPr/>
        <p:txBody>
          <a:bodyPr/>
          <a:lstStyle/>
          <a:p>
            <a:pPr fontAlgn="auto">
              <a:spcAft>
                <a:spcPts val="0"/>
              </a:spcAft>
              <a:defRPr/>
            </a:pPr>
            <a:endParaRPr lang="es-MX">
              <a:ea typeface="+mj-ea"/>
            </a:endParaRPr>
          </a:p>
        </p:txBody>
      </p:sp>
      <p:pic>
        <p:nvPicPr>
          <p:cNvPr id="11268" name="Picture 2" descr="http://www.ccel.org/bible/phillips/CNM21-Pauls3rdJourne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29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Placeholder 4"/>
          <p:cNvSpPr>
            <a:spLocks noGrp="1"/>
          </p:cNvSpPr>
          <p:nvPr>
            <p:ph idx="1"/>
          </p:nvPr>
        </p:nvSpPr>
        <p:spPr/>
        <p:txBody>
          <a:bodyPr/>
          <a:lstStyle/>
          <a:p>
            <a:r>
              <a:rPr lang="es-MX">
                <a:latin typeface="Arial" charset="0"/>
              </a:rPr>
              <a:t>Pablo es identificado como autor en los primeros versículos de la carta.  </a:t>
            </a:r>
            <a:endParaRPr lang="en-US">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Autor</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Placeholder 4"/>
          <p:cNvSpPr>
            <a:spLocks noGrp="1"/>
          </p:cNvSpPr>
          <p:nvPr>
            <p:ph idx="1"/>
          </p:nvPr>
        </p:nvSpPr>
        <p:spPr/>
        <p:txBody>
          <a:bodyPr/>
          <a:lstStyle/>
          <a:p>
            <a:r>
              <a:rPr lang="es-MX">
                <a:latin typeface="Arial" charset="0"/>
              </a:rPr>
              <a:t>Si Pablo escribió 1 Cor. Desde Éfeso, tal vez en 55 d.C., y 2 Cor. tal vez un año más tarde en 56 d.C.</a:t>
            </a:r>
            <a:endParaRPr lang="en-US">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Fecha</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Placeholder 4"/>
          <p:cNvSpPr>
            <a:spLocks noGrp="1"/>
          </p:cNvSpPr>
          <p:nvPr>
            <p:ph idx="1"/>
          </p:nvPr>
        </p:nvSpPr>
        <p:spPr/>
        <p:txBody>
          <a:bodyPr/>
          <a:lstStyle/>
          <a:p>
            <a:r>
              <a:rPr lang="es-MX">
                <a:latin typeface="Arial" charset="0"/>
              </a:rPr>
              <a:t>Hay posibles referencias a 2 Cor. por Clemente (finales del primer siglo).  De Marción en 140 d.C.  Desde la mitad del segundo siglo 2 Cor. Es considerado como parte de los escritos de Pablo. </a:t>
            </a:r>
          </a:p>
          <a:p>
            <a:r>
              <a:rPr lang="es-MX">
                <a:latin typeface="Arial" charset="0"/>
              </a:rPr>
              <a:t>El texto de ambas cartas está en buena forma.  Si reconocemos que Pablo escribió 2 Cor 10-13 bajo enorme presión, es el griego más difícil que tenemos de Pablo, un “griego torturado” (CMM 283).</a:t>
            </a:r>
            <a:endParaRPr lang="en-US">
              <a:latin typeface="Arial" charset="0"/>
            </a:endParaRPr>
          </a:p>
          <a:p>
            <a:endParaRPr lang="en-US">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El texto y su adopción al canon</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Placeholder 4"/>
          <p:cNvSpPr>
            <a:spLocks noGrp="1"/>
          </p:cNvSpPr>
          <p:nvPr>
            <p:ph idx="1"/>
          </p:nvPr>
        </p:nvSpPr>
        <p:spPr/>
        <p:txBody>
          <a:bodyPr/>
          <a:lstStyle/>
          <a:p>
            <a:r>
              <a:rPr lang="es-MX">
                <a:latin typeface="Arial" charset="0"/>
              </a:rPr>
              <a:t>Pablo escribe para defenderse y luchar en contra de sus oponentes.  Les urge disciplinar a los que causaban problemas en la iglesia.</a:t>
            </a:r>
          </a:p>
          <a:p>
            <a:r>
              <a:rPr lang="es-MX">
                <a:latin typeface="Arial" charset="0"/>
              </a:rPr>
              <a:t>Caps. 1-7:  </a:t>
            </a:r>
          </a:p>
          <a:p>
            <a:pPr lvl="1"/>
            <a:r>
              <a:rPr lang="es-EC">
                <a:solidFill>
                  <a:schemeClr val="tx1"/>
                </a:solidFill>
                <a:latin typeface="Arial" charset="0"/>
              </a:rPr>
              <a:t>Explicar su cambio de itinerario.</a:t>
            </a:r>
            <a:endParaRPr lang="en-US" sz="1800">
              <a:solidFill>
                <a:schemeClr val="tx1"/>
              </a:solidFill>
              <a:latin typeface="Arial" charset="0"/>
            </a:endParaRPr>
          </a:p>
          <a:p>
            <a:pPr lvl="1"/>
            <a:r>
              <a:rPr lang="es-EC">
                <a:solidFill>
                  <a:schemeClr val="tx1"/>
                </a:solidFill>
                <a:latin typeface="Arial" charset="0"/>
              </a:rPr>
              <a:t>Exponer la gloria de su ministerio a pesar de su debilidad.</a:t>
            </a:r>
            <a:endParaRPr lang="en-US" sz="2000">
              <a:solidFill>
                <a:schemeClr val="tx1"/>
              </a:solidFill>
              <a:latin typeface="Arial" charset="0"/>
            </a:endParaRPr>
          </a:p>
          <a:p>
            <a:pPr lvl="1"/>
            <a:r>
              <a:rPr lang="es-EC">
                <a:solidFill>
                  <a:schemeClr val="tx1"/>
                </a:solidFill>
                <a:latin typeface="Arial" charset="0"/>
              </a:rPr>
              <a:t>Expresar su gozo de que los Corintios han demostrado su arrepentimiento y, nuevamente, su amor por él.</a:t>
            </a:r>
            <a:endParaRPr lang="en-US" sz="2000">
              <a:solidFill>
                <a:schemeClr val="tx1"/>
              </a:solidFill>
              <a:latin typeface="Arial" charset="0"/>
            </a:endParaRPr>
          </a:p>
          <a:p>
            <a:pPr lvl="1"/>
            <a:endParaRPr lang="en-US">
              <a:latin typeface="Arial" charset="0"/>
            </a:endParaRPr>
          </a:p>
          <a:p>
            <a:endParaRPr lang="en-US">
              <a:latin typeface="Arial" charset="0"/>
            </a:endParaRPr>
          </a:p>
          <a:p>
            <a:endParaRPr lang="en-US">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Temas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Placeholder 4"/>
          <p:cNvSpPr>
            <a:spLocks noGrp="1"/>
          </p:cNvSpPr>
          <p:nvPr>
            <p:ph idx="1"/>
          </p:nvPr>
        </p:nvSpPr>
        <p:spPr/>
        <p:txBody>
          <a:bodyPr/>
          <a:lstStyle/>
          <a:p>
            <a:r>
              <a:rPr lang="es-EC">
                <a:latin typeface="Arial" charset="0"/>
              </a:rPr>
              <a:t>Caps. 8-9:  </a:t>
            </a:r>
            <a:endParaRPr lang="en-US">
              <a:latin typeface="Arial" charset="0"/>
            </a:endParaRPr>
          </a:p>
          <a:p>
            <a:pPr lvl="1"/>
            <a:r>
              <a:rPr lang="es-EC">
                <a:solidFill>
                  <a:schemeClr val="tx1"/>
                </a:solidFill>
                <a:latin typeface="Arial" charset="0"/>
              </a:rPr>
              <a:t>Estimular a los Corintios a que terminen de recolectar el dinero para los pobres.</a:t>
            </a:r>
            <a:endParaRPr lang="en-US" sz="2000">
              <a:solidFill>
                <a:schemeClr val="tx1"/>
              </a:solidFill>
              <a:latin typeface="Arial" charset="0"/>
            </a:endParaRPr>
          </a:p>
          <a:p>
            <a:pPr>
              <a:buFont typeface="Wingdings 2" charset="0"/>
              <a:buNone/>
            </a:pPr>
            <a:endParaRPr lang="en-US">
              <a:latin typeface="Arial" charset="0"/>
            </a:endParaRPr>
          </a:p>
          <a:p>
            <a:r>
              <a:rPr lang="es-EC">
                <a:latin typeface="Arial" charset="0"/>
              </a:rPr>
              <a:t>Caps. 10-13:</a:t>
            </a:r>
            <a:endParaRPr lang="en-US">
              <a:latin typeface="Arial" charset="0"/>
            </a:endParaRPr>
          </a:p>
          <a:p>
            <a:pPr lvl="1"/>
            <a:r>
              <a:rPr lang="es-EC">
                <a:solidFill>
                  <a:schemeClr val="tx1"/>
                </a:solidFill>
                <a:latin typeface="Arial" charset="0"/>
              </a:rPr>
              <a:t>Refutar a las acusaciones de los “súper-apóstoles” – Pablo se gloría en la debilidad, se gloría en las cosas que ellos subestiman.</a:t>
            </a:r>
            <a:endParaRPr lang="en-US" sz="2000">
              <a:solidFill>
                <a:schemeClr val="tx1"/>
              </a:solidFill>
              <a:latin typeface="Arial" charset="0"/>
            </a:endParaRPr>
          </a:p>
          <a:p>
            <a:pPr lvl="1"/>
            <a:r>
              <a:rPr lang="es-EC">
                <a:solidFill>
                  <a:schemeClr val="tx1"/>
                </a:solidFill>
                <a:latin typeface="Arial" charset="0"/>
              </a:rPr>
              <a:t>Advertir a los Corintios a que se arrepienten antes de su visita.</a:t>
            </a:r>
            <a:endParaRPr lang="en-US" sz="2000">
              <a:solidFill>
                <a:schemeClr val="tx1"/>
              </a:solidFill>
              <a:latin typeface="Arial" charset="0"/>
            </a:endParaRPr>
          </a:p>
          <a:p>
            <a:endParaRPr lang="en-US">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Temas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Placeholder 4"/>
          <p:cNvSpPr>
            <a:spLocks noGrp="1"/>
          </p:cNvSpPr>
          <p:nvPr>
            <p:ph idx="1"/>
          </p:nvPr>
        </p:nvSpPr>
        <p:spPr/>
        <p:txBody>
          <a:bodyPr/>
          <a:lstStyle/>
          <a:p>
            <a:r>
              <a:rPr lang="es-MX" sz="2800">
                <a:latin typeface="Arial" charset="0"/>
              </a:rPr>
              <a:t>Las afirmaciones de Pablo en 2:14-7:4</a:t>
            </a:r>
            <a:endParaRPr lang="en-US" sz="2400">
              <a:latin typeface="Arial" charset="0"/>
            </a:endParaRPr>
          </a:p>
          <a:p>
            <a:pPr lvl="1"/>
            <a:r>
              <a:rPr lang="es-EC">
                <a:solidFill>
                  <a:schemeClr val="tx1"/>
                </a:solidFill>
                <a:latin typeface="Arial" charset="0"/>
              </a:rPr>
              <a:t>Pablo insiste en la integridad de él y sus compañeros</a:t>
            </a:r>
            <a:endParaRPr lang="en-US" sz="2000">
              <a:solidFill>
                <a:schemeClr val="tx1"/>
              </a:solidFill>
              <a:latin typeface="Arial" charset="0"/>
            </a:endParaRPr>
          </a:p>
          <a:p>
            <a:pPr lvl="1"/>
            <a:r>
              <a:rPr lang="es-EC">
                <a:solidFill>
                  <a:schemeClr val="tx1"/>
                </a:solidFill>
                <a:latin typeface="Arial" charset="0"/>
              </a:rPr>
              <a:t>Sin embargo, no siente que necesita defenderse, porque los Corintios mismos son sus cartas de recomendación</a:t>
            </a:r>
            <a:endParaRPr lang="en-US" sz="2000">
              <a:solidFill>
                <a:schemeClr val="tx1"/>
              </a:solidFill>
              <a:latin typeface="Arial" charset="0"/>
            </a:endParaRPr>
          </a:p>
          <a:p>
            <a:pPr lvl="1"/>
            <a:r>
              <a:rPr lang="es-EC">
                <a:solidFill>
                  <a:schemeClr val="tx1"/>
                </a:solidFill>
                <a:latin typeface="Arial" charset="0"/>
              </a:rPr>
              <a:t>Pablo dice que es incapaz e incapacitado en sí mismo, pero Dios lo ha hecho capaz y capacitado para su ministerio.</a:t>
            </a:r>
            <a:endParaRPr lang="en-US" sz="2000">
              <a:solidFill>
                <a:schemeClr val="tx1"/>
              </a:solidFill>
              <a:latin typeface="Arial" charset="0"/>
            </a:endParaRPr>
          </a:p>
          <a:p>
            <a:endParaRPr lang="en-US">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Contenido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Placeholder 4"/>
          <p:cNvSpPr>
            <a:spLocks noGrp="1"/>
          </p:cNvSpPr>
          <p:nvPr>
            <p:ph idx="1"/>
          </p:nvPr>
        </p:nvSpPr>
        <p:spPr/>
        <p:txBody>
          <a:bodyPr/>
          <a:lstStyle/>
          <a:p>
            <a:r>
              <a:rPr lang="es-MX" sz="2800">
                <a:latin typeface="Arial" charset="0"/>
              </a:rPr>
              <a:t>Las afirmaciones de Pablo en 2:14-7:</a:t>
            </a:r>
            <a:endParaRPr lang="en-US">
              <a:latin typeface="Arial" charset="0"/>
            </a:endParaRPr>
          </a:p>
          <a:p>
            <a:pPr lvl="1"/>
            <a:r>
              <a:rPr lang="es-EC">
                <a:solidFill>
                  <a:schemeClr val="tx1"/>
                </a:solidFill>
                <a:latin typeface="Arial" charset="0"/>
              </a:rPr>
              <a:t>El pacto con Moisés era glorioso, pero Moisés cubrió su rostro con un velo para esconder su gloria.  En contraste, el ministerio de Pablo es aun más glorioso, pero Pablo quiere quitar el velo para que todos puedan ver la gloria de Dios en él.</a:t>
            </a:r>
            <a:endParaRPr lang="en-US" sz="2000">
              <a:solidFill>
                <a:schemeClr val="tx1"/>
              </a:solidFill>
              <a:latin typeface="Arial" charset="0"/>
            </a:endParaRPr>
          </a:p>
          <a:p>
            <a:pPr lvl="1"/>
            <a:r>
              <a:rPr lang="es-EC">
                <a:solidFill>
                  <a:schemeClr val="tx1"/>
                </a:solidFill>
                <a:latin typeface="Arial" charset="0"/>
              </a:rPr>
              <a:t>Hay personas quienes no pueden ver la gloria de Dios en Pablo, pero es porque Dios ha cegado sus mentes.</a:t>
            </a:r>
            <a:endParaRPr lang="en-US" sz="2000">
              <a:solidFill>
                <a:schemeClr val="tx1"/>
              </a:solidFill>
              <a:latin typeface="Arial" charset="0"/>
            </a:endParaRPr>
          </a:p>
          <a:p>
            <a:endParaRPr lang="en-US">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Contenido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p:txBody>
          <a:bodyPr>
            <a:normAutofit/>
          </a:bodyPr>
          <a:lstStyle/>
          <a:p>
            <a:pPr>
              <a:lnSpc>
                <a:spcPct val="90000"/>
              </a:lnSpc>
            </a:pPr>
            <a:r>
              <a:rPr lang="es-MX" sz="2800">
                <a:latin typeface="Arial" charset="0"/>
              </a:rPr>
              <a:t>Las afirmaciones de Pablo en 2:14-7:4</a:t>
            </a:r>
            <a:endParaRPr lang="en-US">
              <a:latin typeface="Arial" charset="0"/>
            </a:endParaRPr>
          </a:p>
          <a:p>
            <a:pPr lvl="1">
              <a:lnSpc>
                <a:spcPct val="90000"/>
              </a:lnSpc>
            </a:pPr>
            <a:r>
              <a:rPr lang="es-EC">
                <a:solidFill>
                  <a:schemeClr val="tx1"/>
                </a:solidFill>
                <a:latin typeface="Arial" charset="0"/>
              </a:rPr>
              <a:t>Pero Pablo sufre mucho porque Dios quiere que reconozca que la gloria es de él, no de Pablo.   Pablo reproduce en su vida la muerte y resurrección de Jesús:</a:t>
            </a:r>
            <a:br>
              <a:rPr lang="es-EC">
                <a:solidFill>
                  <a:schemeClr val="tx1"/>
                </a:solidFill>
                <a:latin typeface="Arial" charset="0"/>
              </a:rPr>
            </a:br>
            <a:r>
              <a:rPr lang="es-EC">
                <a:solidFill>
                  <a:schemeClr val="tx1"/>
                </a:solidFill>
                <a:latin typeface="Arial" charset="0"/>
              </a:rPr>
              <a:t>Dios lo levanta en sus tribulaciones, y lo levantará en el día final.</a:t>
            </a:r>
            <a:endParaRPr lang="en-US" sz="2000">
              <a:solidFill>
                <a:schemeClr val="tx1"/>
              </a:solidFill>
              <a:latin typeface="Arial" charset="0"/>
            </a:endParaRPr>
          </a:p>
          <a:p>
            <a:pPr lvl="1">
              <a:lnSpc>
                <a:spcPct val="90000"/>
              </a:lnSpc>
            </a:pPr>
            <a:r>
              <a:rPr lang="es-EC">
                <a:solidFill>
                  <a:schemeClr val="tx1"/>
                </a:solidFill>
                <a:latin typeface="Arial" charset="0"/>
              </a:rPr>
              <a:t>En las angustias físicas que Pablo experimenta, Pablo anhela el cuerpo resucitado que recibirá cuando Cristo venga para juzgar a todo ser humano. La resurrección y el juicio final son motivaciones importantes para su ministerio.</a:t>
            </a:r>
            <a:endParaRPr lang="en-US" sz="2000">
              <a:solidFill>
                <a:schemeClr val="tx1"/>
              </a:solidFill>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Contenido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Placeholder 4"/>
          <p:cNvSpPr>
            <a:spLocks noGrp="1"/>
          </p:cNvSpPr>
          <p:nvPr>
            <p:ph idx="1"/>
          </p:nvPr>
        </p:nvSpPr>
        <p:spPr/>
        <p:txBody>
          <a:bodyPr/>
          <a:lstStyle/>
          <a:p>
            <a:r>
              <a:rPr lang="es-MX" sz="2800">
                <a:latin typeface="Arial" charset="0"/>
              </a:rPr>
              <a:t>Las afirmaciones de Pablo en 2:14-7:4</a:t>
            </a:r>
            <a:endParaRPr lang="en-US">
              <a:latin typeface="Arial" charset="0"/>
            </a:endParaRPr>
          </a:p>
          <a:p>
            <a:pPr lvl="1"/>
            <a:r>
              <a:rPr lang="es-EC">
                <a:solidFill>
                  <a:schemeClr val="tx1"/>
                </a:solidFill>
                <a:latin typeface="Arial" charset="0"/>
              </a:rPr>
              <a:t>Por temor a Dios, por amor a Dios, y por ser llamados por Dios, Pablo se siente impulsado a anunciar el evangelio, a persuadir a las personas que necesitan ser reconciliados con Dios por medio de Cristo. Es un embajador encomendado con el ministerio de la reconciliación.</a:t>
            </a:r>
            <a:endParaRPr lang="en-US" sz="2000">
              <a:solidFill>
                <a:schemeClr val="tx1"/>
              </a:solidFill>
              <a:latin typeface="Arial" charset="0"/>
            </a:endParaRPr>
          </a:p>
          <a:p>
            <a:pPr lvl="1"/>
            <a:r>
              <a:rPr lang="es-EC">
                <a:solidFill>
                  <a:schemeClr val="tx1"/>
                </a:solidFill>
                <a:latin typeface="Arial" charset="0"/>
              </a:rPr>
              <a:t>Es por eso que Pablo sufre cualquier cosa y no cobra dinero por lo que hace: no quiere poner tropiezos para nadie, y no quiere desacreditar su ministerio.</a:t>
            </a:r>
            <a:endParaRPr lang="en-US" sz="2000">
              <a:solidFill>
                <a:schemeClr val="tx1"/>
              </a:solidFill>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Contenido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Placeholder 4"/>
          <p:cNvSpPr>
            <a:spLocks noGrp="1"/>
          </p:cNvSpPr>
          <p:nvPr>
            <p:ph idx="1"/>
          </p:nvPr>
        </p:nvSpPr>
        <p:spPr/>
        <p:txBody>
          <a:bodyPr/>
          <a:lstStyle/>
          <a:p>
            <a:r>
              <a:rPr lang="es-MX" sz="2800">
                <a:latin typeface="Arial" charset="0"/>
              </a:rPr>
              <a:t>Las afirmaciones de Pablo en 2:14-7:4</a:t>
            </a:r>
            <a:endParaRPr lang="en-US">
              <a:latin typeface="Arial" charset="0"/>
            </a:endParaRPr>
          </a:p>
          <a:p>
            <a:pPr lvl="1">
              <a:spcBef>
                <a:spcPct val="0"/>
              </a:spcBef>
            </a:pPr>
            <a:r>
              <a:rPr lang="es-EC" sz="2600">
                <a:solidFill>
                  <a:schemeClr val="tx1"/>
                </a:solidFill>
                <a:latin typeface="Arial" charset="0"/>
              </a:rPr>
              <a:t>Pablo exhorta también a los Corintios con el evangelio en 6:1-2. </a:t>
            </a:r>
            <a:endParaRPr lang="en-US" sz="2600">
              <a:solidFill>
                <a:schemeClr val="tx1"/>
              </a:solidFill>
              <a:latin typeface="Arial" charset="0"/>
            </a:endParaRPr>
          </a:p>
          <a:p>
            <a:pPr lvl="1"/>
            <a:r>
              <a:rPr lang="es-EC" sz="2600">
                <a:solidFill>
                  <a:schemeClr val="tx1"/>
                </a:solidFill>
                <a:latin typeface="Arial" charset="0"/>
              </a:rPr>
              <a:t>Pablo vuelve al contexto original: Ha tenido que hablarles en el pasado con franqueza, pero siempre ha sido por amor a ellos, y para su bien.</a:t>
            </a:r>
            <a:endParaRPr lang="en-US" sz="2600">
              <a:solidFill>
                <a:schemeClr val="tx1"/>
              </a:solidFill>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Contenido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endParaRPr lang="es-MX">
              <a:latin typeface="Arial" charset="0"/>
            </a:endParaRPr>
          </a:p>
        </p:txBody>
      </p:sp>
      <p:sp>
        <p:nvSpPr>
          <p:cNvPr id="2" name="Title 1"/>
          <p:cNvSpPr>
            <a:spLocks noGrp="1"/>
          </p:cNvSpPr>
          <p:nvPr>
            <p:ph type="title"/>
          </p:nvPr>
        </p:nvSpPr>
        <p:spPr/>
        <p:txBody>
          <a:bodyPr/>
          <a:lstStyle/>
          <a:p>
            <a:pPr fontAlgn="auto">
              <a:spcAft>
                <a:spcPts val="0"/>
              </a:spcAft>
              <a:defRPr/>
            </a:pPr>
            <a:endParaRPr lang="es-MX">
              <a:ea typeface="+mj-ea"/>
            </a:endParaRPr>
          </a:p>
        </p:txBody>
      </p:sp>
      <p:pic>
        <p:nvPicPr>
          <p:cNvPr id="12292" name="Picture 2" descr="http://www.ebibleteacher.com/imagehtml/images/800x600/Corinth%20Greece%208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87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Placeholder 4"/>
          <p:cNvSpPr>
            <a:spLocks noGrp="1"/>
          </p:cNvSpPr>
          <p:nvPr>
            <p:ph idx="1"/>
          </p:nvPr>
        </p:nvSpPr>
        <p:spPr/>
        <p:txBody>
          <a:bodyPr/>
          <a:lstStyle/>
          <a:p>
            <a:r>
              <a:rPr lang="es-MX">
                <a:latin typeface="Arial" charset="0"/>
              </a:rPr>
              <a:t>Caps. 8-9:  Nuevo argumentos para promover la generosidad.</a:t>
            </a:r>
            <a:endParaRPr lang="en-US">
              <a:latin typeface="Arial" charset="0"/>
            </a:endParaRPr>
          </a:p>
          <a:p>
            <a:endParaRPr lang="en-US">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Contenido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p:txBody>
          <a:bodyPr>
            <a:normAutofit/>
          </a:bodyPr>
          <a:lstStyle/>
          <a:p>
            <a:pPr>
              <a:lnSpc>
                <a:spcPct val="90000"/>
              </a:lnSpc>
            </a:pPr>
            <a:r>
              <a:rPr lang="es-MX" sz="2800">
                <a:latin typeface="Arial" charset="0"/>
              </a:rPr>
              <a:t>Caps. 10-13:</a:t>
            </a:r>
            <a:endParaRPr lang="en-US" sz="2400">
              <a:latin typeface="Arial" charset="0"/>
            </a:endParaRPr>
          </a:p>
          <a:p>
            <a:pPr lvl="1">
              <a:lnSpc>
                <a:spcPct val="90000"/>
              </a:lnSpc>
            </a:pPr>
            <a:r>
              <a:rPr lang="es-EC">
                <a:solidFill>
                  <a:schemeClr val="tx1"/>
                </a:solidFill>
                <a:latin typeface="Arial" charset="0"/>
              </a:rPr>
              <a:t>Los Corintios están demasiados dispuestos a escuchar la necedad de los súper-apóstoles</a:t>
            </a:r>
            <a:endParaRPr lang="en-US" sz="2000">
              <a:solidFill>
                <a:schemeClr val="tx1"/>
              </a:solidFill>
              <a:latin typeface="Arial" charset="0"/>
            </a:endParaRPr>
          </a:p>
          <a:p>
            <a:pPr lvl="1">
              <a:lnSpc>
                <a:spcPct val="90000"/>
              </a:lnSpc>
            </a:pPr>
            <a:r>
              <a:rPr lang="es-EC">
                <a:solidFill>
                  <a:schemeClr val="tx1"/>
                </a:solidFill>
                <a:latin typeface="Arial" charset="0"/>
              </a:rPr>
              <a:t>Los súper-apóstoles se jactan de si mismos, y critican a Pablo por ser débil</a:t>
            </a:r>
            <a:endParaRPr lang="en-US" sz="2000">
              <a:solidFill>
                <a:schemeClr val="tx1"/>
              </a:solidFill>
              <a:latin typeface="Arial" charset="0"/>
            </a:endParaRPr>
          </a:p>
          <a:p>
            <a:pPr lvl="1">
              <a:lnSpc>
                <a:spcPct val="90000"/>
              </a:lnSpc>
            </a:pPr>
            <a:r>
              <a:rPr lang="es-EC">
                <a:solidFill>
                  <a:schemeClr val="tx1"/>
                </a:solidFill>
                <a:latin typeface="Arial" charset="0"/>
              </a:rPr>
              <a:t>Pablo no es inferior a ellos; él ha tenido experiencias místicas y sobrenaturales como ellos, pero no se jacta de si mismo.</a:t>
            </a:r>
            <a:endParaRPr lang="en-US" sz="2000">
              <a:solidFill>
                <a:schemeClr val="tx1"/>
              </a:solidFill>
              <a:latin typeface="Arial" charset="0"/>
            </a:endParaRPr>
          </a:p>
          <a:p>
            <a:pPr lvl="1">
              <a:lnSpc>
                <a:spcPct val="90000"/>
              </a:lnSpc>
            </a:pPr>
            <a:r>
              <a:rPr lang="es-EC">
                <a:solidFill>
                  <a:schemeClr val="tx1"/>
                </a:solidFill>
                <a:latin typeface="Arial" charset="0"/>
              </a:rPr>
              <a:t>Si Pablo fuera necio, él se jactaría de sí mismo.  Pero se jactaría precisamente de las cosas que los súper-apóstoles usan para criticarlo: su debilidad y sus sufrimientos.</a:t>
            </a:r>
            <a:endParaRPr lang="en-US" sz="2000">
              <a:solidFill>
                <a:schemeClr val="tx1"/>
              </a:solidFill>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Contenido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Placeholder 4"/>
          <p:cNvSpPr>
            <a:spLocks noGrp="1"/>
          </p:cNvSpPr>
          <p:nvPr>
            <p:ph idx="1"/>
          </p:nvPr>
        </p:nvSpPr>
        <p:spPr/>
        <p:txBody>
          <a:bodyPr/>
          <a:lstStyle/>
          <a:p>
            <a:r>
              <a:rPr lang="es-MX" sz="2800">
                <a:latin typeface="Arial" charset="0"/>
              </a:rPr>
              <a:t>Caps. 10-13:</a:t>
            </a:r>
            <a:endParaRPr lang="en-US" sz="2400">
              <a:latin typeface="Arial" charset="0"/>
            </a:endParaRPr>
          </a:p>
          <a:p>
            <a:pPr lvl="1"/>
            <a:r>
              <a:rPr lang="es-EC">
                <a:solidFill>
                  <a:schemeClr val="tx1"/>
                </a:solidFill>
                <a:latin typeface="Arial" charset="0"/>
              </a:rPr>
              <a:t>Dios utiliza la debilidad de Pablo para mostrar su poder</a:t>
            </a:r>
            <a:endParaRPr lang="en-US" sz="2000">
              <a:solidFill>
                <a:schemeClr val="tx1"/>
              </a:solidFill>
              <a:latin typeface="Arial" charset="0"/>
            </a:endParaRPr>
          </a:p>
          <a:p>
            <a:pPr lvl="1"/>
            <a:r>
              <a:rPr lang="es-EC">
                <a:solidFill>
                  <a:schemeClr val="tx1"/>
                </a:solidFill>
                <a:latin typeface="Arial" charset="0"/>
              </a:rPr>
              <a:t>Su decisión de no cobrarles fue por amor a ellos, para no sobrecargarlos. Pablo fue sostenido por otras iglesias mientras estuvo con ellos.</a:t>
            </a:r>
            <a:endParaRPr lang="en-US" sz="2000">
              <a:solidFill>
                <a:schemeClr val="tx1"/>
              </a:solidFill>
              <a:latin typeface="Arial" charset="0"/>
            </a:endParaRPr>
          </a:p>
          <a:p>
            <a:pPr lvl="1"/>
            <a:r>
              <a:rPr lang="es-EC">
                <a:solidFill>
                  <a:schemeClr val="tx1"/>
                </a:solidFill>
                <a:latin typeface="Arial" charset="0"/>
              </a:rPr>
              <a:t>Pero si los Corintios quieren una demostración del poder de Pablo, él piensa visitarlos pronto. La naturaleza de su visita dependerá del arrepentimiento de ellos.</a:t>
            </a:r>
            <a:endParaRPr lang="en-US" sz="2000">
              <a:solidFill>
                <a:schemeClr val="tx1"/>
              </a:solidFill>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Contenido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Placeholder 4"/>
          <p:cNvSpPr>
            <a:spLocks noGrp="1"/>
          </p:cNvSpPr>
          <p:nvPr>
            <p:ph idx="1"/>
          </p:nvPr>
        </p:nvSpPr>
        <p:spPr/>
        <p:txBody>
          <a:bodyPr/>
          <a:lstStyle/>
          <a:p>
            <a:r>
              <a:rPr lang="es-EC" sz="2800">
                <a:latin typeface="Arial" charset="0"/>
              </a:rPr>
              <a:t>Tono defensivo en algunas secciones y a veces tiene un tono sarcástico</a:t>
            </a:r>
            <a:endParaRPr lang="en-US" sz="2800">
              <a:latin typeface="Arial" charset="0"/>
            </a:endParaRPr>
          </a:p>
          <a:p>
            <a:r>
              <a:rPr lang="es-EC" sz="2800">
                <a:latin typeface="Arial" charset="0"/>
              </a:rPr>
              <a:t>Catálogo de aflicciones en 4:8-9 y 6:4-5 y 11:23-29</a:t>
            </a:r>
            <a:endParaRPr lang="en-US" sz="28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Aspectos literarios</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457200" y="1752600"/>
            <a:ext cx="8229600" cy="4343400"/>
          </a:xfrm>
        </p:spPr>
        <p:txBody>
          <a:bodyPr>
            <a:normAutofit/>
          </a:bodyPr>
          <a:lstStyle/>
          <a:p>
            <a:r>
              <a:rPr lang="es-MX">
                <a:latin typeface="Arial" charset="0"/>
              </a:rPr>
              <a:t>Arrojan luz sobre cómo el evangelio que no cambia puede ser aplicado a circunstancias nuevas.  La insistencia de Pablo sobre la realidad histórica de la resurrección como un hecho no-negociable tiene que ser aplicada a toda situación y circunstancia.</a:t>
            </a:r>
            <a:endParaRPr lang="en-US">
              <a:latin typeface="Arial" charset="0"/>
            </a:endParaRPr>
          </a:p>
          <a:p>
            <a:r>
              <a:rPr lang="es-MX">
                <a:latin typeface="Arial" charset="0"/>
              </a:rPr>
              <a:t>Aquí vemos a Pablo el hombre, el cristiano, el pastor, el apóstol y nos da mucha sustancia en su invitación a imitarlo, y así imitar a Cristo (“Imítenme a mí, como yo imito a Cristo” 1 Cor. 11:1).  </a:t>
            </a:r>
            <a:endParaRPr lang="en-US">
              <a:latin typeface="Arial" charset="0"/>
            </a:endParaRPr>
          </a:p>
          <a:p>
            <a:endParaRPr lang="en-US">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dirty="0" smtClean="0">
                <a:ea typeface="+mj-ea"/>
              </a:rPr>
              <a:t>Mensaje de </a:t>
            </a:r>
            <a:r>
              <a:rPr lang="es-MX" dirty="0" smtClean="0">
                <a:ea typeface="+mj-ea"/>
              </a:rPr>
              <a:t>I </a:t>
            </a:r>
            <a:r>
              <a:rPr lang="es-MX" dirty="0" smtClean="0">
                <a:ea typeface="+mj-ea"/>
              </a:rPr>
              <a:t>y </a:t>
            </a:r>
            <a:r>
              <a:rPr lang="es-MX" dirty="0" smtClean="0">
                <a:ea typeface="+mj-ea"/>
              </a:rPr>
              <a:t>II </a:t>
            </a:r>
            <a:r>
              <a:rPr lang="es-MX" dirty="0" smtClean="0">
                <a:ea typeface="+mj-ea"/>
              </a:rPr>
              <a:t>Corintios para la iglesia hoy</a:t>
            </a:r>
            <a:endParaRPr lang="es-MX" dirty="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Placeholder 4"/>
          <p:cNvSpPr>
            <a:spLocks noGrp="1"/>
          </p:cNvSpPr>
          <p:nvPr>
            <p:ph idx="1"/>
          </p:nvPr>
        </p:nvSpPr>
        <p:spPr>
          <a:xfrm>
            <a:off x="457200" y="1752600"/>
            <a:ext cx="8229600" cy="4343400"/>
          </a:xfrm>
        </p:spPr>
        <p:txBody>
          <a:bodyPr/>
          <a:lstStyle/>
          <a:p>
            <a:r>
              <a:rPr lang="es-MX" sz="2800">
                <a:latin typeface="Arial" charset="0"/>
              </a:rPr>
              <a:t>Conecta la fe y la espiritualidad con las esferas de la ética y la conducta.  No se puede romper la conexión entre la fe y la manera de vivir.</a:t>
            </a:r>
            <a:endParaRPr lang="en-US" sz="2800">
              <a:latin typeface="Arial" charset="0"/>
            </a:endParaRPr>
          </a:p>
          <a:p>
            <a:r>
              <a:rPr lang="es-MX" sz="2800">
                <a:latin typeface="Arial" charset="0"/>
              </a:rPr>
              <a:t>La doctrina de la iglesia – su naturaleza, su unidad, su diversidad, sus características, su disciplina.</a:t>
            </a:r>
            <a:endParaRPr lang="en-US" sz="2800">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dirty="0" smtClean="0">
                <a:ea typeface="+mj-ea"/>
              </a:rPr>
              <a:t>Mensaje de </a:t>
            </a:r>
            <a:r>
              <a:rPr lang="es-MX" dirty="0" smtClean="0">
                <a:ea typeface="+mj-ea"/>
              </a:rPr>
              <a:t>I </a:t>
            </a:r>
            <a:r>
              <a:rPr lang="es-MX" dirty="0" smtClean="0">
                <a:ea typeface="+mj-ea"/>
              </a:rPr>
              <a:t>y </a:t>
            </a:r>
            <a:r>
              <a:rPr lang="es-MX" dirty="0" smtClean="0">
                <a:ea typeface="+mj-ea"/>
              </a:rPr>
              <a:t>II </a:t>
            </a:r>
            <a:r>
              <a:rPr lang="es-MX" dirty="0" smtClean="0">
                <a:ea typeface="+mj-ea"/>
              </a:rPr>
              <a:t>Corintios para la iglesia hoy</a:t>
            </a:r>
            <a:endParaRPr lang="es-MX" dirty="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457200" y="1752600"/>
            <a:ext cx="8229600" cy="4343400"/>
          </a:xfrm>
        </p:spPr>
        <p:txBody>
          <a:bodyPr>
            <a:normAutofit/>
          </a:bodyPr>
          <a:lstStyle/>
          <a:p>
            <a:r>
              <a:rPr lang="es-MX">
                <a:latin typeface="Arial" charset="0"/>
              </a:rPr>
              <a:t>1 Cor. 15 es la lista más temprana que tenemos de los testigos de la resurrección de Cristo y este capítulo nos da el tratamiento más completo de la naturaleza de la resurrección.</a:t>
            </a:r>
            <a:endParaRPr lang="en-US">
              <a:latin typeface="Arial" charset="0"/>
            </a:endParaRPr>
          </a:p>
          <a:p>
            <a:r>
              <a:rPr lang="es-MX">
                <a:latin typeface="Arial" charset="0"/>
              </a:rPr>
              <a:t>Estas dos cartas nos dan la condena más severa de la arrogancia, la jactancia, y el auto-confianza en los escritos de Pablo y, a la vez, la naturaleza de la vida cristiana con sus virtudes de servicio, auto-negación, pureza, y debilidad.  El énfasis sobre el amor como el camino más excelente es clave en 1 Cor. 13.</a:t>
            </a:r>
            <a:endParaRPr lang="en-US">
              <a:latin typeface="Arial" charset="0"/>
            </a:endParaRPr>
          </a:p>
        </p:txBody>
      </p:sp>
      <p:sp>
        <p:nvSpPr>
          <p:cNvPr id="4" name="Title 3"/>
          <p:cNvSpPr>
            <a:spLocks noGrp="1"/>
          </p:cNvSpPr>
          <p:nvPr>
            <p:ph type="title"/>
          </p:nvPr>
        </p:nvSpPr>
        <p:spPr>
          <a:xfrm>
            <a:off x="457200" y="457200"/>
            <a:ext cx="8229600" cy="1219200"/>
          </a:xfrm>
        </p:spPr>
        <p:txBody>
          <a:bodyPr>
            <a:normAutofit fontScale="90000"/>
          </a:bodyPr>
          <a:lstStyle/>
          <a:p>
            <a:pPr fontAlgn="auto">
              <a:spcAft>
                <a:spcPts val="0"/>
              </a:spcAft>
              <a:defRPr/>
            </a:pPr>
            <a:r>
              <a:rPr lang="es-MX" dirty="0" smtClean="0">
                <a:ea typeface="+mj-ea"/>
              </a:rPr>
              <a:t>Mensaje de </a:t>
            </a:r>
            <a:r>
              <a:rPr lang="es-MX" dirty="0" smtClean="0">
                <a:ea typeface="+mj-ea"/>
              </a:rPr>
              <a:t>I </a:t>
            </a:r>
            <a:r>
              <a:rPr lang="es-MX" dirty="0" smtClean="0">
                <a:ea typeface="+mj-ea"/>
              </a:rPr>
              <a:t>y </a:t>
            </a:r>
            <a:r>
              <a:rPr lang="es-MX" dirty="0" smtClean="0">
                <a:ea typeface="+mj-ea"/>
              </a:rPr>
              <a:t>II </a:t>
            </a:r>
            <a:r>
              <a:rPr lang="es-MX" dirty="0" smtClean="0">
                <a:ea typeface="+mj-ea"/>
              </a:rPr>
              <a:t>Corintios para la iglesia hoy</a:t>
            </a:r>
            <a:endParaRPr lang="es-MX" dirty="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p:txBody>
          <a:bodyPr>
            <a:normAutofit/>
          </a:bodyPr>
          <a:lstStyle/>
          <a:p>
            <a:pPr marL="514350" indent="-514350">
              <a:lnSpc>
                <a:spcPct val="90000"/>
              </a:lnSpc>
              <a:buClr>
                <a:schemeClr val="tx1"/>
              </a:buClr>
              <a:buFont typeface="Wingdings 2" charset="0"/>
              <a:buNone/>
            </a:pPr>
            <a:r>
              <a:rPr lang="es-MX" sz="3000">
                <a:latin typeface="Arial" charset="0"/>
              </a:rPr>
              <a:t>Historia</a:t>
            </a:r>
          </a:p>
          <a:p>
            <a:pPr lvl="2">
              <a:lnSpc>
                <a:spcPct val="90000"/>
              </a:lnSpc>
            </a:pPr>
            <a:r>
              <a:rPr lang="es-MX" sz="2200">
                <a:latin typeface="Arial" charset="0"/>
              </a:rPr>
              <a:t>La ciudad antigua y rica fue destruida por los romanos en 146 a.C. y sus ciudadanos fueron matados o hechos esclavos.</a:t>
            </a:r>
            <a:endParaRPr lang="en-US" sz="1900">
              <a:latin typeface="Arial" charset="0"/>
            </a:endParaRPr>
          </a:p>
          <a:p>
            <a:pPr lvl="2">
              <a:lnSpc>
                <a:spcPct val="90000"/>
              </a:lnSpc>
            </a:pPr>
            <a:r>
              <a:rPr lang="es-MX" sz="2200">
                <a:latin typeface="Arial" charset="0"/>
              </a:rPr>
              <a:t>Un siglo más tarde Julio César re-fundó la ciudad, esta vez como colonia romana, y desde 29 a.C. sirvió como capital de la provincia de Acaya.  </a:t>
            </a:r>
            <a:endParaRPr lang="en-US" sz="1900">
              <a:latin typeface="Arial" charset="0"/>
            </a:endParaRPr>
          </a:p>
          <a:p>
            <a:pPr lvl="2">
              <a:lnSpc>
                <a:spcPct val="90000"/>
              </a:lnSpc>
            </a:pPr>
            <a:r>
              <a:rPr lang="es-MX" sz="2200">
                <a:latin typeface="Arial" charset="0"/>
              </a:rPr>
              <a:t>Fue poblada por gente de varias partes del imperio: soldados jubilados, hombres libres de Roma, judíos (inscripción parcial “sinagoga de los hebreos” confirma Hechos 18:4), griegos.</a:t>
            </a:r>
            <a:endParaRPr lang="en-US" sz="1900">
              <a:latin typeface="Arial" charset="0"/>
            </a:endParaRPr>
          </a:p>
          <a:p>
            <a:pPr lvl="2">
              <a:lnSpc>
                <a:spcPct val="90000"/>
              </a:lnSpc>
            </a:pPr>
            <a:r>
              <a:rPr lang="es-MX" sz="2200">
                <a:latin typeface="Arial" charset="0"/>
              </a:rPr>
              <a:t>Atención al comercio y los placeres de la vida y no tanto la vida intelectual.</a:t>
            </a:r>
            <a:endParaRPr lang="en-US" sz="1900">
              <a:latin typeface="Arial" charset="0"/>
            </a:endParaRPr>
          </a:p>
          <a:p>
            <a:pPr marL="514350" lvl="1" indent="-514350">
              <a:lnSpc>
                <a:spcPct val="90000"/>
              </a:lnSpc>
              <a:spcBef>
                <a:spcPts val="600"/>
              </a:spcBef>
              <a:buClr>
                <a:schemeClr val="tx1"/>
              </a:buClr>
              <a:buFont typeface="Wingdings 2" charset="0"/>
              <a:buNone/>
            </a:pPr>
            <a:endParaRPr lang="en-US" sz="1900">
              <a:latin typeface="Arial" charset="0"/>
            </a:endParaRPr>
          </a:p>
          <a:p>
            <a:pPr marL="514350" indent="-514350">
              <a:lnSpc>
                <a:spcPct val="90000"/>
              </a:lnSpc>
              <a:buClr>
                <a:schemeClr val="tx1"/>
              </a:buClr>
              <a:buFont typeface="Wingdings 2" charset="0"/>
              <a:buNone/>
            </a:pPr>
            <a:endParaRPr lang="es-MX" sz="30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La ciudad de Corinto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fontAlgn="auto">
              <a:spcAft>
                <a:spcPts val="0"/>
              </a:spcAft>
              <a:buFont typeface="Wingdings 2"/>
              <a:buNone/>
              <a:defRPr/>
            </a:pPr>
            <a:endParaRPr lang="es-MX">
              <a:ea typeface="+mn-ea"/>
            </a:endParaRPr>
          </a:p>
        </p:txBody>
      </p:sp>
      <p:sp>
        <p:nvSpPr>
          <p:cNvPr id="2" name="Title 1"/>
          <p:cNvSpPr>
            <a:spLocks noGrp="1"/>
          </p:cNvSpPr>
          <p:nvPr>
            <p:ph type="ctrTitle"/>
          </p:nvPr>
        </p:nvSpPr>
        <p:spPr/>
        <p:txBody>
          <a:bodyPr/>
          <a:lstStyle/>
          <a:p>
            <a:pPr fontAlgn="auto">
              <a:spcAft>
                <a:spcPts val="0"/>
              </a:spcAft>
              <a:defRPr/>
            </a:pPr>
            <a:endParaRPr lang="es-MX">
              <a:ea typeface="+mj-ea"/>
            </a:endParaRPr>
          </a:p>
        </p:txBody>
      </p:sp>
      <p:pic>
        <p:nvPicPr>
          <p:cNvPr id="14340" name="Picture 2" descr="The Temple of Apollo, Corinth- 13031 Byt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4"/>
          <p:cNvSpPr txBox="1">
            <a:spLocks noChangeArrowheads="1"/>
          </p:cNvSpPr>
          <p:nvPr/>
        </p:nvSpPr>
        <p:spPr bwMode="auto">
          <a:xfrm>
            <a:off x="228600" y="0"/>
            <a:ext cx="60198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r>
              <a:rPr lang="es-MX" sz="4400">
                <a:solidFill>
                  <a:schemeClr val="bg1"/>
                </a:solidFill>
              </a:rPr>
              <a:t>El Templo de </a:t>
            </a:r>
          </a:p>
          <a:p>
            <a:r>
              <a:rPr lang="es-MX" sz="4400">
                <a:solidFill>
                  <a:schemeClr val="bg1"/>
                </a:solidFill>
              </a:rPr>
              <a:t>Apolos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p:txBody>
          <a:bodyPr>
            <a:normAutofit/>
          </a:bodyPr>
          <a:lstStyle/>
          <a:p>
            <a:pPr marL="514350" indent="-514350">
              <a:lnSpc>
                <a:spcPct val="90000"/>
              </a:lnSpc>
              <a:buClr>
                <a:schemeClr val="tx1"/>
              </a:buClr>
              <a:buFont typeface="Wingdings 2" charset="0"/>
              <a:buNone/>
            </a:pPr>
            <a:r>
              <a:rPr lang="es-MX" sz="3000">
                <a:latin typeface="Arial" charset="0"/>
              </a:rPr>
              <a:t>Historia</a:t>
            </a:r>
          </a:p>
          <a:p>
            <a:pPr lvl="2">
              <a:lnSpc>
                <a:spcPct val="90000"/>
              </a:lnSpc>
            </a:pPr>
            <a:r>
              <a:rPr lang="es-MX" sz="2600">
                <a:latin typeface="Arial" charset="0"/>
              </a:rPr>
              <a:t>Una aristocracia de riqueza.  Por lo tanto, los pobres fueron menospreciados o ignorados (1 Cor. 11:17-22).</a:t>
            </a:r>
            <a:endParaRPr lang="en-US" sz="2600">
              <a:latin typeface="Arial" charset="0"/>
            </a:endParaRPr>
          </a:p>
          <a:p>
            <a:pPr lvl="2">
              <a:lnSpc>
                <a:spcPct val="90000"/>
              </a:lnSpc>
            </a:pPr>
            <a:r>
              <a:rPr lang="es-MX" sz="2600">
                <a:latin typeface="Arial" charset="0"/>
              </a:rPr>
              <a:t>El punto más alto de la ciudad – el templo de Afrodita con sus varios cientos de sacerdotistas que “servían a la vez como entrenadoras de la vida nocturna de la ciudad (Harrison 280).</a:t>
            </a:r>
            <a:endParaRPr lang="en-US" sz="2600">
              <a:latin typeface="Arial" charset="0"/>
            </a:endParaRPr>
          </a:p>
          <a:p>
            <a:pPr lvl="2">
              <a:lnSpc>
                <a:spcPct val="90000"/>
              </a:lnSpc>
            </a:pPr>
            <a:r>
              <a:rPr lang="es-MX" sz="2600">
                <a:latin typeface="Arial" charset="0"/>
              </a:rPr>
              <a:t>El verbo “corintianizar” a veces significaba “fornicar” y “una chica corintia” a veces significaba “una prostituta”.  </a:t>
            </a:r>
            <a:endParaRPr lang="en-US" sz="2600">
              <a:latin typeface="Arial" charset="0"/>
            </a:endParaRPr>
          </a:p>
          <a:p>
            <a:pPr marL="514350" lvl="1" indent="-514350">
              <a:lnSpc>
                <a:spcPct val="90000"/>
              </a:lnSpc>
              <a:spcBef>
                <a:spcPts val="600"/>
              </a:spcBef>
              <a:buClr>
                <a:schemeClr val="tx1"/>
              </a:buClr>
              <a:buFont typeface="Wingdings 2" charset="0"/>
              <a:buNone/>
            </a:pPr>
            <a:endParaRPr lang="en-US" sz="1900">
              <a:latin typeface="Arial" charset="0"/>
            </a:endParaRPr>
          </a:p>
          <a:p>
            <a:pPr marL="514350" indent="-514350">
              <a:lnSpc>
                <a:spcPct val="90000"/>
              </a:lnSpc>
              <a:buClr>
                <a:schemeClr val="tx1"/>
              </a:buClr>
              <a:buFont typeface="Wingdings 2" charset="0"/>
              <a:buNone/>
            </a:pPr>
            <a:endParaRPr lang="es-MX" sz="3000">
              <a:latin typeface="Arial" charset="0"/>
            </a:endParaRPr>
          </a:p>
        </p:txBody>
      </p:sp>
      <p:sp>
        <p:nvSpPr>
          <p:cNvPr id="4" name="Title 3"/>
          <p:cNvSpPr>
            <a:spLocks noGrp="1"/>
          </p:cNvSpPr>
          <p:nvPr>
            <p:ph type="title"/>
          </p:nvPr>
        </p:nvSpPr>
        <p:spPr/>
        <p:txBody>
          <a:bodyPr/>
          <a:lstStyle/>
          <a:p>
            <a:pPr fontAlgn="auto">
              <a:spcAft>
                <a:spcPts val="0"/>
              </a:spcAft>
              <a:defRPr/>
            </a:pPr>
            <a:r>
              <a:rPr lang="es-MX" smtClean="0">
                <a:ea typeface="+mj-ea"/>
              </a:rPr>
              <a:t>La ciudad de Corinto</a:t>
            </a:r>
            <a:endParaRPr lang="es-MX">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Placeholder 4"/>
          <p:cNvSpPr>
            <a:spLocks noGrp="1"/>
          </p:cNvSpPr>
          <p:nvPr>
            <p:ph idx="1"/>
          </p:nvPr>
        </p:nvSpPr>
        <p:spPr>
          <a:xfrm>
            <a:off x="533400" y="1981200"/>
            <a:ext cx="8229600" cy="4572000"/>
          </a:xfrm>
        </p:spPr>
        <p:txBody>
          <a:bodyPr/>
          <a:lstStyle/>
          <a:p>
            <a:pPr marL="514350" indent="-514350">
              <a:buClr>
                <a:schemeClr val="tx1"/>
              </a:buClr>
              <a:buFont typeface="Wingdings 2" charset="0"/>
              <a:buAutoNum type="arabicPeriod"/>
            </a:pPr>
            <a:r>
              <a:rPr lang="es-MX" sz="3200">
                <a:latin typeface="Arial" charset="0"/>
              </a:rPr>
              <a:t>Se oponían entre sí y, en cierta medida, opusieron a Pablo.</a:t>
            </a:r>
          </a:p>
          <a:p>
            <a:pPr marL="514350" indent="-514350">
              <a:buClr>
                <a:schemeClr val="tx1"/>
              </a:buClr>
              <a:buFont typeface="Wingdings 2" charset="0"/>
              <a:buAutoNum type="arabicPeriod"/>
            </a:pPr>
            <a:r>
              <a:rPr lang="es-MX" sz="3200">
                <a:latin typeface="Arial" charset="0"/>
              </a:rPr>
              <a:t>Los oposición en Corinto tiene que ver con varias posiciones interrelacionadas.</a:t>
            </a:r>
          </a:p>
          <a:p>
            <a:pPr marL="514350" indent="-514350">
              <a:buClr>
                <a:schemeClr val="tx1"/>
              </a:buClr>
              <a:buFont typeface="Wingdings 2" charset="0"/>
              <a:buAutoNum type="arabicPeriod"/>
            </a:pPr>
            <a:r>
              <a:rPr lang="es-MX" sz="3200">
                <a:latin typeface="Arial" charset="0"/>
              </a:rPr>
              <a:t>La perspectiva distorsionada de los corintios acerca de sabiduría y espiritualidad tiene su raíz en su trasfondo pagano.</a:t>
            </a:r>
            <a:endParaRPr lang="en-US" sz="3200">
              <a:latin typeface="Arial" charset="0"/>
            </a:endParaRPr>
          </a:p>
          <a:p>
            <a:pPr marL="514350" indent="-514350">
              <a:buClr>
                <a:schemeClr val="tx1"/>
              </a:buClr>
              <a:buFont typeface="Wingdings 2" charset="0"/>
              <a:buAutoNum type="arabicPeriod"/>
            </a:pPr>
            <a:endParaRPr lang="es-MX" sz="3200">
              <a:latin typeface="Arial" charset="0"/>
            </a:endParaRPr>
          </a:p>
        </p:txBody>
      </p:sp>
      <p:sp>
        <p:nvSpPr>
          <p:cNvPr id="4" name="Title 3"/>
          <p:cNvSpPr>
            <a:spLocks noGrp="1"/>
          </p:cNvSpPr>
          <p:nvPr>
            <p:ph type="title"/>
          </p:nvPr>
        </p:nvSpPr>
        <p:spPr>
          <a:xfrm>
            <a:off x="457200" y="609600"/>
            <a:ext cx="8229600" cy="1219200"/>
          </a:xfrm>
        </p:spPr>
        <p:txBody>
          <a:bodyPr>
            <a:noAutofit/>
          </a:bodyPr>
          <a:lstStyle/>
          <a:p>
            <a:pPr fontAlgn="auto">
              <a:spcAft>
                <a:spcPts val="0"/>
              </a:spcAft>
              <a:defRPr/>
            </a:pPr>
            <a:r>
              <a:rPr lang="es-MX" dirty="0" smtClean="0">
                <a:ea typeface="+mj-ea"/>
              </a:rPr>
              <a:t/>
            </a:r>
            <a:br>
              <a:rPr lang="es-MX" dirty="0" smtClean="0">
                <a:ea typeface="+mj-ea"/>
              </a:rPr>
            </a:br>
            <a:r>
              <a:rPr lang="es-MX" dirty="0" smtClean="0">
                <a:ea typeface="+mj-ea"/>
              </a:rPr>
              <a:t>El carácter de los oponentes de Pablo en </a:t>
            </a:r>
            <a:r>
              <a:rPr lang="es-MX" dirty="0" smtClean="0">
                <a:ea typeface="+mj-ea"/>
              </a:rPr>
              <a:t>I </a:t>
            </a:r>
            <a:r>
              <a:rPr lang="es-MX" dirty="0" smtClean="0">
                <a:ea typeface="+mj-ea"/>
              </a:rPr>
              <a:t>y </a:t>
            </a:r>
            <a:r>
              <a:rPr lang="es-MX" dirty="0" smtClean="0">
                <a:ea typeface="+mj-ea"/>
              </a:rPr>
              <a:t>II </a:t>
            </a:r>
            <a:r>
              <a:rPr lang="es-MX" dirty="0" smtClean="0">
                <a:ea typeface="+mj-ea"/>
              </a:rPr>
              <a:t>Corintios</a:t>
            </a:r>
            <a:endParaRPr dirty="0">
              <a:ea typeface="+mj-ea"/>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Pptssem.thmx</Template>
  <TotalTime>1078</TotalTime>
  <Words>2723</Words>
  <Application>Microsoft Macintosh PowerPoint</Application>
  <PresentationFormat>Presentación en pantalla (4:3)</PresentationFormat>
  <Paragraphs>197</Paragraphs>
  <Slides>56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56</vt:i4>
      </vt:variant>
    </vt:vector>
  </HeadingPairs>
  <TitlesOfParts>
    <vt:vector size="60" baseType="lpstr">
      <vt:lpstr>Arial</vt:lpstr>
      <vt:lpstr>Wingdings 2</vt:lpstr>
      <vt:lpstr>Calibri</vt:lpstr>
      <vt:lpstr>Pptssem</vt:lpstr>
      <vt:lpstr>I y II Corintios</vt:lpstr>
      <vt:lpstr>La ciudad de Corinto</vt:lpstr>
      <vt:lpstr>Presentación de PowerPoint</vt:lpstr>
      <vt:lpstr>Presentación de PowerPoint</vt:lpstr>
      <vt:lpstr>Presentación de PowerPoint</vt:lpstr>
      <vt:lpstr>La ciudad de Corinto</vt:lpstr>
      <vt:lpstr>Presentación de PowerPoint</vt:lpstr>
      <vt:lpstr>La ciudad de Corinto</vt:lpstr>
      <vt:lpstr> El carácter de los oponentes de Pablo en I y II Corintios</vt:lpstr>
      <vt:lpstr> El carácter de los oponentes de Pablo en I y II Corintios</vt:lpstr>
      <vt:lpstr>I Corintios</vt:lpstr>
      <vt:lpstr>Ocasión y circunstancias (CMM 264-267)</vt:lpstr>
      <vt:lpstr>Ocasión y circunstancias (CMM 264-267)</vt:lpstr>
      <vt:lpstr>Ocasión y circunstancias (CMM 264-267)</vt:lpstr>
      <vt:lpstr>Ocasión y circunstancias (CMM 264-267)</vt:lpstr>
      <vt:lpstr>Ocasión y circunstancias (CMM 264-267)</vt:lpstr>
      <vt:lpstr>Autor</vt:lpstr>
      <vt:lpstr>Fecha</vt:lpstr>
      <vt:lpstr>Texto y su adopción al canon</vt:lpstr>
      <vt:lpstr>Tema</vt:lpstr>
      <vt:lpstr>Contenido</vt:lpstr>
      <vt:lpstr>Contenido</vt:lpstr>
      <vt:lpstr>Contenido</vt:lpstr>
      <vt:lpstr>Contenido</vt:lpstr>
      <vt:lpstr>Contenido</vt:lpstr>
      <vt:lpstr>Aspectos literarios</vt:lpstr>
      <vt:lpstr>Aspectos literarios</vt:lpstr>
      <vt:lpstr>Aspectos literarios</vt:lpstr>
      <vt:lpstr>Aspectos literarios</vt:lpstr>
      <vt:lpstr>Exégesis de pasajes selectos</vt:lpstr>
      <vt:lpstr>Exégesis de pasajes selectos</vt:lpstr>
      <vt:lpstr>Exégesis de pasajes selectos</vt:lpstr>
      <vt:lpstr>Exégesis de pasajes selectos</vt:lpstr>
      <vt:lpstr>Exégesis de pasajes selectos</vt:lpstr>
      <vt:lpstr>II Corintios</vt:lpstr>
      <vt:lpstr>Ocasión y circunstancias</vt:lpstr>
      <vt:lpstr>Ocasión y circunstancias</vt:lpstr>
      <vt:lpstr>Ocasión y circunstancias</vt:lpstr>
      <vt:lpstr>Ocasión y circunstancias</vt:lpstr>
      <vt:lpstr>Autor</vt:lpstr>
      <vt:lpstr>Fecha</vt:lpstr>
      <vt:lpstr>El texto y su adopción al canon</vt:lpstr>
      <vt:lpstr>Temas</vt:lpstr>
      <vt:lpstr>Temas</vt:lpstr>
      <vt:lpstr>Contenido</vt:lpstr>
      <vt:lpstr>Contenido</vt:lpstr>
      <vt:lpstr>Contenido</vt:lpstr>
      <vt:lpstr>Contenido</vt:lpstr>
      <vt:lpstr>Contenido</vt:lpstr>
      <vt:lpstr>Contenido</vt:lpstr>
      <vt:lpstr>Contenido</vt:lpstr>
      <vt:lpstr>Contenido</vt:lpstr>
      <vt:lpstr>Aspectos literarios</vt:lpstr>
      <vt:lpstr>Mensaje de I y II Corintios para la iglesia hoy</vt:lpstr>
      <vt:lpstr>Mensaje de I y II Corintios para la iglesia hoy</vt:lpstr>
      <vt:lpstr>Mensaje de I y II Corintios para la iglesia hoy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Hechos y las cartas de Pablo</dc:title>
  <dc:creator>Administratr</dc:creator>
  <cp:lastModifiedBy>Carla Gallareta</cp:lastModifiedBy>
  <cp:revision>24</cp:revision>
  <dcterms:created xsi:type="dcterms:W3CDTF">2010-03-12T17:58:51Z</dcterms:created>
  <dcterms:modified xsi:type="dcterms:W3CDTF">2012-10-08T17:23:12Z</dcterms:modified>
</cp:coreProperties>
</file>