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73"/>
  </p:notesMasterIdLst>
  <p:handoutMasterIdLst>
    <p:handoutMasterId r:id="rId74"/>
  </p:handoutMasterIdLst>
  <p:sldIdLst>
    <p:sldId id="256" r:id="rId2"/>
    <p:sldId id="680" r:id="rId3"/>
    <p:sldId id="549" r:id="rId4"/>
    <p:sldId id="718" r:id="rId5"/>
    <p:sldId id="715" r:id="rId6"/>
    <p:sldId id="716" r:id="rId7"/>
    <p:sldId id="723" r:id="rId8"/>
    <p:sldId id="717" r:id="rId9"/>
    <p:sldId id="682" r:id="rId10"/>
    <p:sldId id="724" r:id="rId11"/>
    <p:sldId id="683" r:id="rId12"/>
    <p:sldId id="684" r:id="rId13"/>
    <p:sldId id="685" r:id="rId14"/>
    <p:sldId id="719" r:id="rId15"/>
    <p:sldId id="686" r:id="rId16"/>
    <p:sldId id="720" r:id="rId17"/>
    <p:sldId id="721" r:id="rId18"/>
    <p:sldId id="687" r:id="rId19"/>
    <p:sldId id="688" r:id="rId20"/>
    <p:sldId id="689" r:id="rId21"/>
    <p:sldId id="690" r:id="rId22"/>
    <p:sldId id="691" r:id="rId23"/>
    <p:sldId id="692" r:id="rId24"/>
    <p:sldId id="693" r:id="rId25"/>
    <p:sldId id="694" r:id="rId26"/>
    <p:sldId id="695" r:id="rId27"/>
    <p:sldId id="696" r:id="rId28"/>
    <p:sldId id="697" r:id="rId29"/>
    <p:sldId id="698" r:id="rId30"/>
    <p:sldId id="725" r:id="rId31"/>
    <p:sldId id="752" r:id="rId32"/>
    <p:sldId id="699" r:id="rId33"/>
    <p:sldId id="700" r:id="rId34"/>
    <p:sldId id="726" r:id="rId35"/>
    <p:sldId id="701" r:id="rId36"/>
    <p:sldId id="702" r:id="rId37"/>
    <p:sldId id="703" r:id="rId38"/>
    <p:sldId id="704" r:id="rId39"/>
    <p:sldId id="730" r:id="rId40"/>
    <p:sldId id="731" r:id="rId41"/>
    <p:sldId id="729" r:id="rId42"/>
    <p:sldId id="732" r:id="rId43"/>
    <p:sldId id="728" r:id="rId44"/>
    <p:sldId id="733" r:id="rId45"/>
    <p:sldId id="727" r:id="rId46"/>
    <p:sldId id="734" r:id="rId47"/>
    <p:sldId id="705" r:id="rId48"/>
    <p:sldId id="738" r:id="rId49"/>
    <p:sldId id="737" r:id="rId50"/>
    <p:sldId id="739" r:id="rId51"/>
    <p:sldId id="736" r:id="rId52"/>
    <p:sldId id="740" r:id="rId53"/>
    <p:sldId id="735" r:id="rId54"/>
    <p:sldId id="741" r:id="rId55"/>
    <p:sldId id="706" r:id="rId56"/>
    <p:sldId id="745" r:id="rId57"/>
    <p:sldId id="744" r:id="rId58"/>
    <p:sldId id="746" r:id="rId59"/>
    <p:sldId id="743" r:id="rId60"/>
    <p:sldId id="747" r:id="rId61"/>
    <p:sldId id="742" r:id="rId62"/>
    <p:sldId id="707" r:id="rId63"/>
    <p:sldId id="748" r:id="rId64"/>
    <p:sldId id="708" r:id="rId65"/>
    <p:sldId id="750" r:id="rId66"/>
    <p:sldId id="749" r:id="rId67"/>
    <p:sldId id="709" r:id="rId68"/>
    <p:sldId id="751" r:id="rId69"/>
    <p:sldId id="710" r:id="rId70"/>
    <p:sldId id="711" r:id="rId71"/>
    <p:sldId id="712" r:id="rId7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63" autoAdjust="0"/>
  </p:normalViewPr>
  <p:slideViewPr>
    <p:cSldViewPr>
      <p:cViewPr varScale="1">
        <p:scale>
          <a:sx n="88" d="100"/>
          <a:sy n="88" d="100"/>
        </p:scale>
        <p:origin x="-15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82" y="-7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s-MX"/>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6E51156-1EBA-EA4D-9341-5CAB9B18789B}" type="datetimeFigureOut">
              <a:rPr lang="en-US"/>
              <a:pPr/>
              <a:t>10/8/12</a:t>
            </a:fld>
            <a:endParaRPr lang="es-MX"/>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s-MX"/>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3CEA3B6-AADF-814E-A133-3F8A92C7E86B}" type="slidenum">
              <a:rPr lang="es-MX"/>
              <a:pPr/>
              <a:t>‹Nr.›</a:t>
            </a:fld>
            <a:endParaRPr lang="es-MX"/>
          </a:p>
        </p:txBody>
      </p:sp>
    </p:spTree>
    <p:extLst>
      <p:ext uri="{BB962C8B-B14F-4D97-AF65-F5344CB8AC3E}">
        <p14:creationId xmlns:p14="http://schemas.microsoft.com/office/powerpoint/2010/main" val="771571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s-MX"/>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D59CE9A-ACCD-D94F-AA94-E307FC37B927}" type="datetimeFigureOut">
              <a:rPr lang="en-US"/>
              <a:pPr/>
              <a:t>10/8/12</a:t>
            </a:fld>
            <a:endParaRPr lang="es-MX"/>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s-MX" noProof="0"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s-MX"/>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3317FBB-A48F-D14A-922F-ECAE1F449A7C}" type="slidenum">
              <a:rPr lang="es-MX"/>
              <a:pPr/>
              <a:t>‹Nr.›</a:t>
            </a:fld>
            <a:endParaRPr lang="es-MX"/>
          </a:p>
        </p:txBody>
      </p:sp>
    </p:spTree>
    <p:extLst>
      <p:ext uri="{BB962C8B-B14F-4D97-AF65-F5344CB8AC3E}">
        <p14:creationId xmlns:p14="http://schemas.microsoft.com/office/powerpoint/2010/main" val="1163242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_tradnl" smtClean="0"/>
              <a:t>Haga clic para modificar el estilo de subtítulo del patrón</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_tradnl" smtClean="0"/>
              <a:t>Clic para editar título</a:t>
            </a:r>
            <a:endParaRPr kumimoji="0" lang="en-US"/>
          </a:p>
        </p:txBody>
      </p:sp>
      <p:cxnSp>
        <p:nvCxnSpPr>
          <p:cNvPr id="8" name="Conector rec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latin typeface="Helvetica"/>
            </a:endParaRPr>
          </a:p>
        </p:txBody>
      </p:sp>
      <p:sp>
        <p:nvSpPr>
          <p:cNvPr id="15" name="Marcador de fecha 14"/>
          <p:cNvSpPr>
            <a:spLocks noGrp="1"/>
          </p:cNvSpPr>
          <p:nvPr>
            <p:ph type="dt" sz="half" idx="10"/>
          </p:nvPr>
        </p:nvSpPr>
        <p:spPr/>
        <p:txBody>
          <a:bodyPr/>
          <a:lstStyle/>
          <a:p>
            <a:fld id="{A9147A04-1EE0-D843-B22C-662E3BFD08C2}" type="datetimeFigureOut">
              <a:rPr lang="en-US" smtClean="0"/>
              <a:pPr/>
              <a:t>10/8/12</a:t>
            </a:fld>
            <a:endParaRPr lang="en-US"/>
          </a:p>
        </p:txBody>
      </p:sp>
      <p:sp>
        <p:nvSpPr>
          <p:cNvPr id="16" name="Marcador de número de diapositiva 15"/>
          <p:cNvSpPr>
            <a:spLocks noGrp="1"/>
          </p:cNvSpPr>
          <p:nvPr>
            <p:ph type="sldNum" sz="quarter" idx="11"/>
          </p:nvPr>
        </p:nvSpPr>
        <p:spPr/>
        <p:txBody>
          <a:bodyPr/>
          <a:lstStyle/>
          <a:p>
            <a:fld id="{E9ABF307-718E-824B-8BBC-065B07A96EA0}" type="slidenum">
              <a:rPr lang="en-US" smtClean="0"/>
              <a:pPr/>
              <a:t>‹Nr.›</a:t>
            </a:fld>
            <a:endParaRPr lang="en-US"/>
          </a:p>
        </p:txBody>
      </p:sp>
      <p:sp>
        <p:nvSpPr>
          <p:cNvPr id="17" name="Marcador de pie de página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A9147A04-1EE0-D843-B22C-662E3BFD08C2}" type="datetimeFigureOut">
              <a:rPr lang="en-US" smtClean="0"/>
              <a:pPr/>
              <a:t>10/8/12</a:t>
            </a:fld>
            <a:endParaRPr lang="en-US"/>
          </a:p>
        </p:txBody>
      </p:sp>
      <p:sp>
        <p:nvSpPr>
          <p:cNvPr id="5" name="Marcador de pie de página 4"/>
          <p:cNvSpPr>
            <a:spLocks noGrp="1"/>
          </p:cNvSpPr>
          <p:nvPr>
            <p:ph type="ftr" sz="quarter" idx="11"/>
          </p:nvPr>
        </p:nvSpPr>
        <p:spPr/>
        <p:txBody>
          <a:bodyPr/>
          <a:lstStyle/>
          <a:p>
            <a:pPr>
              <a:defRPr/>
            </a:pPr>
            <a:endParaRPr lang="en-US"/>
          </a:p>
        </p:txBody>
      </p:sp>
      <p:sp>
        <p:nvSpPr>
          <p:cNvPr id="6" name="Marcador de número de diapositiva 5"/>
          <p:cNvSpPr>
            <a:spLocks noGrp="1"/>
          </p:cNvSpPr>
          <p:nvPr>
            <p:ph type="sldNum" sz="quarter" idx="12"/>
          </p:nvPr>
        </p:nvSpPr>
        <p:spPr/>
        <p:txBody>
          <a:bodyPr/>
          <a:lstStyle/>
          <a:p>
            <a:fld id="{E9ABF307-718E-824B-8BBC-065B07A96EA0}"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A9147A04-1EE0-D843-B22C-662E3BFD08C2}" type="datetimeFigureOut">
              <a:rPr lang="en-US" smtClean="0"/>
              <a:pPr/>
              <a:t>10/8/12</a:t>
            </a:fld>
            <a:endParaRPr lang="en-US"/>
          </a:p>
        </p:txBody>
      </p:sp>
      <p:sp>
        <p:nvSpPr>
          <p:cNvPr id="5" name="Marcador de pie de página 4"/>
          <p:cNvSpPr>
            <a:spLocks noGrp="1"/>
          </p:cNvSpPr>
          <p:nvPr>
            <p:ph type="ftr" sz="quarter" idx="11"/>
          </p:nvPr>
        </p:nvSpPr>
        <p:spPr/>
        <p:txBody>
          <a:bodyPr/>
          <a:lstStyle/>
          <a:p>
            <a:pPr>
              <a:defRPr/>
            </a:pPr>
            <a:endParaRPr lang="en-US"/>
          </a:p>
        </p:txBody>
      </p:sp>
      <p:sp>
        <p:nvSpPr>
          <p:cNvPr id="6" name="Marcador de número de diapositiva 5"/>
          <p:cNvSpPr>
            <a:spLocks noGrp="1"/>
          </p:cNvSpPr>
          <p:nvPr>
            <p:ph type="sldNum" sz="quarter" idx="12"/>
          </p:nvPr>
        </p:nvSpPr>
        <p:spPr/>
        <p:txBody>
          <a:bodyPr/>
          <a:lstStyle/>
          <a:p>
            <a:fld id="{E9ABF307-718E-824B-8BBC-065B07A96EA0}"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Marcador de contenido 8"/>
          <p:cNvSpPr>
            <a:spLocks noGrp="1"/>
          </p:cNvSpPr>
          <p:nvPr>
            <p:ph idx="1"/>
          </p:nvPr>
        </p:nvSpPr>
        <p:spPr>
          <a:xfrm>
            <a:off x="457200" y="1524000"/>
            <a:ext cx="8229600"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4" name="Marcador de fecha 13"/>
          <p:cNvSpPr>
            <a:spLocks noGrp="1"/>
          </p:cNvSpPr>
          <p:nvPr>
            <p:ph type="dt" sz="half" idx="14"/>
          </p:nvPr>
        </p:nvSpPr>
        <p:spPr/>
        <p:txBody>
          <a:bodyPr/>
          <a:lstStyle/>
          <a:p>
            <a:fld id="{A9147A04-1EE0-D843-B22C-662E3BFD08C2}" type="datetimeFigureOut">
              <a:rPr lang="en-US" smtClean="0"/>
              <a:pPr/>
              <a:t>10/8/12</a:t>
            </a:fld>
            <a:endParaRPr lang="en-US"/>
          </a:p>
        </p:txBody>
      </p:sp>
      <p:sp>
        <p:nvSpPr>
          <p:cNvPr id="15" name="Marcador de número de diapositiva 14"/>
          <p:cNvSpPr>
            <a:spLocks noGrp="1"/>
          </p:cNvSpPr>
          <p:nvPr>
            <p:ph type="sldNum" sz="quarter" idx="15"/>
          </p:nvPr>
        </p:nvSpPr>
        <p:spPr/>
        <p:txBody>
          <a:bodyPr/>
          <a:lstStyle>
            <a:lvl1pPr algn="ctr">
              <a:defRPr/>
            </a:lvl1pPr>
          </a:lstStyle>
          <a:p>
            <a:fld id="{E9ABF307-718E-824B-8BBC-065B07A96EA0}" type="slidenum">
              <a:rPr lang="en-US" smtClean="0"/>
              <a:pPr/>
              <a:t>‹Nr.›</a:t>
            </a:fld>
            <a:endParaRPr lang="en-US"/>
          </a:p>
        </p:txBody>
      </p:sp>
      <p:sp>
        <p:nvSpPr>
          <p:cNvPr id="16" name="Marcador de pie de página 15"/>
          <p:cNvSpPr>
            <a:spLocks noGrp="1"/>
          </p:cNvSpPr>
          <p:nvPr>
            <p:ph type="ftr" sz="quarter" idx="16"/>
          </p:nvPr>
        </p:nvSpPr>
        <p:spPr/>
        <p:txBody>
          <a:bodyPr/>
          <a:lstStyle/>
          <a:p>
            <a:pPr>
              <a:defRPr/>
            </a:pPr>
            <a:endParaRPr lang="en-US"/>
          </a:p>
        </p:txBody>
      </p:sp>
      <p:sp>
        <p:nvSpPr>
          <p:cNvPr id="17" name="Título 16"/>
          <p:cNvSpPr>
            <a:spLocks noGrp="1"/>
          </p:cNvSpPr>
          <p:nvPr>
            <p:ph type="title"/>
          </p:nvPr>
        </p:nvSpPr>
        <p:spPr/>
        <p:txBody>
          <a:bodyPr rtlCol="0" anchor="b" anchorCtr="0"/>
          <a:lstStyle/>
          <a:p>
            <a:r>
              <a:rPr kumimoji="0" lang="es-ES_tradnl" smtClean="0"/>
              <a:t>Clic para editar título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A9147A04-1EE0-D843-B22C-662E3BFD08C2}" type="datetimeFigureOut">
              <a:rPr lang="en-US" smtClean="0"/>
              <a:pPr/>
              <a:t>10/8/12</a:t>
            </a:fld>
            <a:endParaRPr lang="en-US"/>
          </a:p>
        </p:txBody>
      </p:sp>
      <p:sp>
        <p:nvSpPr>
          <p:cNvPr id="5" name="Marcador de pie de página 4"/>
          <p:cNvSpPr>
            <a:spLocks noGrp="1"/>
          </p:cNvSpPr>
          <p:nvPr>
            <p:ph type="ftr" sz="quarter" idx="11"/>
          </p:nvPr>
        </p:nvSpPr>
        <p:spPr/>
        <p:txBody>
          <a:bodyPr/>
          <a:lstStyle/>
          <a:p>
            <a:pPr>
              <a:defRPr/>
            </a:pPr>
            <a:endParaRPr lang="en-US"/>
          </a:p>
        </p:txBody>
      </p:sp>
      <p:sp>
        <p:nvSpPr>
          <p:cNvPr id="6" name="Marcador de número de diapositiva 5"/>
          <p:cNvSpPr>
            <a:spLocks noGrp="1"/>
          </p:cNvSpPr>
          <p:nvPr>
            <p:ph type="sldNum" sz="quarter" idx="12"/>
          </p:nvPr>
        </p:nvSpPr>
        <p:spPr/>
        <p:txBody>
          <a:bodyPr/>
          <a:lstStyle/>
          <a:p>
            <a:fld id="{E9ABF307-718E-824B-8BBC-065B07A96EA0}" type="slidenum">
              <a:rPr lang="en-US" smtClean="0"/>
              <a:pPr/>
              <a:t>‹Nr.›</a:t>
            </a:fld>
            <a:endParaRPr lang="en-US"/>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_tradnl" smtClean="0"/>
              <a:t>Clic para editar título</a:t>
            </a:r>
            <a:endParaRPr kumimoji="0" lang="en-US"/>
          </a:p>
        </p:txBody>
      </p:sp>
      <p:sp>
        <p:nvSpPr>
          <p:cNvPr id="3" name="Marcador de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_tradnl" smtClean="0"/>
              <a:t>Haga clic para modificar el estilo de texto del patrón</a:t>
            </a:r>
          </a:p>
        </p:txBody>
      </p:sp>
      <p:cxnSp>
        <p:nvCxnSpPr>
          <p:cNvPr id="7" name="Conector rec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A9147A04-1EE0-D843-B22C-662E3BFD08C2}" type="datetimeFigureOut">
              <a:rPr lang="en-US" smtClean="0"/>
              <a:pPr/>
              <a:t>10/8/12</a:t>
            </a:fld>
            <a:endParaRPr lang="en-US"/>
          </a:p>
        </p:txBody>
      </p:sp>
      <p:sp>
        <p:nvSpPr>
          <p:cNvPr id="6" name="Marcador de pie de página 5"/>
          <p:cNvSpPr>
            <a:spLocks noGrp="1"/>
          </p:cNvSpPr>
          <p:nvPr>
            <p:ph type="ftr" sz="quarter" idx="11"/>
          </p:nvPr>
        </p:nvSpPr>
        <p:spPr/>
        <p:txBody>
          <a:bodyPr/>
          <a:lstStyle/>
          <a:p>
            <a:pPr>
              <a:defRPr/>
            </a:pPr>
            <a:endParaRPr lang="en-US"/>
          </a:p>
        </p:txBody>
      </p:sp>
      <p:sp>
        <p:nvSpPr>
          <p:cNvPr id="7" name="Marcador de número de diapositiva 6"/>
          <p:cNvSpPr>
            <a:spLocks noGrp="1"/>
          </p:cNvSpPr>
          <p:nvPr>
            <p:ph type="sldNum" sz="quarter" idx="12"/>
          </p:nvPr>
        </p:nvSpPr>
        <p:spPr/>
        <p:txBody>
          <a:bodyPr/>
          <a:lstStyle/>
          <a:p>
            <a:fld id="{E9ABF307-718E-824B-8BBC-065B07A96EA0}" type="slidenum">
              <a:rPr lang="en-US" smtClean="0"/>
              <a:pPr/>
              <a:t>‹Nr.›</a:t>
            </a:fld>
            <a:endParaRPr lang="en-US"/>
          </a:p>
        </p:txBody>
      </p:sp>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11" name="Marcador de contenido 10"/>
          <p:cNvSpPr>
            <a:spLocks noGrp="1"/>
          </p:cNvSpPr>
          <p:nvPr>
            <p:ph sz="half" idx="1"/>
          </p:nvPr>
        </p:nvSpPr>
        <p:spPr>
          <a:xfrm>
            <a:off x="457200" y="1524000"/>
            <a:ext cx="4059936"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3" name="Marcador de contenido 12"/>
          <p:cNvSpPr>
            <a:spLocks noGrp="1"/>
          </p:cNvSpPr>
          <p:nvPr>
            <p:ph sz="half" idx="2"/>
          </p:nvPr>
        </p:nvSpPr>
        <p:spPr>
          <a:xfrm>
            <a:off x="4648200" y="1524000"/>
            <a:ext cx="4059936"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fld id="{E9ABF307-718E-824B-8BBC-065B07A96EA0}" type="slidenum">
              <a:rPr lang="en-US" smtClean="0"/>
              <a:pPr/>
              <a:t>‹Nr.›</a:t>
            </a:fld>
            <a:endParaRPr lang="en-US"/>
          </a:p>
        </p:txBody>
      </p:sp>
      <p:sp>
        <p:nvSpPr>
          <p:cNvPr id="8" name="Marcador de pie de página 7"/>
          <p:cNvSpPr>
            <a:spLocks noGrp="1"/>
          </p:cNvSpPr>
          <p:nvPr>
            <p:ph type="ftr" sz="quarter" idx="11"/>
          </p:nvPr>
        </p:nvSpPr>
        <p:spPr/>
        <p:txBody>
          <a:bodyPr/>
          <a:lstStyle/>
          <a:p>
            <a:pPr>
              <a:defRPr/>
            </a:pPr>
            <a:endParaRPr lang="en-US"/>
          </a:p>
        </p:txBody>
      </p:sp>
      <p:sp>
        <p:nvSpPr>
          <p:cNvPr id="7" name="Marcador de fecha 6"/>
          <p:cNvSpPr>
            <a:spLocks noGrp="1"/>
          </p:cNvSpPr>
          <p:nvPr>
            <p:ph type="dt" sz="half" idx="10"/>
          </p:nvPr>
        </p:nvSpPr>
        <p:spPr/>
        <p:txBody>
          <a:bodyPr/>
          <a:lstStyle/>
          <a:p>
            <a:fld id="{A9147A04-1EE0-D843-B22C-662E3BFD08C2}" type="datetimeFigureOut">
              <a:rPr lang="en-US" smtClean="0"/>
              <a:pPr/>
              <a:t>10/8/12</a:t>
            </a:fld>
            <a:endParaRPr lang="en-US"/>
          </a:p>
        </p:txBody>
      </p:sp>
      <p:sp>
        <p:nvSpPr>
          <p:cNvPr id="3" name="Marcador de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latin typeface="Helvetica"/>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dirty="0" smtClean="0"/>
              <a:t>Haga clic para modificar el estilo de texto del patrón</a:t>
            </a:r>
          </a:p>
        </p:txBody>
      </p:sp>
      <p:sp>
        <p:nvSpPr>
          <p:cNvPr id="32" name="Marcador de contenido 31"/>
          <p:cNvSpPr>
            <a:spLocks noGrp="1"/>
          </p:cNvSpPr>
          <p:nvPr>
            <p:ph sz="half" idx="2"/>
          </p:nvPr>
        </p:nvSpPr>
        <p:spPr>
          <a:xfrm>
            <a:off x="457200" y="2201896"/>
            <a:ext cx="4038600" cy="3913632"/>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34" name="Marcador de contenido 33"/>
          <p:cNvSpPr>
            <a:spLocks noGrp="1"/>
          </p:cNvSpPr>
          <p:nvPr>
            <p:ph sz="quarter" idx="4"/>
          </p:nvPr>
        </p:nvSpPr>
        <p:spPr>
          <a:xfrm>
            <a:off x="4649788" y="2201896"/>
            <a:ext cx="4038600" cy="3913632"/>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es-ES_tradnl" smtClean="0"/>
              <a:t>Clic para editar título</a:t>
            </a:r>
            <a:endParaRPr kumimoji="0" lang="en-US"/>
          </a:p>
        </p:txBody>
      </p:sp>
      <p:sp>
        <p:nvSpPr>
          <p:cNvPr id="12" name="Marcador de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latin typeface="Helvetica"/>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dirty="0" smtClean="0"/>
              <a:t>Haga clic para modificar el estilo de texto del patrón</a:t>
            </a:r>
          </a:p>
        </p:txBody>
      </p:sp>
      <p:cxnSp>
        <p:nvCxnSpPr>
          <p:cNvPr id="10" name="Conector rec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A9147A04-1EE0-D843-B22C-662E3BFD08C2}" type="datetimeFigureOut">
              <a:rPr lang="en-US" smtClean="0"/>
              <a:pPr/>
              <a:t>10/8/12</a:t>
            </a:fld>
            <a:endParaRPr lang="en-US"/>
          </a:p>
        </p:txBody>
      </p:sp>
      <p:sp>
        <p:nvSpPr>
          <p:cNvPr id="4" name="Marcador de pie de página 3"/>
          <p:cNvSpPr>
            <a:spLocks noGrp="1"/>
          </p:cNvSpPr>
          <p:nvPr>
            <p:ph type="ftr" sz="quarter" idx="11"/>
          </p:nvPr>
        </p:nvSpPr>
        <p:spPr/>
        <p:txBody>
          <a:bodyPr/>
          <a:lstStyle/>
          <a:p>
            <a:pPr>
              <a:defRPr/>
            </a:pPr>
            <a:endParaRPr lang="en-US"/>
          </a:p>
        </p:txBody>
      </p:sp>
      <p:sp>
        <p:nvSpPr>
          <p:cNvPr id="5" name="Marcador de número de diapositiva 4"/>
          <p:cNvSpPr>
            <a:spLocks noGrp="1"/>
          </p:cNvSpPr>
          <p:nvPr>
            <p:ph type="sldNum" sz="quarter" idx="12"/>
          </p:nvPr>
        </p:nvSpPr>
        <p:spPr/>
        <p:txBody>
          <a:bodyPr/>
          <a:lstStyle/>
          <a:p>
            <a:fld id="{E9ABF307-718E-824B-8BBC-065B07A96EA0}" type="slidenum">
              <a:rPr lang="en-US" smtClean="0"/>
              <a:pPr/>
              <a:t>‹Nr.›</a:t>
            </a:fld>
            <a:endParaRPr lang="en-US"/>
          </a:p>
        </p:txBody>
      </p:sp>
      <p:sp>
        <p:nvSpPr>
          <p:cNvPr id="2" name="Título 1"/>
          <p:cNvSpPr>
            <a:spLocks noGrp="1"/>
          </p:cNvSpPr>
          <p:nvPr>
            <p:ph type="title"/>
          </p:nvPr>
        </p:nvSpPr>
        <p:spPr/>
        <p:txBody>
          <a:bodyPr/>
          <a:lstStyle/>
          <a:p>
            <a:r>
              <a:rPr kumimoji="0" lang="es-ES_tradnl" smtClean="0"/>
              <a:t>Clic para editar título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9147A04-1EE0-D843-B22C-662E3BFD08C2}" type="datetimeFigureOut">
              <a:rPr lang="en-US" smtClean="0"/>
              <a:pPr/>
              <a:t>10/8/12</a:t>
            </a:fld>
            <a:endParaRPr lang="en-US"/>
          </a:p>
        </p:txBody>
      </p:sp>
      <p:sp>
        <p:nvSpPr>
          <p:cNvPr id="3" name="Marcador de pie de página 2"/>
          <p:cNvSpPr>
            <a:spLocks noGrp="1"/>
          </p:cNvSpPr>
          <p:nvPr>
            <p:ph type="ftr" sz="quarter" idx="11"/>
          </p:nvPr>
        </p:nvSpPr>
        <p:spPr/>
        <p:txBody>
          <a:bodyPr/>
          <a:lstStyle/>
          <a:p>
            <a:pPr>
              <a:defRPr/>
            </a:pPr>
            <a:endParaRPr lang="en-US"/>
          </a:p>
        </p:txBody>
      </p:sp>
      <p:sp>
        <p:nvSpPr>
          <p:cNvPr id="4" name="Marcador de número de diapositiva 3"/>
          <p:cNvSpPr>
            <a:spLocks noGrp="1"/>
          </p:cNvSpPr>
          <p:nvPr>
            <p:ph type="sldNum" sz="quarter" idx="12"/>
          </p:nvPr>
        </p:nvSpPr>
        <p:spPr/>
        <p:txBody>
          <a:bodyPr/>
          <a:lstStyle/>
          <a:p>
            <a:fld id="{E9ABF307-718E-824B-8BBC-065B07A96EA0}"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Marcador de contenido 28"/>
          <p:cNvSpPr>
            <a:spLocks noGrp="1"/>
          </p:cNvSpPr>
          <p:nvPr>
            <p:ph sz="quarter" idx="1"/>
          </p:nvPr>
        </p:nvSpPr>
        <p:spPr>
          <a:xfrm>
            <a:off x="457200" y="457200"/>
            <a:ext cx="6248400" cy="5715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3" name="Marcador de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_tradnl" smtClean="0"/>
              <a:t>Haga clic para modificar el estilo de texto del patrón</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Helvetica"/>
                <a:ea typeface="+mn-ea"/>
                <a:cs typeface="+mn-cs"/>
              </a:defRPr>
            </a:lvl1pPr>
          </a:lstStyle>
          <a:p>
            <a:r>
              <a:rPr kumimoji="0" lang="es-ES_tradnl" dirty="0" smtClean="0"/>
              <a:t>Clic para editar título</a:t>
            </a:r>
            <a:endParaRPr kumimoji="0" lang="en-US" dirty="0"/>
          </a:p>
        </p:txBody>
      </p:sp>
      <p:sp>
        <p:nvSpPr>
          <p:cNvPr id="8" name="Marcador de fecha 7"/>
          <p:cNvSpPr>
            <a:spLocks noGrp="1"/>
          </p:cNvSpPr>
          <p:nvPr>
            <p:ph type="dt" sz="half" idx="14"/>
          </p:nvPr>
        </p:nvSpPr>
        <p:spPr/>
        <p:txBody>
          <a:bodyPr/>
          <a:lstStyle/>
          <a:p>
            <a:fld id="{A9147A04-1EE0-D843-B22C-662E3BFD08C2}" type="datetimeFigureOut">
              <a:rPr lang="en-US" smtClean="0"/>
              <a:pPr/>
              <a:t>10/8/12</a:t>
            </a:fld>
            <a:endParaRPr lang="en-US"/>
          </a:p>
        </p:txBody>
      </p:sp>
      <p:sp>
        <p:nvSpPr>
          <p:cNvPr id="9" name="Marcador de número de diapositiva 8"/>
          <p:cNvSpPr>
            <a:spLocks noGrp="1"/>
          </p:cNvSpPr>
          <p:nvPr>
            <p:ph type="sldNum" sz="quarter" idx="15"/>
          </p:nvPr>
        </p:nvSpPr>
        <p:spPr/>
        <p:txBody>
          <a:bodyPr/>
          <a:lstStyle/>
          <a:p>
            <a:fld id="{E9ABF307-718E-824B-8BBC-065B07A96EA0}" type="slidenum">
              <a:rPr lang="en-US" smtClean="0"/>
              <a:pPr/>
              <a:t>‹Nr.›</a:t>
            </a:fld>
            <a:endParaRPr lang="en-US"/>
          </a:p>
        </p:txBody>
      </p:sp>
      <p:sp>
        <p:nvSpPr>
          <p:cNvPr id="10" name="Marcador de pie de página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Helvetica"/>
                <a:ea typeface="+mn-ea"/>
                <a:cs typeface="+mn-cs"/>
              </a:defRPr>
            </a:lvl1pPr>
          </a:lstStyle>
          <a:p>
            <a:r>
              <a:rPr kumimoji="0" lang="es-ES_tradnl" dirty="0" smtClean="0"/>
              <a:t>Clic para editar título</a:t>
            </a:r>
            <a:endParaRPr kumimoji="0" lang="en-US" dirty="0"/>
          </a:p>
        </p:txBody>
      </p:sp>
      <p:sp>
        <p:nvSpPr>
          <p:cNvPr id="3" name="Marcador de posición de imagen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_tradnl" smtClean="0"/>
              <a:t>Arrastre la imagen al marcador de posición o haga clic en el icono para agregar</a:t>
            </a:r>
            <a:endParaRPr kumimoji="0" lang="en-US"/>
          </a:p>
        </p:txBody>
      </p:sp>
      <p:sp>
        <p:nvSpPr>
          <p:cNvPr id="4" name="Marcador de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_tradnl" smtClean="0"/>
              <a:t>Haga clic para modificar el estilo de texto del patrón</a:t>
            </a:r>
          </a:p>
        </p:txBody>
      </p:sp>
      <p:sp>
        <p:nvSpPr>
          <p:cNvPr id="8" name="Marcador de fecha 7"/>
          <p:cNvSpPr>
            <a:spLocks noGrp="1"/>
          </p:cNvSpPr>
          <p:nvPr>
            <p:ph type="dt" sz="half" idx="10"/>
          </p:nvPr>
        </p:nvSpPr>
        <p:spPr/>
        <p:txBody>
          <a:bodyPr/>
          <a:lstStyle/>
          <a:p>
            <a:fld id="{A9147A04-1EE0-D843-B22C-662E3BFD08C2}" type="datetimeFigureOut">
              <a:rPr lang="en-US" smtClean="0"/>
              <a:pPr/>
              <a:t>10/8/12</a:t>
            </a:fld>
            <a:endParaRPr lang="en-US"/>
          </a:p>
        </p:txBody>
      </p:sp>
      <p:sp>
        <p:nvSpPr>
          <p:cNvPr id="9" name="Marcador de número de diapositiva 8"/>
          <p:cNvSpPr>
            <a:spLocks noGrp="1"/>
          </p:cNvSpPr>
          <p:nvPr>
            <p:ph type="sldNum" sz="quarter" idx="11"/>
          </p:nvPr>
        </p:nvSpPr>
        <p:spPr/>
        <p:txBody>
          <a:bodyPr/>
          <a:lstStyle/>
          <a:p>
            <a:fld id="{E9ABF307-718E-824B-8BBC-065B07A96EA0}" type="slidenum">
              <a:rPr lang="en-US" smtClean="0"/>
              <a:pPr/>
              <a:t>‹Nr.›</a:t>
            </a:fld>
            <a:endParaRPr lang="en-US"/>
          </a:p>
        </p:txBody>
      </p:sp>
      <p:sp>
        <p:nvSpPr>
          <p:cNvPr id="10" name="Marcador de pie de página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arcador de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_tradnl" dirty="0" smtClean="0"/>
              <a:t>Haga clic para modificar el estilo de texto del patrón</a:t>
            </a:r>
          </a:p>
          <a:p>
            <a:pPr lvl="1" eaLnBrk="1" latinLnBrk="0" hangingPunct="1"/>
            <a:r>
              <a:rPr kumimoji="0" lang="es-ES_tradnl" dirty="0" smtClean="0"/>
              <a:t>Segundo nivel</a:t>
            </a:r>
          </a:p>
          <a:p>
            <a:pPr lvl="2" eaLnBrk="1" latinLnBrk="0" hangingPunct="1"/>
            <a:r>
              <a:rPr kumimoji="0" lang="es-ES_tradnl" dirty="0" smtClean="0"/>
              <a:t>Tercer nivel</a:t>
            </a:r>
          </a:p>
          <a:p>
            <a:pPr lvl="3" eaLnBrk="1" latinLnBrk="0" hangingPunct="1"/>
            <a:r>
              <a:rPr kumimoji="0" lang="es-ES_tradnl" dirty="0" smtClean="0"/>
              <a:t>Cuarto nivel</a:t>
            </a:r>
          </a:p>
          <a:p>
            <a:pPr lvl="4" eaLnBrk="1" latinLnBrk="0" hangingPunct="1"/>
            <a:r>
              <a:rPr kumimoji="0" lang="es-ES_tradnl" dirty="0" smtClean="0"/>
              <a:t>Quinto nivel</a:t>
            </a:r>
            <a:endParaRPr kumimoji="0" lang="en-US" dirty="0"/>
          </a:p>
        </p:txBody>
      </p:sp>
      <p:sp>
        <p:nvSpPr>
          <p:cNvPr id="24" name="Marcador de fech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9147A04-1EE0-D843-B22C-662E3BFD08C2}" type="datetimeFigureOut">
              <a:rPr lang="en-US" smtClean="0"/>
              <a:pPr/>
              <a:t>10/8/12</a:t>
            </a:fld>
            <a:endParaRPr lang="en-US"/>
          </a:p>
        </p:txBody>
      </p:sp>
      <p:sp>
        <p:nvSpPr>
          <p:cNvPr id="10" name="Marcador de pie de pá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Marcador de número de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9ABF307-718E-824B-8BBC-065B07A96EA0}" type="slidenum">
              <a:rPr lang="en-US" smtClean="0"/>
              <a:pPr/>
              <a:t>‹Nr.›</a:t>
            </a:fld>
            <a:endParaRPr lang="en-US"/>
          </a:p>
        </p:txBody>
      </p:sp>
      <p:sp>
        <p:nvSpPr>
          <p:cNvPr id="5" name="Marcador de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_tradnl" smtClean="0"/>
              <a:t>Clic para editar título</a:t>
            </a:r>
            <a:endParaRPr kumimoji="0" lang="en-US"/>
          </a:p>
        </p:txBody>
      </p:sp>
    </p:spTree>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Helvetica"/>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Helvetica"/>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Helvetica"/>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Helvetica"/>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Helvetica"/>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s.wikipedia.org/wiki/Archivo:Claudius_Gabies_Louvre_Ma1231.jpg" TargetMode="Externa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File:Nero_1.JPG" TargetMode="Externa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4/4b/Foro_romano.jpg" TargetMode="Externa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1/16/Merida_Roman_Theatre2.jpg" TargetMode="External"/><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eaLnBrk="1" fontAlgn="auto" hangingPunct="1">
              <a:spcAft>
                <a:spcPts val="0"/>
              </a:spcAft>
              <a:buFont typeface="Wingdings 2"/>
              <a:buNone/>
              <a:defRPr/>
            </a:pPr>
            <a:r>
              <a:rPr lang="es-MX" sz="3200" dirty="0" smtClean="0">
                <a:ea typeface="+mn-ea"/>
              </a:rPr>
              <a:t>Prof</a:t>
            </a:r>
            <a:r>
              <a:rPr lang="es-MX" sz="3200" dirty="0" smtClean="0">
                <a:ea typeface="+mn-ea"/>
              </a:rPr>
              <a:t>. </a:t>
            </a:r>
            <a:r>
              <a:rPr lang="es-MX" sz="3200" dirty="0" smtClean="0">
                <a:ea typeface="+mn-ea"/>
              </a:rPr>
              <a:t>Rvdo. </a:t>
            </a:r>
            <a:r>
              <a:rPr lang="es-MX" sz="3200" dirty="0" err="1" smtClean="0">
                <a:ea typeface="+mn-ea"/>
              </a:rPr>
              <a:t>Benjamin</a:t>
            </a:r>
            <a:r>
              <a:rPr lang="es-MX" sz="3200" dirty="0" smtClean="0">
                <a:ea typeface="+mn-ea"/>
              </a:rPr>
              <a:t> Meyer</a:t>
            </a:r>
          </a:p>
          <a:p>
            <a:pPr eaLnBrk="1" fontAlgn="auto" hangingPunct="1">
              <a:spcAft>
                <a:spcPts val="0"/>
              </a:spcAft>
              <a:buFont typeface="Wingdings 2"/>
              <a:buNone/>
              <a:defRPr/>
            </a:pPr>
            <a:r>
              <a:rPr lang="es-MX" sz="3200" dirty="0" smtClean="0">
                <a:ea typeface="+mn-ea"/>
              </a:rPr>
              <a:t>17 de abril de 2010</a:t>
            </a:r>
            <a:endParaRPr lang="es-MX" sz="3200" dirty="0">
              <a:ea typeface="+mn-ea"/>
            </a:endParaRPr>
          </a:p>
        </p:txBody>
      </p:sp>
      <p:sp>
        <p:nvSpPr>
          <p:cNvPr id="4" name="Title 3"/>
          <p:cNvSpPr>
            <a:spLocks noGrp="1"/>
          </p:cNvSpPr>
          <p:nvPr>
            <p:ph type="ctrTitle"/>
          </p:nvPr>
        </p:nvSpPr>
        <p:spPr>
          <a:xfrm>
            <a:off x="457200" y="1143000"/>
            <a:ext cx="8305800" cy="1981200"/>
          </a:xfrm>
        </p:spPr>
        <p:txBody>
          <a:bodyPr/>
          <a:lstStyle/>
          <a:p>
            <a:pPr eaLnBrk="1" fontAlgn="auto" hangingPunct="1">
              <a:spcAft>
                <a:spcPts val="0"/>
              </a:spcAft>
              <a:defRPr/>
            </a:pPr>
            <a:r>
              <a:rPr lang="es-MX" sz="5000" dirty="0" smtClean="0">
                <a:latin typeface="AveriaSerif-Bold"/>
                <a:ea typeface="+mj-ea"/>
                <a:cs typeface="AveriaSerif-Bold"/>
              </a:rPr>
              <a:t>Romanos</a:t>
            </a:r>
            <a:endParaRPr lang="es-MX" sz="5000" dirty="0">
              <a:latin typeface="AveriaSerif-Bold"/>
              <a:ea typeface="+mj-ea"/>
              <a:cs typeface="AveriaSerif-Bold"/>
            </a:endParaRPr>
          </a:p>
        </p:txBody>
      </p:sp>
      <p:pic>
        <p:nvPicPr>
          <p:cNvPr id="6" name="Imagen 5" descr="Logo colo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620688"/>
            <a:ext cx="2880320" cy="1937670"/>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eaLnBrk="1" hangingPunct="1"/>
            <a:r>
              <a:rPr lang="es-ES" b="1">
                <a:latin typeface="Arial" charset="0"/>
              </a:rPr>
              <a:t>Hechos 19:21</a:t>
            </a:r>
          </a:p>
          <a:p>
            <a:pPr eaLnBrk="1" hangingPunct="1"/>
            <a:r>
              <a:rPr lang="es-ES" baseline="30000">
                <a:latin typeface="Arial" charset="0"/>
              </a:rPr>
              <a:t>21</a:t>
            </a:r>
            <a:r>
              <a:rPr lang="es-ES">
                <a:latin typeface="Arial" charset="0"/>
              </a:rPr>
              <a:t> Después de todos estos sucesos, Pablo tomó la determinación de ir a Jerusalén, pasando por Macedonia y Acaya. Decía: «Después de estar allí, tengo que visitar Roma.»</a:t>
            </a:r>
          </a:p>
          <a:p>
            <a:pPr eaLnBrk="1" hangingPunct="1"/>
            <a:endParaRPr lang="es-ES">
              <a:latin typeface="Arial" charset="0"/>
            </a:endParaRP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4"/>
          <p:cNvSpPr>
            <a:spLocks noGrp="1"/>
          </p:cNvSpPr>
          <p:nvPr>
            <p:ph idx="1"/>
          </p:nvPr>
        </p:nvSpPr>
        <p:spPr/>
        <p:txBody>
          <a:bodyPr/>
          <a:lstStyle/>
          <a:p>
            <a:pPr marL="514350" indent="-514350" eaLnBrk="1" hangingPunct="1">
              <a:buClr>
                <a:schemeClr val="tx1"/>
              </a:buClr>
              <a:buFont typeface="Arial" charset="0"/>
              <a:buAutoNum type="arabicPeriod" startAt="7"/>
            </a:pPr>
            <a:r>
              <a:rPr lang="es-MX" sz="3200">
                <a:latin typeface="Arial" charset="0"/>
              </a:rPr>
              <a:t>Pablo primero estaba bajo custodia en casa en Roma, luego gozaba de libertad, y al final era un prisionero en la prisión de Mamertina cerca del Foro.  Según tradición, fue ejecutado en un lugar sobre la Vía Ostia fuera de Roma en 68 d.C.</a:t>
            </a:r>
            <a:endParaRPr lang="en-US" sz="3200">
              <a:latin typeface="Arial" charset="0"/>
            </a:endParaRPr>
          </a:p>
          <a:p>
            <a:pPr marL="514350" indent="-514350" eaLnBrk="1" hangingPunct="1">
              <a:buClr>
                <a:schemeClr val="tx1"/>
              </a:buClr>
              <a:buFont typeface="Arial" charset="0"/>
              <a:buAutoNum type="arabicPeriod" startAt="7"/>
            </a:pPr>
            <a:endParaRPr lang="en-US" sz="3200">
              <a:latin typeface="Arial" charset="0"/>
            </a:endParaRPr>
          </a:p>
        </p:txBody>
      </p:sp>
      <p:sp>
        <p:nvSpPr>
          <p:cNvPr id="4" name="Title 3"/>
          <p:cNvSpPr>
            <a:spLocks noGrp="1"/>
          </p:cNvSpPr>
          <p:nvPr>
            <p:ph type="title"/>
          </p:nvPr>
        </p:nvSpPr>
        <p:spPr>
          <a:xfrm>
            <a:off x="457200" y="533400"/>
            <a:ext cx="8229600" cy="914400"/>
          </a:xfrm>
        </p:spPr>
        <p:txBody>
          <a:bodyPr/>
          <a:lstStyle/>
          <a:p>
            <a:pPr eaLnBrk="1" fontAlgn="auto" hangingPunct="1">
              <a:spcAft>
                <a:spcPts val="0"/>
              </a:spcAft>
              <a:defRPr/>
            </a:pPr>
            <a:r>
              <a:rPr lang="es-MX" smtClean="0">
                <a:ea typeface="+mj-ea"/>
              </a:rPr>
              <a:t>La ciudad de Roma</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a:pPr>
            <a:r>
              <a:rPr lang="es-MX" sz="3200">
                <a:latin typeface="Arial" charset="0"/>
              </a:rPr>
              <a:t>Posiblemente algunos visitantes de Roma estuvieron presentes el día de Pentecostés (Hechos 2:10).  </a:t>
            </a:r>
          </a:p>
          <a:p>
            <a:pPr marL="514350" indent="-514350" eaLnBrk="1" hangingPunct="1">
              <a:buClr>
                <a:schemeClr val="tx1"/>
              </a:buClr>
              <a:buFont typeface="Arial" charset="0"/>
              <a:buAutoNum type="arabicPeriod"/>
            </a:pPr>
            <a:r>
              <a:rPr lang="es-MX" sz="3200">
                <a:latin typeface="Arial" charset="0"/>
              </a:rPr>
              <a:t>Otra posibilidad es que el evangelio llegó a Roma a través del comercio sustancial que había entre Antioquía y Roma.</a:t>
            </a:r>
          </a:p>
          <a:p>
            <a:pPr marL="514350" indent="-514350" eaLnBrk="1" hangingPunct="1">
              <a:buClr>
                <a:schemeClr val="tx1"/>
              </a:buClr>
              <a:buFont typeface="Arial" charset="0"/>
              <a:buAutoNum type="arabicPeriod"/>
            </a:pPr>
            <a:r>
              <a:rPr lang="es-MX" sz="3200">
                <a:latin typeface="Arial" charset="0"/>
              </a:rPr>
              <a:t>Empezó con una mayoría de judíos, pero poco a poco se convertían los gentiles.</a:t>
            </a:r>
            <a:endParaRPr lang="en-US" sz="3200">
              <a:latin typeface="Arial" charset="0"/>
            </a:endParaRPr>
          </a:p>
          <a:p>
            <a:pPr marL="514350" indent="-514350" eaLnBrk="1" hangingPunct="1">
              <a:buClr>
                <a:schemeClr val="tx1"/>
              </a:buClr>
              <a:buFont typeface="Arial" charset="0"/>
              <a:buAutoNum type="arabicPeriod"/>
            </a:pPr>
            <a:endParaRPr lang="en-US" sz="3200">
              <a:latin typeface="Arial" charset="0"/>
            </a:endParaRPr>
          </a:p>
        </p:txBody>
      </p:sp>
      <p:sp>
        <p:nvSpPr>
          <p:cNvPr id="4" name="Title 3"/>
          <p:cNvSpPr>
            <a:spLocks noGrp="1"/>
          </p:cNvSpPr>
          <p:nvPr>
            <p:ph type="title"/>
          </p:nvPr>
        </p:nvSpPr>
        <p:spPr>
          <a:xfrm>
            <a:off x="457200" y="457200"/>
            <a:ext cx="8229600" cy="1219200"/>
          </a:xfrm>
        </p:spPr>
        <p:txBody>
          <a:bodyPr>
            <a:normAutofit fontScale="90000"/>
          </a:bodyPr>
          <a:lstStyle/>
          <a:p>
            <a:pPr eaLnBrk="1" fontAlgn="auto" hangingPunct="1">
              <a:spcAft>
                <a:spcPts val="0"/>
              </a:spcAft>
              <a:defRPr/>
            </a:pPr>
            <a:r>
              <a:rPr lang="es-MX" smtClean="0">
                <a:ea typeface="+mj-ea"/>
              </a:rPr>
              <a:t>La fundación de la iglesia en Roma</a:t>
            </a:r>
            <a:br>
              <a:rPr lang="es-MX" smtClean="0">
                <a:ea typeface="+mj-ea"/>
              </a:rPr>
            </a:br>
            <a:r>
              <a:rPr lang="es-MX" smtClean="0">
                <a:ea typeface="+mj-ea"/>
              </a:rPr>
              <a:t>(Harrison 298-300)</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ormAutofit/>
          </a:bodyPr>
          <a:lstStyle/>
          <a:p>
            <a:pPr marL="514350" indent="-514350" eaLnBrk="1" hangingPunct="1">
              <a:lnSpc>
                <a:spcPct val="90000"/>
              </a:lnSpc>
              <a:buClr>
                <a:schemeClr val="tx1"/>
              </a:buClr>
              <a:buFont typeface="Arial" charset="0"/>
              <a:buAutoNum type="arabicPeriod" startAt="4"/>
            </a:pPr>
            <a:r>
              <a:rPr lang="es-MX" sz="3000">
                <a:latin typeface="Arial" charset="0"/>
              </a:rPr>
              <a:t>Debido a un tumulto entre los judíos, se expulsaron los judíos de Roma alrededor de 49 d.C. por edicto de Claudio, el emperador.  </a:t>
            </a:r>
            <a:endParaRPr lang="en-US" sz="3000">
              <a:latin typeface="Arial" charset="0"/>
            </a:endParaRPr>
          </a:p>
          <a:p>
            <a:pPr marL="514350" indent="-514350" eaLnBrk="1" hangingPunct="1">
              <a:lnSpc>
                <a:spcPct val="90000"/>
              </a:lnSpc>
              <a:buClr>
                <a:schemeClr val="tx1"/>
              </a:buClr>
              <a:buFont typeface="Arial" charset="0"/>
              <a:buAutoNum type="arabicPeriod" startAt="4"/>
            </a:pPr>
            <a:r>
              <a:rPr lang="es-MX" sz="3000">
                <a:latin typeface="Arial" charset="0"/>
              </a:rPr>
              <a:t>Seutonio describió el motivo del tumulto así: “a la instigación de Chrestus”.  </a:t>
            </a:r>
          </a:p>
          <a:p>
            <a:pPr marL="514350" indent="-514350" eaLnBrk="1" hangingPunct="1">
              <a:lnSpc>
                <a:spcPct val="90000"/>
              </a:lnSpc>
              <a:buClr>
                <a:schemeClr val="tx1"/>
              </a:buClr>
              <a:buFont typeface="Arial" charset="0"/>
              <a:buAutoNum type="arabicPeriod" startAt="4"/>
            </a:pPr>
            <a:r>
              <a:rPr lang="es-MX" sz="3000">
                <a:latin typeface="Arial" charset="0"/>
              </a:rPr>
              <a:t>Poco a poco muchos judíos regresaron a Roma cuando era prudente.</a:t>
            </a:r>
            <a:endParaRPr lang="en-US" sz="3000">
              <a:latin typeface="Arial" charset="0"/>
            </a:endParaRPr>
          </a:p>
          <a:p>
            <a:pPr marL="514350" indent="-514350" eaLnBrk="1" hangingPunct="1">
              <a:lnSpc>
                <a:spcPct val="90000"/>
              </a:lnSpc>
              <a:buClr>
                <a:schemeClr val="tx1"/>
              </a:buClr>
              <a:buFont typeface="Arial" charset="0"/>
              <a:buAutoNum type="arabicPeriod" startAt="4"/>
            </a:pPr>
            <a:r>
              <a:rPr lang="es-MX" sz="3000">
                <a:latin typeface="Arial" charset="0"/>
              </a:rPr>
              <a:t>En la época de Nerón (54-68 d.C.) los cristianos ya eran numerosos.  Tácito los describe como una gran multitud. </a:t>
            </a:r>
            <a:endParaRPr lang="en-US" sz="3000">
              <a:latin typeface="Arial" charset="0"/>
            </a:endParaRPr>
          </a:p>
        </p:txBody>
      </p:sp>
      <p:sp>
        <p:nvSpPr>
          <p:cNvPr id="4" name="Title 3"/>
          <p:cNvSpPr>
            <a:spLocks noGrp="1"/>
          </p:cNvSpPr>
          <p:nvPr>
            <p:ph type="title"/>
          </p:nvPr>
        </p:nvSpPr>
        <p:spPr>
          <a:xfrm>
            <a:off x="457200" y="533400"/>
            <a:ext cx="8229600" cy="914400"/>
          </a:xfrm>
        </p:spPr>
        <p:txBody>
          <a:bodyPr/>
          <a:lstStyle/>
          <a:p>
            <a:pPr eaLnBrk="1" fontAlgn="auto" hangingPunct="1">
              <a:spcAft>
                <a:spcPts val="0"/>
              </a:spcAft>
              <a:defRPr/>
            </a:pPr>
            <a:r>
              <a:rPr lang="es-MX" smtClean="0">
                <a:ea typeface="+mj-ea"/>
              </a:rPr>
              <a:t>La fundación de la iglesia en Roma</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2400" y="152400"/>
            <a:ext cx="4724400" cy="4267200"/>
          </a:xfrm>
        </p:spPr>
        <p:txBody>
          <a:bodyPr/>
          <a:lstStyle/>
          <a:p>
            <a:pPr algn="ctr" eaLnBrk="1" fontAlgn="auto" hangingPunct="1">
              <a:spcAft>
                <a:spcPts val="0"/>
              </a:spcAft>
              <a:defRPr/>
            </a:pPr>
            <a:r>
              <a:rPr lang="es-MX" sz="5400" smtClean="0">
                <a:ea typeface="+mj-ea"/>
              </a:rPr>
              <a:t>El emperador Claudio</a:t>
            </a:r>
            <a:endParaRPr lang="es-MX" sz="5400">
              <a:ea typeface="+mj-ea"/>
            </a:endParaRPr>
          </a:p>
        </p:txBody>
      </p:sp>
      <p:pic>
        <p:nvPicPr>
          <p:cNvPr id="18435" name="Picture 2" descr="Claudius Gabies Louvre Ma12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396240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4"/>
          <p:cNvSpPr>
            <a:spLocks noGrp="1"/>
          </p:cNvSpPr>
          <p:nvPr>
            <p:ph idx="1"/>
          </p:nvPr>
        </p:nvSpPr>
        <p:spPr/>
        <p:txBody>
          <a:bodyPr/>
          <a:lstStyle/>
          <a:p>
            <a:pPr marL="514350" indent="-514350" eaLnBrk="1" hangingPunct="1">
              <a:buClr>
                <a:schemeClr val="tx1"/>
              </a:buClr>
              <a:buFont typeface="Arial" charset="0"/>
              <a:buAutoNum type="arabicPeriod" startAt="8"/>
            </a:pPr>
            <a:r>
              <a:rPr lang="es-MX" sz="2800">
                <a:latin typeface="Arial" charset="0"/>
              </a:rPr>
              <a:t>Fue un intento por parte de Nerón de culpar a los cristianos por el incendio que destruyó muchas partes de la ciudad en julio del 64 d.C. </a:t>
            </a:r>
            <a:endParaRPr lang="en-US" sz="2800">
              <a:latin typeface="Arial" charset="0"/>
            </a:endParaRPr>
          </a:p>
          <a:p>
            <a:pPr marL="514350" indent="-514350" eaLnBrk="1" hangingPunct="1">
              <a:buClr>
                <a:schemeClr val="tx1"/>
              </a:buClr>
              <a:buFont typeface="Arial" charset="0"/>
              <a:buAutoNum type="arabicPeriod" startAt="8"/>
            </a:pPr>
            <a:r>
              <a:rPr lang="es-MX" sz="2800">
                <a:latin typeface="Arial" charset="0"/>
              </a:rPr>
              <a:t>Parece que Pedro ministró en Roma, pero solamente a partir de los años 60, que es demasiado tarde para tener participación en la etapa inicial de la obra.</a:t>
            </a:r>
            <a:endParaRPr lang="en-US" sz="2800">
              <a:latin typeface="Arial" charset="0"/>
            </a:endParaRPr>
          </a:p>
          <a:p>
            <a:pPr marL="514350" indent="-514350" eaLnBrk="1" hangingPunct="1">
              <a:buClr>
                <a:schemeClr val="tx1"/>
              </a:buClr>
              <a:buFont typeface="Arial" charset="0"/>
              <a:buAutoNum type="arabicPeriod" startAt="8"/>
            </a:pPr>
            <a:r>
              <a:rPr lang="es-MX" sz="2800">
                <a:latin typeface="Arial" charset="0"/>
              </a:rPr>
              <a:t>El testimonio de Clemente de Roma menciona el martirio de Pedro y de Pablo aparentemente en Roma.</a:t>
            </a:r>
            <a:endParaRPr lang="en-US" sz="2800">
              <a:latin typeface="Arial" charset="0"/>
            </a:endParaRPr>
          </a:p>
        </p:txBody>
      </p:sp>
      <p:sp>
        <p:nvSpPr>
          <p:cNvPr id="4" name="Title 3"/>
          <p:cNvSpPr>
            <a:spLocks noGrp="1"/>
          </p:cNvSpPr>
          <p:nvPr>
            <p:ph type="title"/>
          </p:nvPr>
        </p:nvSpPr>
        <p:spPr>
          <a:xfrm>
            <a:off x="457200" y="533400"/>
            <a:ext cx="8229600" cy="914400"/>
          </a:xfrm>
        </p:spPr>
        <p:txBody>
          <a:bodyPr/>
          <a:lstStyle/>
          <a:p>
            <a:pPr eaLnBrk="1" fontAlgn="auto" hangingPunct="1">
              <a:spcAft>
                <a:spcPts val="0"/>
              </a:spcAft>
              <a:defRPr/>
            </a:pPr>
            <a:r>
              <a:rPr lang="es-MX" smtClean="0">
                <a:ea typeface="+mj-ea"/>
              </a:rPr>
              <a:t>La fundación de la iglesia en Roma</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0" y="152400"/>
            <a:ext cx="3505200" cy="3962400"/>
          </a:xfrm>
        </p:spPr>
        <p:txBody>
          <a:bodyPr/>
          <a:lstStyle/>
          <a:p>
            <a:pPr algn="ctr" eaLnBrk="1" fontAlgn="auto" hangingPunct="1">
              <a:spcAft>
                <a:spcPts val="0"/>
              </a:spcAft>
              <a:defRPr/>
            </a:pPr>
            <a:r>
              <a:rPr lang="es-MX" sz="5400" smtClean="0">
                <a:ea typeface="+mj-ea"/>
              </a:rPr>
              <a:t>El Emperador Nerón</a:t>
            </a:r>
            <a:endParaRPr lang="es-MX" sz="5400">
              <a:ea typeface="+mj-ea"/>
            </a:endParaRPr>
          </a:p>
        </p:txBody>
      </p:sp>
      <p:pic>
        <p:nvPicPr>
          <p:cNvPr id="20483" name="Picture 2" descr="Nero 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s-MX" smtClean="0">
                <a:ea typeface="+mj-ea"/>
              </a:rPr>
              <a:t>El gran incendio de Roma (64 d.C.)</a:t>
            </a:r>
            <a:endParaRPr lang="es-MX">
              <a:ea typeface="+mj-ea"/>
            </a:endParaRPr>
          </a:p>
        </p:txBody>
      </p:sp>
      <p:pic>
        <p:nvPicPr>
          <p:cNvPr id="21508" name="Picture 2" descr="http://www.executedtoday.com/images/Great_Fire_of_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4"/>
          <p:cNvSpPr>
            <a:spLocks noGrp="1"/>
          </p:cNvSpPr>
          <p:nvPr>
            <p:ph idx="1"/>
          </p:nvPr>
        </p:nvSpPr>
        <p:spPr/>
        <p:txBody>
          <a:bodyPr/>
          <a:lstStyle/>
          <a:p>
            <a:pPr marL="514350" indent="-514350" eaLnBrk="1" hangingPunct="1">
              <a:buClr>
                <a:schemeClr val="tx1"/>
              </a:buClr>
              <a:buFont typeface="Arial" charset="0"/>
              <a:buAutoNum type="arabicPeriod" startAt="11"/>
            </a:pPr>
            <a:r>
              <a:rPr lang="es-MX" sz="2800">
                <a:latin typeface="Arial" charset="0"/>
              </a:rPr>
              <a:t>El testimonio de Ambrosiastro en el siglo IV: “…había judíos que vivían en Roma en la época de los apóstoles, y…creyeron (en Cristo) (y) pasaron a los romanos la tradición de…profesar a Cristo pero guardar la ley….” (299-300).</a:t>
            </a:r>
            <a:endParaRPr lang="en-US" sz="2400">
              <a:latin typeface="Arial" charset="0"/>
            </a:endParaRPr>
          </a:p>
          <a:p>
            <a:pPr marL="514350" indent="-514350" eaLnBrk="1" hangingPunct="1">
              <a:buClr>
                <a:schemeClr val="tx1"/>
              </a:buClr>
              <a:buFont typeface="Arial" charset="0"/>
              <a:buAutoNum type="arabicPeriod" startAt="11"/>
            </a:pPr>
            <a:r>
              <a:rPr lang="es-MX" sz="2800">
                <a:latin typeface="Arial" charset="0"/>
              </a:rPr>
              <a:t>Surgió una tradición en el siglo IV que Pedro era el fundador y el primer obispo de la iglesia en Roma., pero es poco probable.</a:t>
            </a:r>
            <a:endParaRPr lang="en-US">
              <a:latin typeface="Arial" charset="0"/>
            </a:endParaRPr>
          </a:p>
        </p:txBody>
      </p:sp>
      <p:sp>
        <p:nvSpPr>
          <p:cNvPr id="4" name="Title 3"/>
          <p:cNvSpPr>
            <a:spLocks noGrp="1"/>
          </p:cNvSpPr>
          <p:nvPr>
            <p:ph type="title"/>
          </p:nvPr>
        </p:nvSpPr>
        <p:spPr>
          <a:xfrm>
            <a:off x="457200" y="533400"/>
            <a:ext cx="8229600" cy="914400"/>
          </a:xfrm>
        </p:spPr>
        <p:txBody>
          <a:bodyPr/>
          <a:lstStyle/>
          <a:p>
            <a:pPr eaLnBrk="1" fontAlgn="auto" hangingPunct="1">
              <a:spcAft>
                <a:spcPts val="0"/>
              </a:spcAft>
              <a:defRPr/>
            </a:pPr>
            <a:r>
              <a:rPr lang="es-MX" smtClean="0">
                <a:ea typeface="+mj-ea"/>
              </a:rPr>
              <a:t>La fundación de la iglesia en Roma</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4"/>
          <p:cNvSpPr>
            <a:spLocks noGrp="1"/>
          </p:cNvSpPr>
          <p:nvPr>
            <p:ph idx="1"/>
          </p:nvPr>
        </p:nvSpPr>
        <p:spPr>
          <a:xfrm>
            <a:off x="457200" y="1752600"/>
            <a:ext cx="8229600" cy="4343400"/>
          </a:xfrm>
        </p:spPr>
        <p:txBody>
          <a:bodyPr/>
          <a:lstStyle/>
          <a:p>
            <a:pPr eaLnBrk="1" hangingPunct="1">
              <a:buFont typeface="Wingdings 2" charset="0"/>
              <a:buNone/>
            </a:pPr>
            <a:r>
              <a:rPr lang="es-MX">
                <a:latin typeface="Arial" charset="0"/>
              </a:rPr>
              <a:t>1.  Evidencia interna:</a:t>
            </a:r>
            <a:endParaRPr lang="en-US">
              <a:latin typeface="Arial" charset="0"/>
            </a:endParaRPr>
          </a:p>
          <a:p>
            <a:pPr lvl="1" eaLnBrk="1" hangingPunct="1"/>
            <a:r>
              <a:rPr lang="es-MX" sz="2600">
                <a:solidFill>
                  <a:schemeClr val="tx1"/>
                </a:solidFill>
                <a:latin typeface="Arial" charset="0"/>
              </a:rPr>
              <a:t>Pablo se identifica como autor en 1:1.  </a:t>
            </a:r>
            <a:endParaRPr lang="en-US" sz="2600">
              <a:solidFill>
                <a:schemeClr val="tx1"/>
              </a:solidFill>
              <a:latin typeface="Arial" charset="0"/>
            </a:endParaRPr>
          </a:p>
          <a:p>
            <a:pPr lvl="1" eaLnBrk="1" hangingPunct="1"/>
            <a:r>
              <a:rPr lang="es-MX" sz="2600">
                <a:solidFill>
                  <a:schemeClr val="tx1"/>
                </a:solidFill>
                <a:latin typeface="Arial" charset="0"/>
              </a:rPr>
              <a:t>La carta contiene un número de referencias históricas que concuerdan con hechos sabidos de la vida de Pablo.  </a:t>
            </a:r>
            <a:endParaRPr lang="en-US" sz="2600">
              <a:solidFill>
                <a:schemeClr val="tx1"/>
              </a:solidFill>
              <a:latin typeface="Arial" charset="0"/>
            </a:endParaRPr>
          </a:p>
          <a:p>
            <a:pPr lvl="1" eaLnBrk="1" hangingPunct="1"/>
            <a:r>
              <a:rPr lang="es-MX" sz="2600">
                <a:solidFill>
                  <a:schemeClr val="tx1"/>
                </a:solidFill>
                <a:latin typeface="Arial" charset="0"/>
              </a:rPr>
              <a:t>El contenido doctrinal de la carta es típico de Pablo.   </a:t>
            </a:r>
            <a:endParaRPr lang="en-US" sz="2600">
              <a:solidFill>
                <a:schemeClr val="tx1"/>
              </a:solidFill>
              <a:latin typeface="Arial" charset="0"/>
            </a:endParaRPr>
          </a:p>
          <a:p>
            <a:pPr lvl="1" eaLnBrk="1" hangingPunct="1"/>
            <a:r>
              <a:rPr lang="es-MX" sz="2600">
                <a:solidFill>
                  <a:schemeClr val="tx1"/>
                </a:solidFill>
                <a:latin typeface="Arial" charset="0"/>
              </a:rPr>
              <a:t>El lenguaje, la teología, y el espíritu son inequívocamente paulinos.</a:t>
            </a:r>
            <a:endParaRPr lang="en-US" sz="2600">
              <a:solidFill>
                <a:schemeClr val="tx1"/>
              </a:solidFill>
              <a:latin typeface="Arial" charset="0"/>
            </a:endParaRPr>
          </a:p>
          <a:p>
            <a:pPr eaLnBrk="1" hangingPunct="1"/>
            <a:endParaRPr lang="en-US">
              <a:latin typeface="Arial" charset="0"/>
            </a:endParaRPr>
          </a:p>
        </p:txBody>
      </p:sp>
      <p:sp>
        <p:nvSpPr>
          <p:cNvPr id="4" name="Title 3"/>
          <p:cNvSpPr>
            <a:spLocks noGrp="1"/>
          </p:cNvSpPr>
          <p:nvPr>
            <p:ph type="title"/>
          </p:nvPr>
        </p:nvSpPr>
        <p:spPr>
          <a:xfrm>
            <a:off x="457200" y="457200"/>
            <a:ext cx="8229600" cy="1219200"/>
          </a:xfrm>
        </p:spPr>
        <p:txBody>
          <a:bodyPr>
            <a:normAutofit fontScale="90000"/>
          </a:bodyPr>
          <a:lstStyle/>
          <a:p>
            <a:pPr eaLnBrk="1" fontAlgn="auto" hangingPunct="1">
              <a:spcAft>
                <a:spcPts val="0"/>
              </a:spcAft>
              <a:defRPr/>
            </a:pPr>
            <a:r>
              <a:rPr lang="es-MX" smtClean="0">
                <a:ea typeface="+mj-ea"/>
              </a:rPr>
              <a:t>Autor</a:t>
            </a:r>
            <a:br>
              <a:rPr lang="es-MX" smtClean="0">
                <a:ea typeface="+mj-ea"/>
              </a:rPr>
            </a:br>
            <a:r>
              <a:rPr lang="es-MX" smtClean="0">
                <a:ea typeface="+mj-ea"/>
              </a:rPr>
              <a:t>(Biblia NVI de Estudio, Harrison)</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pPr eaLnBrk="1" hangingPunct="1"/>
            <a:endParaRPr lang="es-MX">
              <a:latin typeface="Arial" charset="0"/>
            </a:endParaRPr>
          </a:p>
        </p:txBody>
      </p:sp>
      <p:sp>
        <p:nvSpPr>
          <p:cNvPr id="2" name="Title 1"/>
          <p:cNvSpPr>
            <a:spLocks noGrp="1"/>
          </p:cNvSpPr>
          <p:nvPr>
            <p:ph type="title"/>
          </p:nvPr>
        </p:nvSpPr>
        <p:spPr/>
        <p:txBody>
          <a:bodyPr/>
          <a:lstStyle/>
          <a:p>
            <a:pPr eaLnBrk="1" fontAlgn="auto" hangingPunct="1">
              <a:spcAft>
                <a:spcPts val="0"/>
              </a:spcAft>
              <a:defRPr/>
            </a:pPr>
            <a:endParaRPr lang="es-MX">
              <a:ea typeface="+mj-ea"/>
            </a:endParaRPr>
          </a:p>
        </p:txBody>
      </p:sp>
      <p:pic>
        <p:nvPicPr>
          <p:cNvPr id="6148" name="Picture 2" descr="http://scriptures.lds.org/en/biblemaps/map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4"/>
          <p:cNvSpPr>
            <a:spLocks noGrp="1"/>
          </p:cNvSpPr>
          <p:nvPr>
            <p:ph idx="1"/>
          </p:nvPr>
        </p:nvSpPr>
        <p:spPr>
          <a:xfrm>
            <a:off x="457200" y="1752600"/>
            <a:ext cx="8229600" cy="4343400"/>
          </a:xfrm>
        </p:spPr>
        <p:txBody>
          <a:bodyPr/>
          <a:lstStyle/>
          <a:p>
            <a:pPr eaLnBrk="1" hangingPunct="1">
              <a:buFont typeface="Wingdings 2" charset="0"/>
              <a:buNone/>
            </a:pPr>
            <a:r>
              <a:rPr lang="es-MX" sz="2800">
                <a:latin typeface="Arial" charset="0"/>
              </a:rPr>
              <a:t>2.  Evidencia externa:</a:t>
            </a:r>
            <a:endParaRPr lang="en-US" sz="2800">
              <a:latin typeface="Arial" charset="0"/>
            </a:endParaRPr>
          </a:p>
          <a:p>
            <a:pPr lvl="1" eaLnBrk="1" hangingPunct="1"/>
            <a:r>
              <a:rPr lang="es-MX" sz="2800">
                <a:solidFill>
                  <a:schemeClr val="tx1"/>
                </a:solidFill>
                <a:latin typeface="Arial" charset="0"/>
              </a:rPr>
              <a:t>Ninguna voz de la iglesia temprana se ha levantado en contra de su autoría.  </a:t>
            </a:r>
            <a:endParaRPr lang="en-US" sz="2800">
              <a:solidFill>
                <a:schemeClr val="tx1"/>
              </a:solidFill>
              <a:latin typeface="Arial" charset="0"/>
            </a:endParaRPr>
          </a:p>
          <a:p>
            <a:pPr lvl="1" eaLnBrk="1" hangingPunct="1"/>
            <a:r>
              <a:rPr lang="es-MX" sz="2800">
                <a:solidFill>
                  <a:schemeClr val="tx1"/>
                </a:solidFill>
                <a:latin typeface="Arial" charset="0"/>
              </a:rPr>
              <a:t>Tiene un lugar en el canon de Marción y en el fragmento Muratori.</a:t>
            </a:r>
            <a:endParaRPr lang="en-US" sz="2800">
              <a:solidFill>
                <a:schemeClr val="tx1"/>
              </a:solidFill>
              <a:latin typeface="Arial" charset="0"/>
            </a:endParaRPr>
          </a:p>
        </p:txBody>
      </p:sp>
      <p:sp>
        <p:nvSpPr>
          <p:cNvPr id="4" name="Title 3"/>
          <p:cNvSpPr>
            <a:spLocks noGrp="1"/>
          </p:cNvSpPr>
          <p:nvPr>
            <p:ph type="title"/>
          </p:nvPr>
        </p:nvSpPr>
        <p:spPr>
          <a:xfrm>
            <a:off x="457200" y="609600"/>
            <a:ext cx="8229600" cy="1219200"/>
          </a:xfrm>
        </p:spPr>
        <p:txBody>
          <a:bodyPr>
            <a:normAutofit fontScale="90000"/>
          </a:bodyPr>
          <a:lstStyle/>
          <a:p>
            <a:pPr eaLnBrk="1" fontAlgn="auto" hangingPunct="1">
              <a:spcAft>
                <a:spcPts val="0"/>
              </a:spcAft>
              <a:defRPr/>
            </a:pPr>
            <a:r>
              <a:rPr lang="es-MX" smtClean="0">
                <a:ea typeface="+mj-ea"/>
              </a:rPr>
              <a:t/>
            </a:r>
            <a:br>
              <a:rPr lang="es-MX" smtClean="0">
                <a:ea typeface="+mj-ea"/>
              </a:rPr>
            </a:br>
            <a:r>
              <a:rPr lang="es-MX" smtClean="0">
                <a:ea typeface="+mj-ea"/>
              </a:rPr>
              <a:t/>
            </a:r>
            <a:br>
              <a:rPr lang="es-MX" smtClean="0">
                <a:ea typeface="+mj-ea"/>
              </a:rPr>
            </a:br>
            <a:r>
              <a:rPr lang="es-MX" smtClean="0">
                <a:ea typeface="+mj-ea"/>
              </a:rPr>
              <a:t/>
            </a:r>
            <a:br>
              <a:rPr lang="es-MX" smtClean="0">
                <a:ea typeface="+mj-ea"/>
              </a:rPr>
            </a:br>
            <a:r>
              <a:rPr lang="es-MX" smtClean="0">
                <a:ea typeface="+mj-ea"/>
              </a:rPr>
              <a:t/>
            </a:r>
            <a:br>
              <a:rPr lang="es-MX" smtClean="0">
                <a:ea typeface="+mj-ea"/>
              </a:rPr>
            </a:br>
            <a:r>
              <a:rPr lang="es-MX" smtClean="0">
                <a:ea typeface="+mj-ea"/>
              </a:rPr>
              <a:t/>
            </a:r>
            <a:br>
              <a:rPr lang="es-MX" smtClean="0">
                <a:ea typeface="+mj-ea"/>
              </a:rPr>
            </a:br>
            <a:r>
              <a:rPr lang="es-MX" smtClean="0">
                <a:ea typeface="+mj-ea"/>
              </a:rPr>
              <a:t/>
            </a:r>
            <a:br>
              <a:rPr lang="es-MX" smtClean="0">
                <a:ea typeface="+mj-ea"/>
              </a:rPr>
            </a:br>
            <a:r>
              <a:rPr lang="es-MX" smtClean="0">
                <a:ea typeface="+mj-ea"/>
              </a:rPr>
              <a:t/>
            </a:r>
            <a:br>
              <a:rPr lang="es-MX" smtClean="0">
                <a:ea typeface="+mj-ea"/>
              </a:rPr>
            </a:br>
            <a:r>
              <a:rPr lang="es-MX" smtClean="0">
                <a:ea typeface="+mj-ea"/>
              </a:rPr>
              <a:t/>
            </a:r>
            <a:br>
              <a:rPr lang="es-MX" smtClean="0">
                <a:ea typeface="+mj-ea"/>
              </a:rPr>
            </a:br>
            <a:r>
              <a:rPr lang="es-MX" smtClean="0">
                <a:ea typeface="+mj-ea"/>
              </a:rPr>
              <a:t/>
            </a:r>
            <a:br>
              <a:rPr lang="es-MX" smtClean="0">
                <a:ea typeface="+mj-ea"/>
              </a:rPr>
            </a:br>
            <a:r>
              <a:rPr lang="es-MX" smtClean="0">
                <a:ea typeface="+mj-ea"/>
              </a:rPr>
              <a:t>Autor</a:t>
            </a:r>
            <a:br>
              <a:rPr lang="es-MX" smtClean="0">
                <a:ea typeface="+mj-ea"/>
              </a:rPr>
            </a:b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4"/>
          <p:cNvSpPr>
            <a:spLocks noGrp="1"/>
          </p:cNvSpPr>
          <p:nvPr>
            <p:ph idx="1"/>
          </p:nvPr>
        </p:nvSpPr>
        <p:spPr>
          <a:xfrm>
            <a:off x="457200" y="1752600"/>
            <a:ext cx="8229600" cy="4343400"/>
          </a:xfrm>
        </p:spPr>
        <p:txBody>
          <a:bodyPr>
            <a:normAutofit lnSpcReduction="10000"/>
          </a:bodyPr>
          <a:lstStyle/>
          <a:p>
            <a:pPr marL="514350" indent="-514350" eaLnBrk="1" hangingPunct="1">
              <a:buClr>
                <a:schemeClr val="tx1"/>
              </a:buClr>
              <a:buFont typeface="Arial" charset="0"/>
              <a:buAutoNum type="arabicPeriod"/>
            </a:pPr>
            <a:r>
              <a:rPr lang="es-MX">
                <a:latin typeface="Arial" charset="0"/>
              </a:rPr>
              <a:t>Pablo probablemente estaba en Corinto (Hechos 20:2-3) durante su tercer viaje misionero y casi se había terminado su trabajo en el Mediterráneo oriental.    </a:t>
            </a:r>
            <a:endParaRPr lang="en-US">
              <a:latin typeface="Arial" charset="0"/>
            </a:endParaRPr>
          </a:p>
          <a:p>
            <a:pPr marL="514350" indent="-514350" eaLnBrk="1" hangingPunct="1">
              <a:buClr>
                <a:schemeClr val="tx1"/>
              </a:buClr>
              <a:buFont typeface="Arial" charset="0"/>
              <a:buAutoNum type="arabicPeriod"/>
            </a:pPr>
            <a:r>
              <a:rPr lang="es-MX">
                <a:latin typeface="Arial" charset="0"/>
              </a:rPr>
              <a:t>En ese momento no pudo ir a Roma porque quería entregar personalmente la ofrenda a la iglesia en Jerusalén (15:25-28).</a:t>
            </a:r>
            <a:endParaRPr lang="en-US">
              <a:latin typeface="Arial" charset="0"/>
            </a:endParaRPr>
          </a:p>
          <a:p>
            <a:pPr marL="514350" indent="-514350" eaLnBrk="1" hangingPunct="1">
              <a:buClr>
                <a:schemeClr val="tx1"/>
              </a:buClr>
              <a:buFont typeface="Arial" charset="0"/>
              <a:buAutoNum type="arabicPeriod"/>
            </a:pPr>
            <a:r>
              <a:rPr lang="es-MX">
                <a:latin typeface="Arial" charset="0"/>
              </a:rPr>
              <a:t>Entonces les mandó una carta indicando su intención de visitarlos más tarde en conexión con su misión propuesta a España (15:23-24).  Quiere contar con su apoyo.</a:t>
            </a:r>
            <a:endParaRPr lang="en-US">
              <a:latin typeface="Arial" charset="0"/>
            </a:endParaRPr>
          </a:p>
        </p:txBody>
      </p:sp>
      <p:sp>
        <p:nvSpPr>
          <p:cNvPr id="4" name="Title 3"/>
          <p:cNvSpPr>
            <a:spLocks noGrp="1"/>
          </p:cNvSpPr>
          <p:nvPr>
            <p:ph type="title"/>
          </p:nvPr>
        </p:nvSpPr>
        <p:spPr>
          <a:xfrm>
            <a:off x="457200" y="457200"/>
            <a:ext cx="8229600" cy="1219200"/>
          </a:xfrm>
        </p:spPr>
        <p:txBody>
          <a:bodyPr>
            <a:normAutofit fontScale="90000"/>
          </a:bodyPr>
          <a:lstStyle/>
          <a:p>
            <a:pPr eaLnBrk="1" fontAlgn="auto" hangingPunct="1">
              <a:spcAft>
                <a:spcPts val="0"/>
              </a:spcAft>
              <a:defRPr/>
            </a:pPr>
            <a:r>
              <a:rPr lang="es-MX" smtClean="0">
                <a:ea typeface="+mj-ea"/>
              </a:rPr>
              <a:t>Ocasión y circunstancias</a:t>
            </a:r>
            <a:br>
              <a:rPr lang="es-MX" smtClean="0">
                <a:ea typeface="+mj-ea"/>
              </a:rPr>
            </a:br>
            <a:r>
              <a:rPr lang="es-MX" smtClean="0">
                <a:ea typeface="+mj-ea"/>
              </a:rPr>
              <a:t>(Biblia NVI de Estudio, Harrison)</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startAt="4"/>
            </a:pPr>
            <a:r>
              <a:rPr lang="es-MX">
                <a:latin typeface="Arial" charset="0"/>
              </a:rPr>
              <a:t>Por muchos años Pablo quería visitar Roma para ministrar allí (1:13-15), y esta carta servía como una introducción teológica.  </a:t>
            </a:r>
            <a:endParaRPr lang="en-US">
              <a:latin typeface="Arial" charset="0"/>
            </a:endParaRPr>
          </a:p>
          <a:p>
            <a:pPr marL="514350" indent="-514350" eaLnBrk="1" hangingPunct="1">
              <a:buClr>
                <a:schemeClr val="tx1"/>
              </a:buClr>
              <a:buFont typeface="Arial" charset="0"/>
              <a:buAutoNum type="arabicPeriod" startAt="4"/>
            </a:pPr>
            <a:r>
              <a:rPr lang="es-MX">
                <a:latin typeface="Arial" charset="0"/>
              </a:rPr>
              <a:t>Tal vez Pablo temía los problemas que iba a enfrentar en Jerusalén (ver su oración en Rom. 15:30-33), y esta carta servía como memorial de su ministerio.   </a:t>
            </a:r>
            <a:endParaRPr lang="en-US">
              <a:latin typeface="Arial" charset="0"/>
            </a:endParaRPr>
          </a:p>
          <a:p>
            <a:pPr marL="514350" indent="-514350" eaLnBrk="1" hangingPunct="1">
              <a:buClr>
                <a:schemeClr val="tx1"/>
              </a:buClr>
              <a:buFont typeface="Arial" charset="0"/>
              <a:buAutoNum type="arabicPeriod" startAt="4"/>
            </a:pPr>
            <a:r>
              <a:rPr lang="es-MX">
                <a:latin typeface="Arial" charset="0"/>
              </a:rPr>
              <a:t>Como no tenía conocimiento de primera mano de la iglesia romana, dice poco acerca de sus problemas. </a:t>
            </a:r>
            <a:endParaRPr lang="en-US">
              <a:latin typeface="Arial" charset="0"/>
            </a:endParaRPr>
          </a:p>
        </p:txBody>
      </p:sp>
      <p:sp>
        <p:nvSpPr>
          <p:cNvPr id="4" name="Title 3"/>
          <p:cNvSpPr>
            <a:spLocks noGrp="1"/>
          </p:cNvSpPr>
          <p:nvPr>
            <p:ph type="title"/>
          </p:nvPr>
        </p:nvSpPr>
        <p:spPr>
          <a:xfrm>
            <a:off x="457200" y="457200"/>
            <a:ext cx="8229600" cy="838200"/>
          </a:xfrm>
        </p:spPr>
        <p:txBody>
          <a:bodyPr/>
          <a:lstStyle/>
          <a:p>
            <a:pPr eaLnBrk="1" fontAlgn="auto" hangingPunct="1">
              <a:spcAft>
                <a:spcPts val="0"/>
              </a:spcAft>
              <a:defRPr/>
            </a:pPr>
            <a:r>
              <a:rPr lang="es-MX" smtClean="0">
                <a:ea typeface="+mj-ea"/>
              </a:rPr>
              <a:t>Ocasión y circunstancias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4"/>
          <p:cNvSpPr>
            <a:spLocks noGrp="1"/>
          </p:cNvSpPr>
          <p:nvPr>
            <p:ph idx="1"/>
          </p:nvPr>
        </p:nvSpPr>
        <p:spPr>
          <a:xfrm>
            <a:off x="457200" y="1752600"/>
            <a:ext cx="8229600" cy="4343400"/>
          </a:xfrm>
        </p:spPr>
        <p:txBody>
          <a:bodyPr>
            <a:normAutofit lnSpcReduction="10000"/>
          </a:bodyPr>
          <a:lstStyle/>
          <a:p>
            <a:pPr marL="514350" indent="-514350" eaLnBrk="1" hangingPunct="1">
              <a:buClr>
                <a:schemeClr val="tx1"/>
              </a:buClr>
              <a:buFont typeface="Arial" charset="0"/>
              <a:buAutoNum type="arabicPeriod"/>
            </a:pPr>
            <a:r>
              <a:rPr lang="es-MX">
                <a:latin typeface="Arial" charset="0"/>
              </a:rPr>
              <a:t>Romanos probablemente fue escrito en la primavera del 57 d.C. durante el tercer viaje misionero.</a:t>
            </a:r>
            <a:endParaRPr lang="en-US">
              <a:latin typeface="Arial" charset="0"/>
            </a:endParaRPr>
          </a:p>
          <a:p>
            <a:pPr marL="514350" indent="-514350" eaLnBrk="1" hangingPunct="1">
              <a:buClr>
                <a:schemeClr val="tx1"/>
              </a:buClr>
              <a:buFont typeface="Arial" charset="0"/>
              <a:buAutoNum type="arabicPeriod"/>
            </a:pPr>
            <a:r>
              <a:rPr lang="es-MX">
                <a:latin typeface="Arial" charset="0"/>
              </a:rPr>
              <a:t>En ese momento Pablo estuvo listo de regresar a Jerusalén con una ofrenda para los creyentes pobres.</a:t>
            </a:r>
            <a:endParaRPr lang="en-US">
              <a:latin typeface="Arial" charset="0"/>
            </a:endParaRPr>
          </a:p>
          <a:p>
            <a:pPr marL="514350" indent="-514350" eaLnBrk="1" hangingPunct="1">
              <a:buClr>
                <a:schemeClr val="tx1"/>
              </a:buClr>
              <a:buFont typeface="Arial" charset="0"/>
              <a:buAutoNum type="arabicPeriod"/>
            </a:pPr>
            <a:r>
              <a:rPr lang="es-MX">
                <a:latin typeface="Arial" charset="0"/>
              </a:rPr>
              <a:t>Pablo ya había recibido contribuciones de las iglesias en Macedonia y Acaya, entonces Pablo escribe desde Corinto, o acaba de estar allí.  </a:t>
            </a:r>
            <a:endParaRPr lang="en-US">
              <a:latin typeface="Arial" charset="0"/>
            </a:endParaRPr>
          </a:p>
          <a:p>
            <a:pPr marL="514350" indent="-514350" eaLnBrk="1" hangingPunct="1">
              <a:buClr>
                <a:schemeClr val="tx1"/>
              </a:buClr>
              <a:buFont typeface="Arial" charset="0"/>
              <a:buAutoNum type="arabicPeriod"/>
            </a:pPr>
            <a:r>
              <a:rPr lang="es-MX">
                <a:latin typeface="Arial" charset="0"/>
              </a:rPr>
              <a:t>Posiblemente estuvo en Cencreas (a 10 kilómetros de Corinto).  </a:t>
            </a:r>
            <a:endParaRPr lang="en-US">
              <a:latin typeface="Arial" charset="0"/>
            </a:endParaRPr>
          </a:p>
        </p:txBody>
      </p:sp>
      <p:sp>
        <p:nvSpPr>
          <p:cNvPr id="4" name="Title 3"/>
          <p:cNvSpPr>
            <a:spLocks noGrp="1"/>
          </p:cNvSpPr>
          <p:nvPr>
            <p:ph type="title"/>
          </p:nvPr>
        </p:nvSpPr>
        <p:spPr>
          <a:xfrm>
            <a:off x="457200" y="457200"/>
            <a:ext cx="8229600" cy="1219200"/>
          </a:xfrm>
        </p:spPr>
        <p:txBody>
          <a:bodyPr>
            <a:normAutofit fontScale="90000"/>
          </a:bodyPr>
          <a:lstStyle/>
          <a:p>
            <a:pPr eaLnBrk="1" fontAlgn="auto" hangingPunct="1">
              <a:spcAft>
                <a:spcPts val="0"/>
              </a:spcAft>
              <a:defRPr/>
            </a:pPr>
            <a:r>
              <a:rPr lang="es-MX" smtClean="0">
                <a:ea typeface="+mj-ea"/>
              </a:rPr>
              <a:t>Fecha y lugar de composición</a:t>
            </a:r>
            <a:br>
              <a:rPr lang="es-MX" smtClean="0">
                <a:ea typeface="+mj-ea"/>
              </a:rPr>
            </a:br>
            <a:r>
              <a:rPr lang="es-MX" smtClean="0">
                <a:ea typeface="+mj-ea"/>
              </a:rPr>
              <a:t>(Biblia NVI de Estudio, Harrison)</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a:pPr>
            <a:r>
              <a:rPr lang="es-MX">
                <a:latin typeface="Arial" charset="0"/>
              </a:rPr>
              <a:t>Un problema especial con el texto de Romanos tiene que ver con la doxología en 16:25-27.</a:t>
            </a:r>
            <a:endParaRPr lang="en-US">
              <a:latin typeface="Arial" charset="0"/>
            </a:endParaRPr>
          </a:p>
          <a:p>
            <a:pPr marL="514350" indent="-514350" eaLnBrk="1" hangingPunct="1">
              <a:buClr>
                <a:schemeClr val="tx1"/>
              </a:buClr>
              <a:buFont typeface="Arial" charset="0"/>
              <a:buAutoNum type="arabicPeriod"/>
            </a:pPr>
            <a:r>
              <a:rPr lang="es-MX">
                <a:latin typeface="Arial" charset="0"/>
              </a:rPr>
              <a:t>Está omitida en algunos manuscritos y se encuentra en lugares diferentes en otros.</a:t>
            </a:r>
            <a:endParaRPr lang="en-US">
              <a:latin typeface="Arial" charset="0"/>
            </a:endParaRPr>
          </a:p>
          <a:p>
            <a:pPr marL="514350" indent="-514350" eaLnBrk="1" hangingPunct="1">
              <a:buClr>
                <a:schemeClr val="tx1"/>
              </a:buClr>
              <a:buFont typeface="Arial" charset="0"/>
              <a:buAutoNum type="arabicPeriod"/>
            </a:pPr>
            <a:r>
              <a:rPr lang="es-MX">
                <a:latin typeface="Arial" charset="0"/>
              </a:rPr>
              <a:t>En particular, a veces la doxología aparece al final de cap. 14 o 15 en algunos manuscritos.</a:t>
            </a:r>
            <a:endParaRPr lang="en-US">
              <a:latin typeface="Arial" charset="0"/>
            </a:endParaRPr>
          </a:p>
          <a:p>
            <a:pPr marL="514350" indent="-514350" eaLnBrk="1" hangingPunct="1">
              <a:buClr>
                <a:schemeClr val="tx1"/>
              </a:buClr>
              <a:buFont typeface="Arial" charset="0"/>
              <a:buAutoNum type="arabicPeriod"/>
            </a:pPr>
            <a:r>
              <a:rPr lang="es-MX">
                <a:latin typeface="Arial" charset="0"/>
              </a:rPr>
              <a:t>Posiblemente la mejor explicación es que la carta original venía con los 16 capítulos y que Marción eliminó los capítulos 15 y 16.</a:t>
            </a:r>
            <a:endParaRPr lang="en-US">
              <a:latin typeface="Arial" charset="0"/>
            </a:endParaRPr>
          </a:p>
        </p:txBody>
      </p:sp>
      <p:sp>
        <p:nvSpPr>
          <p:cNvPr id="4" name="Title 3"/>
          <p:cNvSpPr>
            <a:spLocks noGrp="1"/>
          </p:cNvSpPr>
          <p:nvPr>
            <p:ph type="title"/>
          </p:nvPr>
        </p:nvSpPr>
        <p:spPr>
          <a:xfrm>
            <a:off x="457200" y="457200"/>
            <a:ext cx="8229600" cy="1219200"/>
          </a:xfrm>
        </p:spPr>
        <p:txBody>
          <a:bodyPr/>
          <a:lstStyle/>
          <a:p>
            <a:pPr eaLnBrk="1" fontAlgn="auto" hangingPunct="1">
              <a:spcAft>
                <a:spcPts val="0"/>
              </a:spcAft>
              <a:defRPr/>
            </a:pPr>
            <a:r>
              <a:rPr lang="es-MX" smtClean="0">
                <a:ea typeface="+mj-ea"/>
              </a:rPr>
              <a:t>Integridad del texto (CMM)</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4"/>
          <p:cNvSpPr>
            <a:spLocks noGrp="1"/>
          </p:cNvSpPr>
          <p:nvPr>
            <p:ph idx="1"/>
          </p:nvPr>
        </p:nvSpPr>
        <p:spPr>
          <a:xfrm>
            <a:off x="457200" y="1752600"/>
            <a:ext cx="8229600" cy="4343400"/>
          </a:xfrm>
        </p:spPr>
        <p:txBody>
          <a:bodyPr>
            <a:normAutofit lnSpcReduction="10000"/>
          </a:bodyPr>
          <a:lstStyle/>
          <a:p>
            <a:pPr marL="514350" indent="-514350" eaLnBrk="1" hangingPunct="1">
              <a:buClr>
                <a:schemeClr val="tx1"/>
              </a:buClr>
              <a:buFont typeface="Arial" charset="0"/>
              <a:buAutoNum type="arabicPeriod"/>
            </a:pPr>
            <a:r>
              <a:rPr lang="es-MX">
                <a:latin typeface="Arial" charset="0"/>
              </a:rPr>
              <a:t>“Los amados de Dios que están en Roma, que han sido llamados a ser santos” (1:7).  Mayormente gentiles (Pable llama a sus lectores “</a:t>
            </a:r>
            <a:r>
              <a:rPr lang="en-US">
                <a:latin typeface="Arial" charset="0"/>
              </a:rPr>
              <a:t>εθνεσιν</a:t>
            </a:r>
            <a:r>
              <a:rPr lang="es-MX">
                <a:latin typeface="Arial" charset="0"/>
              </a:rPr>
              <a:t>” y es algo fuerte 1:5, 6, 13), pero con una minoría substancial de judíos (ver 4:1, caps. 9-11).</a:t>
            </a:r>
            <a:endParaRPr lang="en-US">
              <a:latin typeface="Arial" charset="0"/>
            </a:endParaRPr>
          </a:p>
          <a:p>
            <a:pPr marL="514350" indent="-514350" eaLnBrk="1" hangingPunct="1">
              <a:buClr>
                <a:schemeClr val="tx1"/>
              </a:buClr>
              <a:buFont typeface="Arial" charset="0"/>
              <a:buAutoNum type="arabicPeriod"/>
            </a:pPr>
            <a:r>
              <a:rPr lang="es-MX">
                <a:latin typeface="Arial" charset="0"/>
              </a:rPr>
              <a:t>“El edicto de Claudio puede haber cambiado el equilibrio de la iglesia al forzar la partida temporaria de los judíos…es posible que algunos judíos cristianos no habían vuelto a la ciudad” (Harrison 301).  Esto podría explicar en parte el predominio de los gentiles en la iglesia.</a:t>
            </a:r>
            <a:endParaRPr lang="en-US">
              <a:latin typeface="Arial" charset="0"/>
            </a:endParaRPr>
          </a:p>
        </p:txBody>
      </p:sp>
      <p:sp>
        <p:nvSpPr>
          <p:cNvPr id="4" name="Title 3"/>
          <p:cNvSpPr>
            <a:spLocks noGrp="1"/>
          </p:cNvSpPr>
          <p:nvPr>
            <p:ph type="title"/>
          </p:nvPr>
        </p:nvSpPr>
        <p:spPr>
          <a:xfrm>
            <a:off x="457200" y="457200"/>
            <a:ext cx="8229600" cy="1219200"/>
          </a:xfrm>
        </p:spPr>
        <p:txBody>
          <a:bodyPr>
            <a:normAutofit fontScale="90000"/>
          </a:bodyPr>
          <a:lstStyle/>
          <a:p>
            <a:pPr eaLnBrk="1" fontAlgn="auto" hangingPunct="1">
              <a:spcAft>
                <a:spcPts val="0"/>
              </a:spcAft>
              <a:defRPr/>
            </a:pPr>
            <a:r>
              <a:rPr lang="es-MX" smtClean="0">
                <a:ea typeface="+mj-ea"/>
              </a:rPr>
              <a:t>Destinatarios</a:t>
            </a:r>
            <a:br>
              <a:rPr lang="es-MX" smtClean="0">
                <a:ea typeface="+mj-ea"/>
              </a:rPr>
            </a:br>
            <a:r>
              <a:rPr lang="es-MX" smtClean="0">
                <a:ea typeface="+mj-ea"/>
              </a:rPr>
              <a:t>(Biblia NVI de Estudio, Harrison)</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startAt="3"/>
            </a:pPr>
            <a:r>
              <a:rPr lang="es-MX">
                <a:latin typeface="Arial" charset="0"/>
              </a:rPr>
              <a:t>Cuando los cristianos judíos regresaron a Roma, descubrieron que eran la minoría en la iglesia que habían empezado.</a:t>
            </a:r>
            <a:endParaRPr lang="en-US">
              <a:latin typeface="Arial" charset="0"/>
            </a:endParaRPr>
          </a:p>
          <a:p>
            <a:pPr marL="514350" indent="-514350" eaLnBrk="1" hangingPunct="1">
              <a:buClr>
                <a:schemeClr val="tx1"/>
              </a:buClr>
              <a:buFont typeface="Arial" charset="0"/>
              <a:buAutoNum type="arabicPeriod" startAt="3"/>
            </a:pPr>
            <a:r>
              <a:rPr lang="es-MX">
                <a:latin typeface="Arial" charset="0"/>
              </a:rPr>
              <a:t>No hay grandes conflictos entre judíos y gentiles, pero sí hay evidencia de diferencias de opinión y rivalidades entre ellos (Gifford, PPT, #10).</a:t>
            </a:r>
            <a:endParaRPr lang="en-US">
              <a:latin typeface="Arial" charset="0"/>
            </a:endParaRPr>
          </a:p>
          <a:p>
            <a:pPr marL="514350" indent="-514350" eaLnBrk="1" hangingPunct="1">
              <a:buClr>
                <a:schemeClr val="tx1"/>
              </a:buClr>
              <a:buFont typeface="Arial" charset="0"/>
              <a:buAutoNum type="arabicPeriod" startAt="3"/>
            </a:pPr>
            <a:r>
              <a:rPr lang="es-MX">
                <a:latin typeface="Arial" charset="0"/>
              </a:rPr>
              <a:t>Posiblemente mandó la carta entera a la iglesia en Roma, y luego él u otra persona usó una carta más corta (caps. 1-14 o 1-15) para una distribución más general (ver 2 Pedro 3:15).</a:t>
            </a:r>
            <a:endParaRPr lang="en-US">
              <a:latin typeface="Arial" charset="0"/>
            </a:endParaRPr>
          </a:p>
        </p:txBody>
      </p:sp>
      <p:sp>
        <p:nvSpPr>
          <p:cNvPr id="4" name="Title 3"/>
          <p:cNvSpPr>
            <a:spLocks noGrp="1"/>
          </p:cNvSpPr>
          <p:nvPr>
            <p:ph type="title"/>
          </p:nvPr>
        </p:nvSpPr>
        <p:spPr>
          <a:xfrm>
            <a:off x="457200" y="457200"/>
            <a:ext cx="8229600" cy="914400"/>
          </a:xfrm>
        </p:spPr>
        <p:txBody>
          <a:bodyPr/>
          <a:lstStyle/>
          <a:p>
            <a:pPr eaLnBrk="1" fontAlgn="auto" hangingPunct="1">
              <a:spcAft>
                <a:spcPts val="0"/>
              </a:spcAft>
              <a:defRPr/>
            </a:pPr>
            <a:r>
              <a:rPr lang="es-MX" smtClean="0">
                <a:ea typeface="+mj-ea"/>
              </a:rPr>
              <a:t>Destinatarios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a:pPr>
            <a:r>
              <a:rPr lang="es-MX">
                <a:latin typeface="Arial" charset="0"/>
              </a:rPr>
              <a:t>Una larga introducción.   </a:t>
            </a:r>
            <a:endParaRPr lang="en-US">
              <a:latin typeface="Arial" charset="0"/>
            </a:endParaRPr>
          </a:p>
          <a:p>
            <a:pPr marL="514350" indent="-514350" eaLnBrk="1" hangingPunct="1">
              <a:buClr>
                <a:schemeClr val="tx1"/>
              </a:buClr>
              <a:buFont typeface="Arial" charset="0"/>
              <a:buAutoNum type="arabicPeriod"/>
            </a:pPr>
            <a:r>
              <a:rPr lang="es-MX">
                <a:latin typeface="Arial" charset="0"/>
              </a:rPr>
              <a:t>Es la carta más sistemática de Pablo.  Se lee más como un ensayo teológico o tratado que una carta.  </a:t>
            </a:r>
            <a:endParaRPr lang="en-US">
              <a:latin typeface="Arial" charset="0"/>
            </a:endParaRPr>
          </a:p>
          <a:p>
            <a:pPr marL="514350" indent="-514350" eaLnBrk="1" hangingPunct="1">
              <a:buClr>
                <a:schemeClr val="tx1"/>
              </a:buClr>
              <a:buFont typeface="Arial" charset="0"/>
              <a:buAutoNum type="arabicPeriod"/>
            </a:pPr>
            <a:r>
              <a:rPr lang="es-MX">
                <a:latin typeface="Arial" charset="0"/>
              </a:rPr>
              <a:t>Un fuerte énfasis sobre la doctrina cristiana.  </a:t>
            </a:r>
            <a:endParaRPr lang="en-US">
              <a:latin typeface="Arial" charset="0"/>
            </a:endParaRPr>
          </a:p>
          <a:p>
            <a:pPr marL="514350" indent="-514350" eaLnBrk="1" hangingPunct="1">
              <a:buClr>
                <a:schemeClr val="tx1"/>
              </a:buClr>
              <a:buFont typeface="Arial" charset="0"/>
              <a:buAutoNum type="arabicPeriod"/>
            </a:pPr>
            <a:r>
              <a:rPr lang="es-MX">
                <a:latin typeface="Arial" charset="0"/>
              </a:rPr>
              <a:t>Uso amplio de citas del AT.  </a:t>
            </a:r>
            <a:endParaRPr lang="en-US">
              <a:latin typeface="Arial" charset="0"/>
            </a:endParaRPr>
          </a:p>
        </p:txBody>
      </p:sp>
      <p:sp>
        <p:nvSpPr>
          <p:cNvPr id="4" name="Title 3"/>
          <p:cNvSpPr>
            <a:spLocks noGrp="1"/>
          </p:cNvSpPr>
          <p:nvPr>
            <p:ph type="title"/>
          </p:nvPr>
        </p:nvSpPr>
        <p:spPr>
          <a:xfrm>
            <a:off x="457200" y="457200"/>
            <a:ext cx="8229600" cy="1219200"/>
          </a:xfrm>
        </p:spPr>
        <p:txBody>
          <a:bodyPr>
            <a:normAutofit fontScale="90000"/>
          </a:bodyPr>
          <a:lstStyle/>
          <a:p>
            <a:pPr eaLnBrk="1" fontAlgn="auto" hangingPunct="1">
              <a:spcAft>
                <a:spcPts val="0"/>
              </a:spcAft>
              <a:defRPr/>
            </a:pPr>
            <a:r>
              <a:rPr lang="es-MX" smtClean="0">
                <a:ea typeface="+mj-ea"/>
              </a:rPr>
              <a:t>Características especiales</a:t>
            </a:r>
            <a:br>
              <a:rPr lang="es-MX" smtClean="0">
                <a:ea typeface="+mj-ea"/>
              </a:rPr>
            </a:br>
            <a:r>
              <a:rPr lang="es-MX" smtClean="0">
                <a:ea typeface="+mj-ea"/>
              </a:rPr>
              <a:t>(Biblia NVI de Estudio, Harrison)</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startAt="5"/>
            </a:pPr>
            <a:r>
              <a:rPr lang="es-MX">
                <a:latin typeface="Arial" charset="0"/>
              </a:rPr>
              <a:t>La discusión doctrinal procede a modo de debate.  </a:t>
            </a:r>
            <a:endParaRPr lang="en-US">
              <a:latin typeface="Arial" charset="0"/>
            </a:endParaRPr>
          </a:p>
          <a:p>
            <a:pPr marL="514350" indent="-514350" eaLnBrk="1" hangingPunct="1">
              <a:buClr>
                <a:schemeClr val="tx1"/>
              </a:buClr>
              <a:buFont typeface="Arial" charset="0"/>
              <a:buAutoNum type="arabicPeriod" startAt="5"/>
            </a:pPr>
            <a:r>
              <a:rPr lang="es-MX">
                <a:latin typeface="Arial" charset="0"/>
              </a:rPr>
              <a:t>La ausencia de toda crisis judaizante permite un enfoque positivo de toda la gama de la enseñanza respecto a la salvación.</a:t>
            </a:r>
            <a:endParaRPr lang="en-US">
              <a:latin typeface="Arial" charset="0"/>
            </a:endParaRPr>
          </a:p>
          <a:p>
            <a:pPr marL="514350" indent="-514350" eaLnBrk="1" hangingPunct="1">
              <a:buClr>
                <a:schemeClr val="tx1"/>
              </a:buClr>
              <a:buFont typeface="Arial" charset="0"/>
              <a:buAutoNum type="arabicPeriod" startAt="5"/>
            </a:pPr>
            <a:r>
              <a:rPr lang="es-MX">
                <a:latin typeface="Arial" charset="0"/>
              </a:rPr>
              <a:t>Una preocupación profunda por Israel.  </a:t>
            </a:r>
            <a:endParaRPr lang="en-US">
              <a:latin typeface="Arial" charset="0"/>
            </a:endParaRPr>
          </a:p>
          <a:p>
            <a:pPr marL="514350" indent="-514350" eaLnBrk="1" hangingPunct="1">
              <a:buClr>
                <a:schemeClr val="tx1"/>
              </a:buClr>
              <a:buFont typeface="Arial" charset="0"/>
              <a:buAutoNum type="arabicPeriod" startAt="5"/>
            </a:pPr>
            <a:r>
              <a:rPr lang="es-MX">
                <a:latin typeface="Arial" charset="0"/>
              </a:rPr>
              <a:t>La conclusión es única porque tiene los nombres de un considerable número de personas a quienes el apóstol saluda personalmente.</a:t>
            </a:r>
            <a:endParaRPr lang="en-US">
              <a:latin typeface="Arial" charset="0"/>
            </a:endParaRPr>
          </a:p>
          <a:p>
            <a:pPr marL="514350" indent="-514350" eaLnBrk="1" hangingPunct="1">
              <a:buClr>
                <a:schemeClr val="tx1"/>
              </a:buClr>
              <a:buFont typeface="Arial" charset="0"/>
              <a:buAutoNum type="arabicPeriod" startAt="5"/>
            </a:pPr>
            <a:endParaRPr lang="en-US">
              <a:latin typeface="Arial" charset="0"/>
            </a:endParaRPr>
          </a:p>
        </p:txBody>
      </p:sp>
      <p:sp>
        <p:nvSpPr>
          <p:cNvPr id="4" name="Title 3"/>
          <p:cNvSpPr>
            <a:spLocks noGrp="1"/>
          </p:cNvSpPr>
          <p:nvPr>
            <p:ph type="title"/>
          </p:nvPr>
        </p:nvSpPr>
        <p:spPr>
          <a:xfrm>
            <a:off x="457200" y="457200"/>
            <a:ext cx="8229600" cy="1066800"/>
          </a:xfrm>
        </p:spPr>
        <p:txBody>
          <a:bodyPr/>
          <a:lstStyle/>
          <a:p>
            <a:pPr eaLnBrk="1" fontAlgn="auto" hangingPunct="1">
              <a:spcAft>
                <a:spcPts val="0"/>
              </a:spcAft>
              <a:defRPr/>
            </a:pPr>
            <a:r>
              <a:rPr lang="es-MX" smtClean="0">
                <a:ea typeface="+mj-ea"/>
              </a:rPr>
              <a:t>Características especiales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a:pPr>
            <a:r>
              <a:rPr lang="es-MX">
                <a:latin typeface="Arial" charset="0"/>
              </a:rPr>
              <a:t>El evangelio básico, el plan de Dios de salvación y de justicia para toda humanidad, tanto los judíos como los gentiles (ver 1:16-17).  </a:t>
            </a:r>
            <a:endParaRPr lang="en-US">
              <a:latin typeface="Arial" charset="0"/>
            </a:endParaRPr>
          </a:p>
        </p:txBody>
      </p:sp>
      <p:sp>
        <p:nvSpPr>
          <p:cNvPr id="4" name="Title 3"/>
          <p:cNvSpPr>
            <a:spLocks noGrp="1"/>
          </p:cNvSpPr>
          <p:nvPr>
            <p:ph type="title"/>
          </p:nvPr>
        </p:nvSpPr>
        <p:spPr>
          <a:xfrm>
            <a:off x="457200" y="457200"/>
            <a:ext cx="8229600" cy="914400"/>
          </a:xfrm>
        </p:spPr>
        <p:txBody>
          <a:bodyPr/>
          <a:lstStyle/>
          <a:p>
            <a:pPr eaLnBrk="1" fontAlgn="auto" hangingPunct="1">
              <a:spcAft>
                <a:spcPts val="0"/>
              </a:spcAft>
              <a:defRPr/>
            </a:pPr>
            <a:r>
              <a:rPr lang="es-MX" smtClean="0">
                <a:ea typeface="+mj-ea"/>
              </a:rPr>
              <a:t>Temas principales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4"/>
          <p:cNvSpPr>
            <a:spLocks noGrp="1"/>
          </p:cNvSpPr>
          <p:nvPr>
            <p:ph idx="1"/>
          </p:nvPr>
        </p:nvSpPr>
        <p:spPr>
          <a:xfrm>
            <a:off x="457200" y="1828800"/>
            <a:ext cx="8229600" cy="4267200"/>
          </a:xfrm>
        </p:spPr>
        <p:txBody>
          <a:bodyPr/>
          <a:lstStyle/>
          <a:p>
            <a:pPr marL="514350" indent="-514350" eaLnBrk="1" hangingPunct="1">
              <a:buClr>
                <a:schemeClr val="tx1"/>
              </a:buClr>
              <a:buFont typeface="Wingdings 2" charset="0"/>
              <a:buAutoNum type="arabicPeriod"/>
            </a:pPr>
            <a:r>
              <a:rPr lang="es-MX" sz="3200">
                <a:latin typeface="Arial" charset="0"/>
              </a:rPr>
              <a:t>“En términos de importancia política, posición geográfica, y pura magnificencia, la ciudad superlativa del imperio era Roma, la capital” (Biblia NVI de Estudio 1702).</a:t>
            </a:r>
          </a:p>
          <a:p>
            <a:pPr marL="514350" indent="-514350" eaLnBrk="1" hangingPunct="1">
              <a:buClr>
                <a:schemeClr val="tx1"/>
              </a:buClr>
              <a:buFont typeface="Wingdings 2" charset="0"/>
              <a:buAutoNum type="arabicPeriod"/>
            </a:pPr>
            <a:r>
              <a:rPr lang="es-MX" sz="3200">
                <a:latin typeface="Arial" charset="0"/>
              </a:rPr>
              <a:t>Roma era celebrada por sus edificios públicos impresionantes, sus acueductos, sus baños, sus teatros, y sus calles.</a:t>
            </a:r>
          </a:p>
          <a:p>
            <a:pPr marL="514350" indent="-514350" eaLnBrk="1" hangingPunct="1">
              <a:buClr>
                <a:schemeClr val="tx1"/>
              </a:buClr>
              <a:buFont typeface="Wingdings 2" charset="0"/>
              <a:buAutoNum type="arabicPeriod"/>
            </a:pPr>
            <a:endParaRPr lang="es-MX" sz="3200">
              <a:latin typeface="Arial" charset="0"/>
            </a:endParaRPr>
          </a:p>
        </p:txBody>
      </p:sp>
      <p:sp>
        <p:nvSpPr>
          <p:cNvPr id="4" name="Title 3"/>
          <p:cNvSpPr>
            <a:spLocks noGrp="1"/>
          </p:cNvSpPr>
          <p:nvPr>
            <p:ph type="title"/>
          </p:nvPr>
        </p:nvSpPr>
        <p:spPr>
          <a:xfrm>
            <a:off x="457200" y="533400"/>
            <a:ext cx="8229600" cy="1219200"/>
          </a:xfrm>
        </p:spPr>
        <p:txBody>
          <a:bodyPr>
            <a:normAutofit fontScale="90000"/>
          </a:bodyPr>
          <a:lstStyle/>
          <a:p>
            <a:pPr eaLnBrk="1" fontAlgn="auto" hangingPunct="1">
              <a:spcAft>
                <a:spcPts val="0"/>
              </a:spcAft>
              <a:defRPr/>
            </a:pPr>
            <a:r>
              <a:rPr lang="es-MX" smtClean="0">
                <a:ea typeface="+mj-ea"/>
              </a:rPr>
              <a:t>La ciudad de Roma</a:t>
            </a:r>
            <a:br>
              <a:rPr lang="es-MX" smtClean="0">
                <a:ea typeface="+mj-ea"/>
              </a:rPr>
            </a:br>
            <a:r>
              <a:rPr lang="es-MX" smtClean="0">
                <a:ea typeface="+mj-ea"/>
              </a:rPr>
              <a:t>(Biblia NVI de Estudio, Harrison)</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r>
              <a:rPr lang="es-ES" b="1">
                <a:latin typeface="Arial" charset="0"/>
              </a:rPr>
              <a:t>Romanos 1:16-17 </a:t>
            </a:r>
          </a:p>
          <a:p>
            <a:pPr eaLnBrk="1" hangingPunct="1">
              <a:buFont typeface="Wingdings 2" charset="0"/>
              <a:buNone/>
            </a:pPr>
            <a:r>
              <a:rPr lang="es-ES" baseline="30000">
                <a:latin typeface="Arial" charset="0"/>
              </a:rPr>
              <a:t>	16</a:t>
            </a:r>
            <a:r>
              <a:rPr lang="es-ES">
                <a:latin typeface="Arial" charset="0"/>
              </a:rPr>
              <a:t> A la verdad, no me avergüenzo del evangelio, pues es poder de Dios para la salvación de todos los que creen: de los judíos primeramente, pero también de los *gentiles.</a:t>
            </a:r>
            <a:r>
              <a:rPr lang="es-ES" baseline="30000">
                <a:latin typeface="Arial" charset="0"/>
              </a:rPr>
              <a:t>17</a:t>
            </a:r>
            <a:r>
              <a:rPr lang="es-ES">
                <a:latin typeface="Arial" charset="0"/>
              </a:rPr>
              <a:t> De hecho, en el evangelio se revela la justicia que proviene de Dios, la cual es por fe de principio a fin, tal como está escrito: «El justo vivirá por la fe.»</a:t>
            </a:r>
            <a:br>
              <a:rPr lang="es-ES">
                <a:latin typeface="Arial" charset="0"/>
              </a:rPr>
            </a:br>
            <a:endParaRPr lang="es-ES">
              <a:latin typeface="Arial" charset="0"/>
            </a:endParaRP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a:pPr>
            <a:r>
              <a:rPr lang="es-MX">
                <a:latin typeface="Arial" charset="0"/>
              </a:rPr>
              <a:t>El evangelio básico, el plan de Dios de salvación y de justicia para toda humanidad, tanto los judíos como los gentiles (ver 1:16-17).  </a:t>
            </a:r>
            <a:endParaRPr lang="en-US">
              <a:latin typeface="Arial" charset="0"/>
            </a:endParaRPr>
          </a:p>
          <a:p>
            <a:pPr marL="514350" indent="-514350" eaLnBrk="1" hangingPunct="1">
              <a:buClr>
                <a:schemeClr val="tx1"/>
              </a:buClr>
              <a:buFont typeface="Arial" charset="0"/>
              <a:buAutoNum type="arabicPeriod"/>
            </a:pPr>
            <a:r>
              <a:rPr lang="es-MX">
                <a:latin typeface="Arial" charset="0"/>
              </a:rPr>
              <a:t>“La justicia de Dios” que quiere decir la “la intervención de Dios en la historia para reclamar su creación por sí mismo y traer la salvación a su pueblo” (CMM 254).  </a:t>
            </a:r>
            <a:endParaRPr lang="en-US">
              <a:latin typeface="Arial" charset="0"/>
            </a:endParaRPr>
          </a:p>
        </p:txBody>
      </p:sp>
      <p:sp>
        <p:nvSpPr>
          <p:cNvPr id="4" name="Title 3"/>
          <p:cNvSpPr>
            <a:spLocks noGrp="1"/>
          </p:cNvSpPr>
          <p:nvPr>
            <p:ph type="title"/>
          </p:nvPr>
        </p:nvSpPr>
        <p:spPr>
          <a:xfrm>
            <a:off x="457200" y="457200"/>
            <a:ext cx="8229600" cy="914400"/>
          </a:xfrm>
        </p:spPr>
        <p:txBody>
          <a:bodyPr/>
          <a:lstStyle/>
          <a:p>
            <a:pPr eaLnBrk="1" fontAlgn="auto" hangingPunct="1">
              <a:spcAft>
                <a:spcPts val="0"/>
              </a:spcAft>
              <a:defRPr/>
            </a:pPr>
            <a:r>
              <a:rPr lang="es-MX" smtClean="0">
                <a:ea typeface="+mj-ea"/>
              </a:rPr>
              <a:t>Temas principales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startAt="3"/>
            </a:pPr>
            <a:r>
              <a:rPr lang="es-MX">
                <a:latin typeface="Arial" charset="0"/>
              </a:rPr>
              <a:t>No es una exposición completa de la teología de Pablo porque “no tiene ninguna enseñanza formal respecto a la iglesia y muy poco respecto a la escatología” (Harrison 303).</a:t>
            </a:r>
            <a:endParaRPr lang="en-US">
              <a:latin typeface="Arial" charset="0"/>
            </a:endParaRPr>
          </a:p>
          <a:p>
            <a:pPr marL="514350" indent="-514350" eaLnBrk="1" hangingPunct="1">
              <a:buClr>
                <a:schemeClr val="tx1"/>
              </a:buClr>
              <a:buFont typeface="Arial" charset="0"/>
              <a:buAutoNum type="arabicPeriod" startAt="3"/>
            </a:pPr>
            <a:r>
              <a:rPr lang="es-MX">
                <a:latin typeface="Arial" charset="0"/>
              </a:rPr>
              <a:t>Sin embargo, Romanos nos explica muy bien la relación entre el AT y el NT, entre la ley y el evangelio, entre Israel y la Iglesia.  Explica continuidades y discontinuidades.   </a:t>
            </a:r>
            <a:endParaRPr lang="en-US">
              <a:latin typeface="Arial" charset="0"/>
            </a:endParaRPr>
          </a:p>
          <a:p>
            <a:pPr marL="514350" indent="-514350" eaLnBrk="1" hangingPunct="1">
              <a:buClr>
                <a:schemeClr val="tx1"/>
              </a:buClr>
              <a:buFont typeface="Arial" charset="0"/>
              <a:buAutoNum type="arabicPeriod" startAt="3"/>
            </a:pPr>
            <a:endParaRPr lang="en-US">
              <a:latin typeface="Arial" charset="0"/>
            </a:endParaRPr>
          </a:p>
        </p:txBody>
      </p:sp>
      <p:sp>
        <p:nvSpPr>
          <p:cNvPr id="4" name="Title 3"/>
          <p:cNvSpPr>
            <a:spLocks noGrp="1"/>
          </p:cNvSpPr>
          <p:nvPr>
            <p:ph type="title"/>
          </p:nvPr>
        </p:nvSpPr>
        <p:spPr>
          <a:xfrm>
            <a:off x="457200" y="457200"/>
            <a:ext cx="8229600" cy="914400"/>
          </a:xfrm>
        </p:spPr>
        <p:txBody>
          <a:bodyPr/>
          <a:lstStyle/>
          <a:p>
            <a:pPr eaLnBrk="1" fontAlgn="auto" hangingPunct="1">
              <a:spcAft>
                <a:spcPts val="0"/>
              </a:spcAft>
              <a:defRPr/>
            </a:pPr>
            <a:r>
              <a:rPr lang="es-MX" smtClean="0">
                <a:ea typeface="+mj-ea"/>
              </a:rPr>
              <a:t>Temas principales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a:pPr>
            <a:r>
              <a:rPr lang="es-MX">
                <a:latin typeface="Arial" charset="0"/>
              </a:rPr>
              <a:t>Sabemos que escribió para preparar el camino para su visita a Roma y para su misión propuesta a España (ver 15:23-29).</a:t>
            </a:r>
            <a:endParaRPr lang="en-US">
              <a:latin typeface="Arial" charset="0"/>
            </a:endParaRPr>
          </a:p>
          <a:p>
            <a:pPr marL="514350" indent="-514350" eaLnBrk="1" hangingPunct="1">
              <a:buClr>
                <a:schemeClr val="tx1"/>
              </a:buClr>
              <a:buFont typeface="Arial" charset="0"/>
              <a:buAutoNum type="arabicPeriod"/>
            </a:pPr>
            <a:r>
              <a:rPr lang="es-MX">
                <a:latin typeface="Arial" charset="0"/>
              </a:rPr>
              <a:t>Explicar porque no les había visitado antes (1:13-15).</a:t>
            </a:r>
            <a:endParaRPr lang="en-US">
              <a:latin typeface="Arial" charset="0"/>
            </a:endParaRPr>
          </a:p>
          <a:p>
            <a:pPr marL="514350" indent="-514350" eaLnBrk="1" hangingPunct="1">
              <a:buClr>
                <a:schemeClr val="tx1"/>
              </a:buClr>
              <a:buFont typeface="Arial" charset="0"/>
              <a:buAutoNum type="arabicPeriod"/>
            </a:pPr>
            <a:r>
              <a:rPr lang="es-MX">
                <a:latin typeface="Arial" charset="0"/>
              </a:rPr>
              <a:t>Pero, ¿por qué escribió exposición teológica tan pesada a los cristianos en Roma?</a:t>
            </a:r>
            <a:endParaRPr lang="en-US">
              <a:latin typeface="Arial" charset="0"/>
            </a:endParaRPr>
          </a:p>
          <a:p>
            <a:pPr marL="514350" indent="-514350" eaLnBrk="1" hangingPunct="1">
              <a:buClr>
                <a:schemeClr val="tx1"/>
              </a:buClr>
              <a:buFont typeface="Arial" charset="0"/>
              <a:buAutoNum type="arabicPeriod"/>
            </a:pPr>
            <a:r>
              <a:rPr lang="es-MX">
                <a:latin typeface="Arial" charset="0"/>
              </a:rPr>
              <a:t>¿Tenía en mente más sus propias circunstancias y necesidades o más las circunstancias de la comunidad cristiana en Roma?</a:t>
            </a:r>
            <a:endParaRPr lang="en-US">
              <a:latin typeface="Arial" charset="0"/>
            </a:endParaRPr>
          </a:p>
          <a:p>
            <a:pPr marL="514350" indent="-514350" eaLnBrk="1" hangingPunct="1">
              <a:buClr>
                <a:schemeClr val="tx1"/>
              </a:buClr>
              <a:buFont typeface="Arial" charset="0"/>
              <a:buAutoNum type="arabicPeriod"/>
            </a:pPr>
            <a:endParaRPr lang="en-US">
              <a:latin typeface="Arial" charset="0"/>
            </a:endParaRPr>
          </a:p>
        </p:txBody>
      </p:sp>
      <p:sp>
        <p:nvSpPr>
          <p:cNvPr id="4" name="Title 3"/>
          <p:cNvSpPr>
            <a:spLocks noGrp="1"/>
          </p:cNvSpPr>
          <p:nvPr>
            <p:ph type="title"/>
          </p:nvPr>
        </p:nvSpPr>
        <p:spPr>
          <a:xfrm>
            <a:off x="457200" y="685800"/>
            <a:ext cx="8229600" cy="914400"/>
          </a:xfrm>
        </p:spPr>
        <p:txBody>
          <a:bodyPr>
            <a:normAutofit fontScale="90000"/>
          </a:bodyPr>
          <a:lstStyle/>
          <a:p>
            <a:pPr eaLnBrk="1" fontAlgn="auto" hangingPunct="1">
              <a:spcAft>
                <a:spcPts val="0"/>
              </a:spcAft>
              <a:defRPr/>
            </a:pPr>
            <a:r>
              <a:rPr lang="es-MX" smtClean="0">
                <a:ea typeface="+mj-ea"/>
              </a:rPr>
              <a:t>Propósitos </a:t>
            </a:r>
            <a:br>
              <a:rPr lang="es-MX" smtClean="0">
                <a:ea typeface="+mj-ea"/>
              </a:rPr>
            </a:br>
            <a:r>
              <a:rPr lang="es-MX" smtClean="0">
                <a:ea typeface="+mj-ea"/>
              </a:rPr>
              <a:t>(Biblia NVI de Estudio, CMM)</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eaLnBrk="1" hangingPunct="1"/>
            <a:r>
              <a:rPr lang="es-ES" b="1">
                <a:latin typeface="Arial" charset="0"/>
              </a:rPr>
              <a:t>Romanos 15:23-24 </a:t>
            </a:r>
          </a:p>
          <a:p>
            <a:pPr eaLnBrk="1" hangingPunct="1">
              <a:buFont typeface="Wingdings 2" charset="0"/>
              <a:buNone/>
            </a:pPr>
            <a:r>
              <a:rPr lang="es-ES">
                <a:latin typeface="Arial" charset="0"/>
              </a:rPr>
              <a:t>	</a:t>
            </a:r>
            <a:r>
              <a:rPr lang="es-ES" baseline="30000">
                <a:latin typeface="Arial" charset="0"/>
              </a:rPr>
              <a:t>23</a:t>
            </a:r>
            <a:r>
              <a:rPr lang="es-ES">
                <a:latin typeface="Arial" charset="0"/>
              </a:rPr>
              <a:t> Pero ahora que ya no me queda un lugar dónde trabajar en estas regiones, y como desde hace muchos años anhelo verlos,</a:t>
            </a:r>
            <a:r>
              <a:rPr lang="es-ES" baseline="30000">
                <a:latin typeface="Arial" charset="0"/>
              </a:rPr>
              <a:t>24</a:t>
            </a:r>
            <a:r>
              <a:rPr lang="es-ES">
                <a:latin typeface="Arial" charset="0"/>
              </a:rPr>
              <a:t> tengo planes de visitarlos cuando vaya rumbo a España. Espero que, después de que haya disfrutado de la compañía de ustedes por algún tiempo, me ayuden a continuar el viaje.</a:t>
            </a: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4"/>
          <p:cNvSpPr>
            <a:spLocks noGrp="1"/>
          </p:cNvSpPr>
          <p:nvPr>
            <p:ph idx="1"/>
          </p:nvPr>
        </p:nvSpPr>
        <p:spPr>
          <a:xfrm>
            <a:off x="457200" y="1752600"/>
            <a:ext cx="8229600" cy="4343400"/>
          </a:xfrm>
        </p:spPr>
        <p:txBody>
          <a:bodyPr>
            <a:normAutofit lnSpcReduction="10000"/>
          </a:bodyPr>
          <a:lstStyle/>
          <a:p>
            <a:pPr marL="457200" indent="-457200" eaLnBrk="1" hangingPunct="1">
              <a:buClr>
                <a:schemeClr val="tx1"/>
              </a:buClr>
              <a:buFont typeface="Arial" charset="0"/>
              <a:buAutoNum type="arabicPeriod" startAt="5"/>
            </a:pPr>
            <a:r>
              <a:rPr lang="es-MX" sz="2400">
                <a:latin typeface="Arial" charset="0"/>
              </a:rPr>
              <a:t>Los que consideran que Pablo tenía en vista más sus propias necesidades dicen:</a:t>
            </a:r>
            <a:endParaRPr lang="en-US" sz="2400">
              <a:latin typeface="Arial" charset="0"/>
            </a:endParaRPr>
          </a:p>
          <a:p>
            <a:pPr lvl="1" eaLnBrk="1" hangingPunct="1"/>
            <a:r>
              <a:rPr lang="es-MX" sz="2200">
                <a:solidFill>
                  <a:schemeClr val="tx1"/>
                </a:solidFill>
                <a:latin typeface="Arial" charset="0"/>
              </a:rPr>
              <a:t>Pablo tiene planes de plantar iglesias en terreno virgen – España (15:24-29).  Hará escala en Roma y espera contar con su apoyo económico (15:24).  </a:t>
            </a:r>
            <a:endParaRPr lang="en-US" sz="2200">
              <a:solidFill>
                <a:schemeClr val="tx1"/>
              </a:solidFill>
              <a:latin typeface="Arial" charset="0"/>
            </a:endParaRPr>
          </a:p>
          <a:p>
            <a:pPr lvl="1" eaLnBrk="1" hangingPunct="1"/>
            <a:r>
              <a:rPr lang="es-MX" sz="2200">
                <a:solidFill>
                  <a:schemeClr val="tx1"/>
                </a:solidFill>
                <a:latin typeface="Arial" charset="0"/>
              </a:rPr>
              <a:t>El tenor teológico de la carta es para comprobar que él sea ortodoxo y digno de apoyo.</a:t>
            </a:r>
            <a:endParaRPr lang="en-US" sz="2200">
              <a:solidFill>
                <a:schemeClr val="tx1"/>
              </a:solidFill>
              <a:latin typeface="Arial" charset="0"/>
            </a:endParaRPr>
          </a:p>
          <a:p>
            <a:pPr lvl="1" eaLnBrk="1" hangingPunct="1"/>
            <a:r>
              <a:rPr lang="es-MX" sz="2200">
                <a:solidFill>
                  <a:schemeClr val="tx1"/>
                </a:solidFill>
                <a:latin typeface="Arial" charset="0"/>
              </a:rPr>
              <a:t>Sin embargo, ¿Por qué no menciona España antes del cap. 15?  Y, ¿por qué elabora su perspectiva teológica con un enfoque sobre la relación entre la ley y el evangelio, entre judío y griego?</a:t>
            </a:r>
            <a:endParaRPr lang="en-US" sz="2200">
              <a:solidFill>
                <a:schemeClr val="tx1"/>
              </a:solidFill>
              <a:latin typeface="Arial" charset="0"/>
            </a:endParaRPr>
          </a:p>
          <a:p>
            <a:pPr lvl="1" eaLnBrk="1" hangingPunct="1"/>
            <a:r>
              <a:rPr lang="es-MX" sz="2200" b="1">
                <a:solidFill>
                  <a:schemeClr val="tx1"/>
                </a:solidFill>
                <a:latin typeface="Arial" charset="0"/>
              </a:rPr>
              <a:t>Resumen: </a:t>
            </a:r>
            <a:r>
              <a:rPr lang="es-MX" sz="2200">
                <a:solidFill>
                  <a:schemeClr val="tx1"/>
                </a:solidFill>
                <a:latin typeface="Arial" charset="0"/>
              </a:rPr>
              <a:t>Pablo tenía algo más definido en mente que un deseo de presentarse.</a:t>
            </a:r>
            <a:endParaRPr lang="en-US" sz="2200">
              <a:solidFill>
                <a:schemeClr val="tx1"/>
              </a:solidFill>
              <a:latin typeface="Arial" charset="0"/>
            </a:endParaRPr>
          </a:p>
        </p:txBody>
      </p:sp>
      <p:sp>
        <p:nvSpPr>
          <p:cNvPr id="4" name="Title 3"/>
          <p:cNvSpPr>
            <a:spLocks noGrp="1"/>
          </p:cNvSpPr>
          <p:nvPr>
            <p:ph type="title"/>
          </p:nvPr>
        </p:nvSpPr>
        <p:spPr>
          <a:xfrm>
            <a:off x="457200" y="685800"/>
            <a:ext cx="8229600" cy="914400"/>
          </a:xfrm>
        </p:spPr>
        <p:txBody>
          <a:bodyPr/>
          <a:lstStyle/>
          <a:p>
            <a:pPr eaLnBrk="1" fontAlgn="auto" hangingPunct="1">
              <a:spcAft>
                <a:spcPts val="0"/>
              </a:spcAft>
              <a:defRPr/>
            </a:pPr>
            <a:r>
              <a:rPr lang="es-MX" smtClean="0">
                <a:ea typeface="+mj-ea"/>
              </a:rPr>
              <a:t>Propósitos </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4"/>
          <p:cNvSpPr>
            <a:spLocks noGrp="1"/>
          </p:cNvSpPr>
          <p:nvPr>
            <p:ph idx="1"/>
          </p:nvPr>
        </p:nvSpPr>
        <p:spPr>
          <a:xfrm>
            <a:off x="457200" y="1752600"/>
            <a:ext cx="8229600" cy="4343400"/>
          </a:xfrm>
        </p:spPr>
        <p:txBody>
          <a:bodyPr/>
          <a:lstStyle/>
          <a:p>
            <a:pPr marL="457200" indent="-457200" eaLnBrk="1" hangingPunct="1">
              <a:buClr>
                <a:schemeClr val="tx1"/>
              </a:buClr>
              <a:buFont typeface="Arial" charset="0"/>
              <a:buAutoNum type="arabicPeriod" startAt="6"/>
            </a:pPr>
            <a:r>
              <a:rPr lang="es-MX" sz="2400">
                <a:latin typeface="Arial" charset="0"/>
              </a:rPr>
              <a:t>Probablemente es mejor hablar de varios propósitos que surgen de la situación misionera de Pablo:</a:t>
            </a:r>
            <a:endParaRPr lang="en-US" sz="2400">
              <a:latin typeface="Arial" charset="0"/>
            </a:endParaRPr>
          </a:p>
          <a:p>
            <a:pPr lvl="1" eaLnBrk="1" hangingPunct="1"/>
            <a:r>
              <a:rPr lang="es-MX">
                <a:solidFill>
                  <a:schemeClr val="tx1"/>
                </a:solidFill>
                <a:latin typeface="Arial" charset="0"/>
              </a:rPr>
              <a:t>Quiere mediar o prevenir posibles tensiones entre cristianos judíos y cristianos gentiles.  </a:t>
            </a:r>
            <a:endParaRPr lang="en-US">
              <a:solidFill>
                <a:schemeClr val="tx1"/>
              </a:solidFill>
              <a:latin typeface="Arial" charset="0"/>
            </a:endParaRPr>
          </a:p>
          <a:p>
            <a:pPr lvl="1" eaLnBrk="1" hangingPunct="1"/>
            <a:r>
              <a:rPr lang="es-MX">
                <a:solidFill>
                  <a:schemeClr val="tx1"/>
                </a:solidFill>
                <a:latin typeface="Arial" charset="0"/>
              </a:rPr>
              <a:t>Pide sus oraciones por su visita a Jerusalén.</a:t>
            </a:r>
            <a:endParaRPr lang="en-US">
              <a:solidFill>
                <a:schemeClr val="tx1"/>
              </a:solidFill>
              <a:latin typeface="Arial" charset="0"/>
            </a:endParaRPr>
          </a:p>
          <a:p>
            <a:pPr lvl="1" eaLnBrk="1" hangingPunct="1"/>
            <a:r>
              <a:rPr lang="es-MX">
                <a:solidFill>
                  <a:schemeClr val="tx1"/>
                </a:solidFill>
                <a:latin typeface="Arial" charset="0"/>
              </a:rPr>
              <a:t>Tiene en mente la necesidad de establecer una basa misionera para su trabajo en España.</a:t>
            </a:r>
            <a:endParaRPr lang="en-US">
              <a:solidFill>
                <a:schemeClr val="tx1"/>
              </a:solidFill>
              <a:latin typeface="Arial" charset="0"/>
            </a:endParaRPr>
          </a:p>
          <a:p>
            <a:pPr lvl="1" eaLnBrk="1" hangingPunct="1"/>
            <a:r>
              <a:rPr lang="es-MX">
                <a:solidFill>
                  <a:schemeClr val="tx1"/>
                </a:solidFill>
                <a:latin typeface="Arial" charset="0"/>
              </a:rPr>
              <a:t>Quiere defenderse como apóstol y quiere presentar y defender su evangelio (15:15). </a:t>
            </a:r>
            <a:endParaRPr lang="en-US">
              <a:solidFill>
                <a:schemeClr val="tx1"/>
              </a:solidFill>
              <a:latin typeface="Arial" charset="0"/>
            </a:endParaRPr>
          </a:p>
          <a:p>
            <a:pPr lvl="1" eaLnBrk="1" hangingPunct="1"/>
            <a:r>
              <a:rPr lang="es-MX">
                <a:solidFill>
                  <a:schemeClr val="tx1"/>
                </a:solidFill>
                <a:latin typeface="Arial" charset="0"/>
              </a:rPr>
              <a:t>Quiere explicar la relación entre judío y gentil en el plan soberano de salvación de Dios.  </a:t>
            </a:r>
            <a:endParaRPr lang="en-US">
              <a:latin typeface="Arial" charset="0"/>
            </a:endParaRPr>
          </a:p>
        </p:txBody>
      </p:sp>
      <p:sp>
        <p:nvSpPr>
          <p:cNvPr id="4" name="Title 3"/>
          <p:cNvSpPr>
            <a:spLocks noGrp="1"/>
          </p:cNvSpPr>
          <p:nvPr>
            <p:ph type="title"/>
          </p:nvPr>
        </p:nvSpPr>
        <p:spPr>
          <a:xfrm>
            <a:off x="457200" y="457200"/>
            <a:ext cx="8229600" cy="838200"/>
          </a:xfrm>
        </p:spPr>
        <p:txBody>
          <a:bodyPr/>
          <a:lstStyle/>
          <a:p>
            <a:pPr eaLnBrk="1" fontAlgn="auto" hangingPunct="1">
              <a:spcAft>
                <a:spcPts val="0"/>
              </a:spcAft>
              <a:defRPr/>
            </a:pPr>
            <a:r>
              <a:rPr lang="es-MX" smtClean="0">
                <a:ea typeface="+mj-ea"/>
              </a:rPr>
              <a:t>Propósitos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4"/>
          <p:cNvSpPr>
            <a:spLocks noGrp="1"/>
          </p:cNvSpPr>
          <p:nvPr>
            <p:ph idx="1"/>
          </p:nvPr>
        </p:nvSpPr>
        <p:spPr>
          <a:xfrm>
            <a:off x="457200" y="2133600"/>
            <a:ext cx="8229600" cy="3962400"/>
          </a:xfrm>
        </p:spPr>
        <p:txBody>
          <a:bodyPr>
            <a:normAutofit lnSpcReduction="10000"/>
          </a:bodyPr>
          <a:lstStyle/>
          <a:p>
            <a:pPr eaLnBrk="1" hangingPunct="1">
              <a:buFont typeface="Wingdings 2" charset="0"/>
              <a:buNone/>
            </a:pPr>
            <a:r>
              <a:rPr lang="es-MX" sz="3200">
                <a:latin typeface="Arial" charset="0"/>
              </a:rPr>
              <a:t>Contenido básico </a:t>
            </a:r>
            <a:endParaRPr lang="en-US" sz="3200">
              <a:latin typeface="Arial" charset="0"/>
            </a:endParaRPr>
          </a:p>
          <a:p>
            <a:pPr lvl="1" eaLnBrk="1" hangingPunct="1"/>
            <a:r>
              <a:rPr lang="es-MX" sz="2800">
                <a:solidFill>
                  <a:schemeClr val="tx1"/>
                </a:solidFill>
                <a:latin typeface="Arial" charset="0"/>
              </a:rPr>
              <a:t>Caps. 1-3: ¿Tienen alguna ventaja los judíos sobre los gentiles?</a:t>
            </a:r>
            <a:endParaRPr lang="en-US" sz="2800">
              <a:solidFill>
                <a:schemeClr val="tx1"/>
              </a:solidFill>
              <a:latin typeface="Arial" charset="0"/>
            </a:endParaRPr>
          </a:p>
          <a:p>
            <a:pPr lvl="1" eaLnBrk="1" hangingPunct="1"/>
            <a:r>
              <a:rPr lang="es-MX" sz="2800">
                <a:solidFill>
                  <a:schemeClr val="tx1"/>
                </a:solidFill>
                <a:latin typeface="Arial" charset="0"/>
              </a:rPr>
              <a:t>Caps. 4-8: ¿El evangelio contradice la ley de Moisés?</a:t>
            </a:r>
            <a:endParaRPr lang="en-US" sz="2800">
              <a:solidFill>
                <a:schemeClr val="tx1"/>
              </a:solidFill>
              <a:latin typeface="Arial" charset="0"/>
            </a:endParaRPr>
          </a:p>
          <a:p>
            <a:pPr lvl="1" eaLnBrk="1" hangingPunct="1"/>
            <a:r>
              <a:rPr lang="es-MX" sz="2800">
                <a:solidFill>
                  <a:schemeClr val="tx1"/>
                </a:solidFill>
                <a:latin typeface="Arial" charset="0"/>
              </a:rPr>
              <a:t>Caps. 9-11: ¿Por qué no muchos judíos se convirtieron?</a:t>
            </a:r>
            <a:endParaRPr lang="en-US" sz="2800">
              <a:solidFill>
                <a:schemeClr val="tx1"/>
              </a:solidFill>
              <a:latin typeface="Arial" charset="0"/>
            </a:endParaRPr>
          </a:p>
          <a:p>
            <a:pPr lvl="1" eaLnBrk="1" hangingPunct="1"/>
            <a:r>
              <a:rPr lang="es-MX" sz="2800">
                <a:solidFill>
                  <a:schemeClr val="tx1"/>
                </a:solidFill>
                <a:latin typeface="Arial" charset="0"/>
              </a:rPr>
              <a:t>Caps. 12-16: ¿Cómo deben vivir los cristianos?</a:t>
            </a:r>
            <a:endParaRPr lang="en-US" sz="2800">
              <a:solidFill>
                <a:schemeClr val="tx1"/>
              </a:solidFill>
              <a:latin typeface="Arial" charset="0"/>
            </a:endParaRPr>
          </a:p>
        </p:txBody>
      </p:sp>
      <p:sp>
        <p:nvSpPr>
          <p:cNvPr id="4" name="Title 3"/>
          <p:cNvSpPr>
            <a:spLocks noGrp="1"/>
          </p:cNvSpPr>
          <p:nvPr>
            <p:ph type="title"/>
          </p:nvPr>
        </p:nvSpPr>
        <p:spPr>
          <a:xfrm>
            <a:off x="457200" y="1066800"/>
            <a:ext cx="8229600" cy="914400"/>
          </a:xfrm>
        </p:spPr>
        <p:txBody>
          <a:bodyPr>
            <a:normAutofit fontScale="90000"/>
          </a:bodyPr>
          <a:lstStyle/>
          <a:p>
            <a:pPr eaLnBrk="1" fontAlgn="auto" hangingPunct="1">
              <a:spcAft>
                <a:spcPts val="0"/>
              </a:spcAft>
              <a:defRPr/>
            </a:pPr>
            <a:r>
              <a:rPr lang="es-MX" smtClean="0">
                <a:ea typeface="+mj-ea"/>
              </a:rPr>
              <a:t>Contenido teológico y el mensaje de para la iglesia hoy (Biblia NVI de Estudio, Harrison, </a:t>
            </a:r>
            <a:r>
              <a:rPr lang="es-MX" err="1" smtClean="0">
                <a:ea typeface="+mj-ea"/>
              </a:rPr>
              <a:t>Gifford</a:t>
            </a:r>
            <a:r>
              <a:rPr lang="es-MX" smtClean="0">
                <a:ea typeface="+mj-ea"/>
              </a:rPr>
              <a:t>)</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4"/>
          <p:cNvSpPr>
            <a:spLocks noGrp="1"/>
          </p:cNvSpPr>
          <p:nvPr>
            <p:ph idx="1"/>
          </p:nvPr>
        </p:nvSpPr>
        <p:spPr>
          <a:xfrm>
            <a:off x="457200" y="1752600"/>
            <a:ext cx="8229600" cy="4343400"/>
          </a:xfrm>
        </p:spPr>
        <p:txBody>
          <a:bodyPr/>
          <a:lstStyle/>
          <a:p>
            <a:pPr eaLnBrk="1" hangingPunct="1">
              <a:buFont typeface="Wingdings 2" charset="0"/>
              <a:buNone/>
            </a:pPr>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Empieza con mención de la condición espiritual de toda humanidad.  </a:t>
            </a:r>
            <a:endParaRPr lang="en-US">
              <a:solidFill>
                <a:schemeClr val="tx1"/>
              </a:solidFill>
              <a:latin typeface="Arial" charset="0"/>
            </a:endParaRPr>
          </a:p>
        </p:txBody>
      </p:sp>
      <p:sp>
        <p:nvSpPr>
          <p:cNvPr id="4" name="Title 3"/>
          <p:cNvSpPr>
            <a:spLocks noGrp="1"/>
          </p:cNvSpPr>
          <p:nvPr>
            <p:ph type="title"/>
          </p:nvPr>
        </p:nvSpPr>
        <p:spPr>
          <a:xfrm>
            <a:off x="381000" y="533400"/>
            <a:ext cx="8229600" cy="9144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s-ES" b="1">
                <a:latin typeface="Arial" charset="0"/>
              </a:rPr>
              <a:t>Romanos 1:18</a:t>
            </a:r>
            <a:r>
              <a:rPr lang="es-ES">
                <a:latin typeface="Arial" charset="0"/>
              </a:rPr>
              <a:t/>
            </a:r>
            <a:br>
              <a:rPr lang="es-ES">
                <a:latin typeface="Arial" charset="0"/>
              </a:rPr>
            </a:br>
            <a:r>
              <a:rPr lang="es-ES" baseline="30000">
                <a:latin typeface="Arial" charset="0"/>
              </a:rPr>
              <a:t>18</a:t>
            </a:r>
            <a:r>
              <a:rPr lang="es-ES">
                <a:latin typeface="Arial" charset="0"/>
              </a:rPr>
              <a:t> Ciertamente, la ira de Dios viene revelándose desde el cielo contra toda impiedad e injusticia de los *seres humanos, que con su maldad obstruyen la verdad.</a:t>
            </a:r>
          </a:p>
          <a:p>
            <a:pPr eaLnBrk="1" hangingPunct="1"/>
            <a:r>
              <a:rPr lang="es-ES" b="1">
                <a:latin typeface="Arial" charset="0"/>
              </a:rPr>
              <a:t>Romanos 1:21</a:t>
            </a:r>
            <a:r>
              <a:rPr lang="es-ES">
                <a:latin typeface="Arial" charset="0"/>
              </a:rPr>
              <a:t/>
            </a:r>
            <a:br>
              <a:rPr lang="es-ES">
                <a:latin typeface="Arial" charset="0"/>
              </a:rPr>
            </a:br>
            <a:r>
              <a:rPr lang="es-ES" baseline="30000">
                <a:latin typeface="Arial" charset="0"/>
              </a:rPr>
              <a:t>21</a:t>
            </a:r>
            <a:r>
              <a:rPr lang="es-ES">
                <a:latin typeface="Arial" charset="0"/>
              </a:rPr>
              <a:t> A pesar de haber conocido a Dios, no lo glorificaron como a Dios ni le dieron gracias, sino que se extraviaron en sus inútiles razonamientos, y se les oscureció su insensato corazón.</a:t>
            </a: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p:txBody>
          <a:bodyPr/>
          <a:lstStyle/>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s-MX" smtClean="0">
                <a:ea typeface="+mj-ea"/>
              </a:rPr>
              <a:t>El Foro de Roma antigua</a:t>
            </a:r>
            <a:endParaRPr lang="es-MX">
              <a:ea typeface="+mj-ea"/>
            </a:endParaRPr>
          </a:p>
        </p:txBody>
      </p:sp>
      <p:pic>
        <p:nvPicPr>
          <p:cNvPr id="8196" name="Picture 2" descr="Archivo:Foro roman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eaLnBrk="1" hangingPunct="1"/>
            <a:r>
              <a:rPr lang="es-ES" b="1">
                <a:latin typeface="Arial" charset="0"/>
              </a:rPr>
              <a:t>Romanos 3:10</a:t>
            </a:r>
          </a:p>
          <a:p>
            <a:pPr eaLnBrk="1" hangingPunct="1">
              <a:buFont typeface="Wingdings 2" charset="0"/>
              <a:buNone/>
            </a:pPr>
            <a:r>
              <a:rPr lang="es-ES" baseline="30000">
                <a:latin typeface="Arial" charset="0"/>
              </a:rPr>
              <a:t>	10</a:t>
            </a:r>
            <a:r>
              <a:rPr lang="es-ES">
                <a:latin typeface="Arial" charset="0"/>
              </a:rPr>
              <a:t> Así está escrito: </a:t>
            </a:r>
            <a:br>
              <a:rPr lang="es-ES">
                <a:latin typeface="Arial" charset="0"/>
              </a:rPr>
            </a:br>
            <a:r>
              <a:rPr lang="es-ES">
                <a:latin typeface="Arial" charset="0"/>
              </a:rPr>
              <a:t>      «No hay un solo justo, ni siquiera uno; </a:t>
            </a:r>
            <a:br>
              <a:rPr lang="es-ES">
                <a:latin typeface="Arial" charset="0"/>
              </a:rPr>
            </a:br>
            <a:endParaRPr lang="es-ES">
              <a:latin typeface="Arial" charset="0"/>
            </a:endParaRP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4"/>
          <p:cNvSpPr>
            <a:spLocks noGrp="1"/>
          </p:cNvSpPr>
          <p:nvPr>
            <p:ph idx="1"/>
          </p:nvPr>
        </p:nvSpPr>
        <p:spPr>
          <a:xfrm>
            <a:off x="457200" y="1752600"/>
            <a:ext cx="8229600" cy="4343400"/>
          </a:xfrm>
        </p:spPr>
        <p:txBody>
          <a:bodyPr/>
          <a:lstStyle/>
          <a:p>
            <a:pPr eaLnBrk="1" hangingPunct="1">
              <a:buFont typeface="Wingdings 2" charset="0"/>
              <a:buNone/>
            </a:pPr>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Empieza con mención de la condición espiritual de toda humanidad.  </a:t>
            </a:r>
            <a:endParaRPr lang="en-US">
              <a:solidFill>
                <a:schemeClr val="tx1"/>
              </a:solidFill>
              <a:latin typeface="Arial" charset="0"/>
            </a:endParaRPr>
          </a:p>
          <a:p>
            <a:pPr lvl="1" eaLnBrk="1" hangingPunct="1"/>
            <a:r>
              <a:rPr lang="es-MX">
                <a:solidFill>
                  <a:schemeClr val="tx1"/>
                </a:solidFill>
                <a:latin typeface="Arial" charset="0"/>
              </a:rPr>
              <a:t>Tanto los judíos como los gentiles son culpables del pecado.  </a:t>
            </a:r>
            <a:endParaRPr lang="en-US">
              <a:solidFill>
                <a:schemeClr val="tx1"/>
              </a:solidFill>
              <a:latin typeface="Arial" charset="0"/>
            </a:endParaRPr>
          </a:p>
        </p:txBody>
      </p:sp>
      <p:sp>
        <p:nvSpPr>
          <p:cNvPr id="5" name="Title 3"/>
          <p:cNvSpPr>
            <a:spLocks noGrp="1"/>
          </p:cNvSpPr>
          <p:nvPr>
            <p:ph type="title"/>
          </p:nvPr>
        </p:nvSpPr>
        <p:spPr>
          <a:xfrm>
            <a:off x="457200" y="609600"/>
            <a:ext cx="8229600" cy="9144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eaLnBrk="1" hangingPunct="1"/>
            <a:r>
              <a:rPr lang="es-ES" b="1">
                <a:latin typeface="Arial" charset="0"/>
              </a:rPr>
              <a:t>Romanos 2:9</a:t>
            </a:r>
            <a:r>
              <a:rPr lang="es-ES">
                <a:latin typeface="Arial" charset="0"/>
              </a:rPr>
              <a:t/>
            </a:r>
            <a:br>
              <a:rPr lang="es-ES">
                <a:latin typeface="Arial" charset="0"/>
              </a:rPr>
            </a:br>
            <a:r>
              <a:rPr lang="es-ES" baseline="30000">
                <a:latin typeface="Arial" charset="0"/>
              </a:rPr>
              <a:t>9</a:t>
            </a:r>
            <a:r>
              <a:rPr lang="es-ES">
                <a:latin typeface="Arial" charset="0"/>
              </a:rPr>
              <a:t> Habrá sufrimiento y angustia para todos los que hacen el mal, los judíos primeramente, y también los gentiles;</a:t>
            </a:r>
          </a:p>
          <a:p>
            <a:pPr eaLnBrk="1" hangingPunct="1"/>
            <a:endParaRPr lang="es-ES">
              <a:latin typeface="Arial" charset="0"/>
            </a:endParaRPr>
          </a:p>
          <a:p>
            <a:pPr eaLnBrk="1" hangingPunct="1"/>
            <a:r>
              <a:rPr lang="es-ES" b="1">
                <a:latin typeface="Arial" charset="0"/>
              </a:rPr>
              <a:t>Romanos 2:12</a:t>
            </a:r>
            <a:r>
              <a:rPr lang="es-ES">
                <a:latin typeface="Arial" charset="0"/>
              </a:rPr>
              <a:t/>
            </a:r>
            <a:br>
              <a:rPr lang="es-ES">
                <a:latin typeface="Arial" charset="0"/>
              </a:rPr>
            </a:br>
            <a:r>
              <a:rPr lang="es-ES" baseline="30000">
                <a:latin typeface="Arial" charset="0"/>
              </a:rPr>
              <a:t>12</a:t>
            </a:r>
            <a:r>
              <a:rPr lang="es-ES">
                <a:latin typeface="Arial" charset="0"/>
              </a:rPr>
              <a:t> Todos los que han pecado sin conocer la ley, también perecerán sin la ley; y todos los que han pecado conociendo la ley, por la ley serán juzgados.</a:t>
            </a: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4"/>
          <p:cNvSpPr>
            <a:spLocks noGrp="1"/>
          </p:cNvSpPr>
          <p:nvPr>
            <p:ph idx="1"/>
          </p:nvPr>
        </p:nvSpPr>
        <p:spPr>
          <a:xfrm>
            <a:off x="457200" y="1752600"/>
            <a:ext cx="8229600" cy="4343400"/>
          </a:xfrm>
        </p:spPr>
        <p:txBody>
          <a:bodyPr/>
          <a:lstStyle/>
          <a:p>
            <a:pPr eaLnBrk="1" hangingPunct="1">
              <a:buFont typeface="Wingdings 2" charset="0"/>
              <a:buNone/>
            </a:pPr>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Empieza con mención de la condición espiritual de toda humanidad.  </a:t>
            </a:r>
            <a:endParaRPr lang="en-US">
              <a:solidFill>
                <a:schemeClr val="tx1"/>
              </a:solidFill>
              <a:latin typeface="Arial" charset="0"/>
            </a:endParaRPr>
          </a:p>
          <a:p>
            <a:pPr lvl="1" eaLnBrk="1" hangingPunct="1"/>
            <a:r>
              <a:rPr lang="es-MX">
                <a:solidFill>
                  <a:schemeClr val="tx1"/>
                </a:solidFill>
                <a:latin typeface="Arial" charset="0"/>
              </a:rPr>
              <a:t>Tanto los judíos como los gentiles son culpables del pecado.  </a:t>
            </a:r>
            <a:endParaRPr lang="en-US">
              <a:solidFill>
                <a:schemeClr val="tx1"/>
              </a:solidFill>
              <a:latin typeface="Arial" charset="0"/>
            </a:endParaRPr>
          </a:p>
          <a:p>
            <a:pPr lvl="1" eaLnBrk="1" hangingPunct="1"/>
            <a:r>
              <a:rPr lang="es-MX">
                <a:solidFill>
                  <a:schemeClr val="tx1"/>
                </a:solidFill>
                <a:latin typeface="Arial" charset="0"/>
              </a:rPr>
              <a:t>Los que ponen su fe </a:t>
            </a:r>
            <a:r>
              <a:rPr lang="es-EC">
                <a:solidFill>
                  <a:schemeClr val="tx1"/>
                </a:solidFill>
                <a:latin typeface="Arial" charset="0"/>
              </a:rPr>
              <a:t>en el Mesías, tanto Gentiles como Judíos, son los verdaderos hijos de Abraham, y alcanzan la justificación que él alcanzó por su fe.  </a:t>
            </a:r>
          </a:p>
        </p:txBody>
      </p:sp>
      <p:sp>
        <p:nvSpPr>
          <p:cNvPr id="5" name="Title 3"/>
          <p:cNvSpPr>
            <a:spLocks noGrp="1"/>
          </p:cNvSpPr>
          <p:nvPr>
            <p:ph type="title"/>
          </p:nvPr>
        </p:nvSpPr>
        <p:spPr>
          <a:xfrm>
            <a:off x="457200" y="685800"/>
            <a:ext cx="8229600" cy="9144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pPr eaLnBrk="1" hangingPunct="1"/>
            <a:r>
              <a:rPr lang="es-ES" b="1">
                <a:latin typeface="Arial" charset="0"/>
              </a:rPr>
              <a:t>Romanos 4:16</a:t>
            </a:r>
          </a:p>
          <a:p>
            <a:pPr eaLnBrk="1" hangingPunct="1">
              <a:buFont typeface="Wingdings 2" charset="0"/>
              <a:buNone/>
            </a:pPr>
            <a:r>
              <a:rPr lang="es-ES" baseline="30000">
                <a:latin typeface="Arial" charset="0"/>
              </a:rPr>
              <a:t>	16</a:t>
            </a:r>
            <a:r>
              <a:rPr lang="es-ES">
                <a:latin typeface="Arial" charset="0"/>
              </a:rPr>
              <a:t> Por eso la promesa viene por la fe, a fin de que por la gracia quede garantizada para toda la descendencia de Abraham; esta promesa no es sólo para los que son de la ley sino para los que son también de la fe de Abraham, quien es el padre que tenemos en común</a:t>
            </a: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4"/>
          <p:cNvSpPr>
            <a:spLocks noGrp="1"/>
          </p:cNvSpPr>
          <p:nvPr>
            <p:ph idx="1"/>
          </p:nvPr>
        </p:nvSpPr>
        <p:spPr>
          <a:xfrm>
            <a:off x="457200" y="1752600"/>
            <a:ext cx="8229600" cy="4343400"/>
          </a:xfrm>
        </p:spPr>
        <p:txBody>
          <a:bodyPr/>
          <a:lstStyle/>
          <a:p>
            <a:pPr eaLnBrk="1" hangingPunct="1">
              <a:buFont typeface="Wingdings 2" charset="0"/>
              <a:buNone/>
            </a:pPr>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Empieza con mención de la condición espiritual de toda humanidad.  </a:t>
            </a:r>
            <a:endParaRPr lang="en-US">
              <a:solidFill>
                <a:schemeClr val="tx1"/>
              </a:solidFill>
              <a:latin typeface="Arial" charset="0"/>
            </a:endParaRPr>
          </a:p>
          <a:p>
            <a:pPr lvl="1" eaLnBrk="1" hangingPunct="1"/>
            <a:r>
              <a:rPr lang="es-MX">
                <a:solidFill>
                  <a:schemeClr val="tx1"/>
                </a:solidFill>
                <a:latin typeface="Arial" charset="0"/>
              </a:rPr>
              <a:t>Tanto los judíos como los gentiles son culpables del pecado.  </a:t>
            </a:r>
            <a:endParaRPr lang="en-US">
              <a:solidFill>
                <a:schemeClr val="tx1"/>
              </a:solidFill>
              <a:latin typeface="Arial" charset="0"/>
            </a:endParaRPr>
          </a:p>
          <a:p>
            <a:pPr lvl="1" eaLnBrk="1" hangingPunct="1"/>
            <a:r>
              <a:rPr lang="es-MX">
                <a:solidFill>
                  <a:schemeClr val="tx1"/>
                </a:solidFill>
                <a:latin typeface="Arial" charset="0"/>
              </a:rPr>
              <a:t>Los que ponen su fe </a:t>
            </a:r>
            <a:r>
              <a:rPr lang="es-EC">
                <a:solidFill>
                  <a:schemeClr val="tx1"/>
                </a:solidFill>
                <a:latin typeface="Arial" charset="0"/>
              </a:rPr>
              <a:t>en el Mesías, tanto Gentiles como Judíos, son los verdaderos hijos de Abraham, y alcanzan la justificación que él alcanzó por su fe.  </a:t>
            </a:r>
          </a:p>
          <a:p>
            <a:pPr lvl="1" eaLnBrk="1" hangingPunct="1"/>
            <a:r>
              <a:rPr lang="es-MX">
                <a:solidFill>
                  <a:schemeClr val="tx1"/>
                </a:solidFill>
                <a:latin typeface="Arial" charset="0"/>
              </a:rPr>
              <a:t>Esta justificación ha sido provista por Dios a través de Jesucristo y su obra redentora en la cruz. </a:t>
            </a:r>
            <a:endParaRPr lang="en-US">
              <a:solidFill>
                <a:schemeClr val="tx1"/>
              </a:solidFill>
              <a:latin typeface="Arial" charset="0"/>
            </a:endParaRPr>
          </a:p>
        </p:txBody>
      </p:sp>
      <p:sp>
        <p:nvSpPr>
          <p:cNvPr id="5" name="Title 3"/>
          <p:cNvSpPr>
            <a:spLocks noGrp="1"/>
          </p:cNvSpPr>
          <p:nvPr>
            <p:ph type="title"/>
          </p:nvPr>
        </p:nvSpPr>
        <p:spPr>
          <a:xfrm>
            <a:off x="457200" y="609600"/>
            <a:ext cx="8229600" cy="9144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p:txBody>
          <a:bodyPr/>
          <a:lstStyle/>
          <a:p>
            <a:pPr eaLnBrk="1" hangingPunct="1"/>
            <a:r>
              <a:rPr lang="es-ES" b="1">
                <a:latin typeface="Arial" charset="0"/>
              </a:rPr>
              <a:t>Romanos 5:8 </a:t>
            </a:r>
          </a:p>
          <a:p>
            <a:pPr eaLnBrk="1" hangingPunct="1">
              <a:buFont typeface="Wingdings 2" charset="0"/>
              <a:buNone/>
            </a:pPr>
            <a:r>
              <a:rPr lang="es-ES" baseline="30000">
                <a:latin typeface="Arial" charset="0"/>
              </a:rPr>
              <a:t>	8</a:t>
            </a:r>
            <a:r>
              <a:rPr lang="es-ES">
                <a:latin typeface="Arial" charset="0"/>
              </a:rPr>
              <a:t> Pero Dios demuestra su amor por nosotros en esto: en que cuando todavía éramos pecadores, Cristo murió por nosotros. </a:t>
            </a:r>
            <a:br>
              <a:rPr lang="es-ES">
                <a:latin typeface="Arial" charset="0"/>
              </a:rPr>
            </a:br>
            <a:endParaRPr lang="es-ES">
              <a:latin typeface="Arial" charset="0"/>
            </a:endParaRP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4"/>
          <p:cNvSpPr>
            <a:spLocks noGrp="1"/>
          </p:cNvSpPr>
          <p:nvPr>
            <p:ph idx="1"/>
          </p:nvPr>
        </p:nvSpPr>
        <p:spPr>
          <a:xfrm>
            <a:off x="457200" y="1752600"/>
            <a:ext cx="8229600" cy="4343400"/>
          </a:xfrm>
        </p:spPr>
        <p:txBody>
          <a:bodyPr/>
          <a:lstStyle/>
          <a:p>
            <a:pPr eaLnBrk="1" hangingPunct="1"/>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La fe es un principio por la cual Dios siempre ha tratado con la humanidad, como muestra el ejemplo de Abraham.  </a:t>
            </a:r>
            <a:endParaRPr lang="en-US">
              <a:solidFill>
                <a:schemeClr val="tx1"/>
              </a:solidFill>
              <a:latin typeface="Arial" charset="0"/>
            </a:endParaRPr>
          </a:p>
        </p:txBody>
      </p:sp>
      <p:sp>
        <p:nvSpPr>
          <p:cNvPr id="8" name="Title 3"/>
          <p:cNvSpPr>
            <a:spLocks noGrp="1"/>
          </p:cNvSpPr>
          <p:nvPr>
            <p:ph type="title"/>
          </p:nvPr>
        </p:nvSpPr>
        <p:spPr>
          <a:xfrm>
            <a:off x="457200" y="609600"/>
            <a:ext cx="8229600" cy="9906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1" hangingPunct="1">
              <a:lnSpc>
                <a:spcPct val="90000"/>
              </a:lnSpc>
            </a:pPr>
            <a:r>
              <a:rPr lang="es-ES" b="1">
                <a:latin typeface="Arial" charset="0"/>
              </a:rPr>
              <a:t>Romanos 3:22</a:t>
            </a:r>
            <a:endParaRPr lang="es-ES">
              <a:latin typeface="Arial" charset="0"/>
            </a:endParaRPr>
          </a:p>
          <a:p>
            <a:pPr eaLnBrk="1" hangingPunct="1">
              <a:lnSpc>
                <a:spcPct val="90000"/>
              </a:lnSpc>
              <a:buFont typeface="Wingdings 2" charset="0"/>
              <a:buNone/>
            </a:pPr>
            <a:r>
              <a:rPr lang="es-ES" baseline="30000">
                <a:latin typeface="Arial" charset="0"/>
              </a:rPr>
              <a:t>	22</a:t>
            </a:r>
            <a:r>
              <a:rPr lang="es-ES">
                <a:latin typeface="Arial" charset="0"/>
              </a:rPr>
              <a:t> Esta justicia de Dios llega, mediante la *fe en Jesucristo, a todos los que creen. De hecho, no hay distinción,</a:t>
            </a:r>
          </a:p>
          <a:p>
            <a:pPr eaLnBrk="1" hangingPunct="1">
              <a:lnSpc>
                <a:spcPct val="90000"/>
              </a:lnSpc>
              <a:buFont typeface="Wingdings 2" charset="0"/>
              <a:buNone/>
            </a:pPr>
            <a:endParaRPr lang="es-ES">
              <a:latin typeface="Arial" charset="0"/>
            </a:endParaRPr>
          </a:p>
          <a:p>
            <a:pPr eaLnBrk="1" hangingPunct="1">
              <a:lnSpc>
                <a:spcPct val="90000"/>
              </a:lnSpc>
            </a:pPr>
            <a:r>
              <a:rPr lang="es-ES" b="1">
                <a:latin typeface="Arial" charset="0"/>
              </a:rPr>
              <a:t>Romanos 3:26</a:t>
            </a:r>
            <a:r>
              <a:rPr lang="es-ES">
                <a:latin typeface="Arial" charset="0"/>
              </a:rPr>
              <a:t/>
            </a:r>
            <a:br>
              <a:rPr lang="es-ES">
                <a:latin typeface="Arial" charset="0"/>
              </a:rPr>
            </a:br>
            <a:r>
              <a:rPr lang="es-ES" baseline="30000">
                <a:latin typeface="Arial" charset="0"/>
              </a:rPr>
              <a:t>26</a:t>
            </a:r>
            <a:r>
              <a:rPr lang="es-ES">
                <a:latin typeface="Arial" charset="0"/>
              </a:rPr>
              <a:t> pero en el tiempo presente ha ofrecido a Jesucristo para manifestar su justicia. De este modo Dios es justo y, a la vez, el que justifica a los que tienen fe en Jesús. </a:t>
            </a:r>
            <a:br>
              <a:rPr lang="es-ES">
                <a:latin typeface="Arial" charset="0"/>
              </a:rPr>
            </a:br>
            <a:endParaRPr lang="es-ES">
              <a:latin typeface="Arial" charset="0"/>
            </a:endParaRPr>
          </a:p>
          <a:p>
            <a:pPr eaLnBrk="1" hangingPunct="1">
              <a:lnSpc>
                <a:spcPct val="90000"/>
              </a:lnSpc>
            </a:pPr>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4"/>
          <p:cNvSpPr>
            <a:spLocks noGrp="1"/>
          </p:cNvSpPr>
          <p:nvPr>
            <p:ph idx="1"/>
          </p:nvPr>
        </p:nvSpPr>
        <p:spPr>
          <a:xfrm>
            <a:off x="457200" y="1752600"/>
            <a:ext cx="8229600" cy="4343400"/>
          </a:xfrm>
        </p:spPr>
        <p:txBody>
          <a:bodyPr/>
          <a:lstStyle/>
          <a:p>
            <a:pPr eaLnBrk="1" hangingPunct="1"/>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La fe es un principio por la cual Dios siempre ha tratado con la humanidad, como muestra el ejemplo de Abraham.  </a:t>
            </a:r>
            <a:endParaRPr lang="en-US">
              <a:solidFill>
                <a:schemeClr val="tx1"/>
              </a:solidFill>
              <a:latin typeface="Arial" charset="0"/>
            </a:endParaRPr>
          </a:p>
          <a:p>
            <a:pPr lvl="1" eaLnBrk="1" hangingPunct="1"/>
            <a:r>
              <a:rPr lang="es-MX">
                <a:solidFill>
                  <a:schemeClr val="tx1"/>
                </a:solidFill>
                <a:latin typeface="Arial" charset="0"/>
              </a:rPr>
              <a:t>Jesús es el nuevo Adán, iniciando una nueva humanidad.  </a:t>
            </a:r>
            <a:endParaRPr lang="en-US">
              <a:solidFill>
                <a:schemeClr val="tx1"/>
              </a:solidFill>
              <a:latin typeface="Arial" charset="0"/>
            </a:endParaRPr>
          </a:p>
        </p:txBody>
      </p:sp>
      <p:sp>
        <p:nvSpPr>
          <p:cNvPr id="5" name="Title 3"/>
          <p:cNvSpPr>
            <a:spLocks noGrp="1"/>
          </p:cNvSpPr>
          <p:nvPr>
            <p:ph type="title"/>
          </p:nvPr>
        </p:nvSpPr>
        <p:spPr>
          <a:xfrm>
            <a:off x="457200" y="609600"/>
            <a:ext cx="8229600" cy="9906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s-MX" smtClean="0">
                <a:ea typeface="+mj-ea"/>
              </a:rPr>
              <a:t>El Coliseo</a:t>
            </a:r>
            <a:endParaRPr lang="es-MX">
              <a:ea typeface="+mj-ea"/>
            </a:endParaRPr>
          </a:p>
        </p:txBody>
      </p:sp>
      <p:pic>
        <p:nvPicPr>
          <p:cNvPr id="9220" name="Picture 2" descr="The Coli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p:txBody>
          <a:bodyPr/>
          <a:lstStyle/>
          <a:p>
            <a:pPr eaLnBrk="1" hangingPunct="1"/>
            <a:r>
              <a:rPr lang="es-ES" b="1">
                <a:latin typeface="Arial" charset="0"/>
              </a:rPr>
              <a:t>Romanos 5:12</a:t>
            </a:r>
            <a:r>
              <a:rPr lang="es-ES">
                <a:latin typeface="Arial" charset="0"/>
              </a:rPr>
              <a:t/>
            </a:r>
            <a:br>
              <a:rPr lang="es-ES">
                <a:latin typeface="Arial" charset="0"/>
              </a:rPr>
            </a:br>
            <a:r>
              <a:rPr lang="es-ES" baseline="30000">
                <a:latin typeface="Arial" charset="0"/>
              </a:rPr>
              <a:t>12</a:t>
            </a:r>
            <a:r>
              <a:rPr lang="es-ES">
                <a:latin typeface="Arial" charset="0"/>
              </a:rPr>
              <a:t> Por medio de un solo hombre el pecado entró en el mundo…; fue así como la muerte pasó a toda la humanidad, porque todos pecaron.</a:t>
            </a:r>
            <a:endParaRPr lang="es-ES" baseline="30000">
              <a:latin typeface="Arial" charset="0"/>
            </a:endParaRPr>
          </a:p>
          <a:p>
            <a:pPr eaLnBrk="1" hangingPunct="1"/>
            <a:r>
              <a:rPr lang="es-ES" b="1">
                <a:latin typeface="Arial" charset="0"/>
              </a:rPr>
              <a:t>Romanos 5:15</a:t>
            </a:r>
            <a:endParaRPr lang="es-ES">
              <a:latin typeface="Arial" charset="0"/>
            </a:endParaRPr>
          </a:p>
          <a:p>
            <a:pPr eaLnBrk="1" hangingPunct="1">
              <a:buFont typeface="Wingdings 2" charset="0"/>
              <a:buNone/>
            </a:pPr>
            <a:r>
              <a:rPr lang="es-ES" baseline="30000">
                <a:latin typeface="Arial" charset="0"/>
              </a:rPr>
              <a:t>	15</a:t>
            </a:r>
            <a:r>
              <a:rPr lang="es-ES">
                <a:latin typeface="Arial" charset="0"/>
              </a:rPr>
              <a:t> Pero la transgresión de Adán no puede compararse con la gracia de Dios. Pues si por la transgresión de un solo hombre murieron todos, ¡cuánto más el don que vino por la gracia de un solo hombre, Jesucristo, abundó para todos!</a:t>
            </a:r>
          </a:p>
          <a:p>
            <a:pPr eaLnBrk="1" hangingPunct="1">
              <a:buFont typeface="Wingdings 2" charset="0"/>
              <a:buNone/>
            </a:pPr>
            <a:endParaRPr lang="es-ES">
              <a:latin typeface="Arial" charset="0"/>
            </a:endParaRP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4"/>
          <p:cNvSpPr>
            <a:spLocks noGrp="1"/>
          </p:cNvSpPr>
          <p:nvPr>
            <p:ph idx="1"/>
          </p:nvPr>
        </p:nvSpPr>
        <p:spPr>
          <a:xfrm>
            <a:off x="457200" y="1752600"/>
            <a:ext cx="8229600" cy="4343400"/>
          </a:xfrm>
        </p:spPr>
        <p:txBody>
          <a:bodyPr/>
          <a:lstStyle/>
          <a:p>
            <a:pPr eaLnBrk="1" hangingPunct="1"/>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La fe es un principio por la cual Dios siempre ha tratado con la humanidad, como muestra el ejemplo de Abraham.  </a:t>
            </a:r>
            <a:endParaRPr lang="en-US">
              <a:solidFill>
                <a:schemeClr val="tx1"/>
              </a:solidFill>
              <a:latin typeface="Arial" charset="0"/>
            </a:endParaRPr>
          </a:p>
          <a:p>
            <a:pPr lvl="1" eaLnBrk="1" hangingPunct="1"/>
            <a:r>
              <a:rPr lang="es-MX">
                <a:solidFill>
                  <a:schemeClr val="tx1"/>
                </a:solidFill>
                <a:latin typeface="Arial" charset="0"/>
              </a:rPr>
              <a:t>Jesús es el nuevo Adán, iniciando una nueva humanidad.  </a:t>
            </a:r>
            <a:endParaRPr lang="en-US">
              <a:solidFill>
                <a:schemeClr val="tx1"/>
              </a:solidFill>
              <a:latin typeface="Arial" charset="0"/>
            </a:endParaRPr>
          </a:p>
          <a:p>
            <a:pPr lvl="1" eaLnBrk="1" hangingPunct="1"/>
            <a:r>
              <a:rPr lang="es-MX">
                <a:solidFill>
                  <a:schemeClr val="tx1"/>
                </a:solidFill>
                <a:latin typeface="Arial" charset="0"/>
              </a:rPr>
              <a:t>El tiempo presente es un tiempo de sufrimiento antes del fin.  Pero el sufrimiento produce resultados en nuestras vidas.  </a:t>
            </a:r>
            <a:endParaRPr lang="en-US">
              <a:solidFill>
                <a:schemeClr val="tx1"/>
              </a:solidFill>
              <a:latin typeface="Arial" charset="0"/>
            </a:endParaRPr>
          </a:p>
        </p:txBody>
      </p:sp>
      <p:sp>
        <p:nvSpPr>
          <p:cNvPr id="5" name="Title 3"/>
          <p:cNvSpPr>
            <a:spLocks noGrp="1"/>
          </p:cNvSpPr>
          <p:nvPr>
            <p:ph type="title"/>
          </p:nvPr>
        </p:nvSpPr>
        <p:spPr>
          <a:xfrm>
            <a:off x="457200" y="457200"/>
            <a:ext cx="8229600" cy="9906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p:txBody>
          <a:bodyPr/>
          <a:lstStyle/>
          <a:p>
            <a:pPr eaLnBrk="1" hangingPunct="1"/>
            <a:r>
              <a:rPr lang="es-ES" b="1">
                <a:latin typeface="Arial" charset="0"/>
              </a:rPr>
              <a:t>Romanos 8:22-23</a:t>
            </a:r>
            <a:endParaRPr lang="es-ES">
              <a:latin typeface="Arial" charset="0"/>
            </a:endParaRPr>
          </a:p>
          <a:p>
            <a:pPr eaLnBrk="1" hangingPunct="1">
              <a:buFont typeface="Wingdings 2" charset="0"/>
              <a:buNone/>
            </a:pPr>
            <a:r>
              <a:rPr lang="es-ES" baseline="30000">
                <a:latin typeface="Arial" charset="0"/>
              </a:rPr>
              <a:t>	22</a:t>
            </a:r>
            <a:r>
              <a:rPr lang="es-ES">
                <a:latin typeface="Arial" charset="0"/>
              </a:rPr>
              <a:t> Sabemos que toda la creación todavía gime a una, como si tuviera dolores de parto.</a:t>
            </a:r>
            <a:r>
              <a:rPr lang="es-ES" baseline="30000">
                <a:latin typeface="Arial" charset="0"/>
              </a:rPr>
              <a:t>23</a:t>
            </a:r>
            <a:r>
              <a:rPr lang="es-ES">
                <a:latin typeface="Arial" charset="0"/>
              </a:rPr>
              <a:t> Y no sólo ella, sino también nosotros mismos….</a:t>
            </a:r>
          </a:p>
          <a:p>
            <a:pPr eaLnBrk="1" hangingPunct="1">
              <a:buFont typeface="Wingdings 2" charset="0"/>
              <a:buNone/>
            </a:pPr>
            <a:endParaRPr lang="es-ES">
              <a:latin typeface="Arial" charset="0"/>
            </a:endParaRPr>
          </a:p>
          <a:p>
            <a:pPr eaLnBrk="1" hangingPunct="1"/>
            <a:r>
              <a:rPr lang="es-ES" b="1">
                <a:latin typeface="Arial" charset="0"/>
              </a:rPr>
              <a:t>Romanos 8:18</a:t>
            </a:r>
            <a:r>
              <a:rPr lang="es-ES">
                <a:latin typeface="Arial" charset="0"/>
              </a:rPr>
              <a:t/>
            </a:r>
            <a:br>
              <a:rPr lang="es-ES">
                <a:latin typeface="Arial" charset="0"/>
              </a:rPr>
            </a:br>
            <a:r>
              <a:rPr lang="es-ES" baseline="30000">
                <a:latin typeface="Arial" charset="0"/>
              </a:rPr>
              <a:t>18</a:t>
            </a:r>
            <a:r>
              <a:rPr lang="es-ES">
                <a:latin typeface="Arial" charset="0"/>
              </a:rPr>
              <a:t> De hecho, considero que en nada se comparan los sufrimientos actuales con la gloria que habrá de revelarse en nosotros.</a:t>
            </a: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4"/>
          <p:cNvSpPr>
            <a:spLocks noGrp="1"/>
          </p:cNvSpPr>
          <p:nvPr>
            <p:ph idx="1"/>
          </p:nvPr>
        </p:nvSpPr>
        <p:spPr>
          <a:xfrm>
            <a:off x="457200" y="1752600"/>
            <a:ext cx="8229600" cy="4343400"/>
          </a:xfrm>
        </p:spPr>
        <p:txBody>
          <a:bodyPr>
            <a:normAutofit lnSpcReduction="10000"/>
          </a:bodyPr>
          <a:lstStyle/>
          <a:p>
            <a:pPr eaLnBrk="1" hangingPunct="1"/>
            <a:r>
              <a:rPr lang="es-MX" sz="2800">
                <a:latin typeface="Arial" charset="0"/>
              </a:rPr>
              <a:t>Secuencia lógica</a:t>
            </a:r>
            <a:endParaRPr lang="en-US" sz="2800">
              <a:latin typeface="Arial" charset="0"/>
            </a:endParaRPr>
          </a:p>
          <a:p>
            <a:pPr lvl="1" eaLnBrk="1" hangingPunct="1"/>
            <a:r>
              <a:rPr lang="es-MX">
                <a:solidFill>
                  <a:schemeClr val="tx1"/>
                </a:solidFill>
                <a:latin typeface="Arial" charset="0"/>
              </a:rPr>
              <a:t>La fe es un principio por la cual Dios siempre ha tratado con la humanidad, como muestra el ejemplo de Abraham.  </a:t>
            </a:r>
            <a:endParaRPr lang="en-US">
              <a:solidFill>
                <a:schemeClr val="tx1"/>
              </a:solidFill>
              <a:latin typeface="Arial" charset="0"/>
            </a:endParaRPr>
          </a:p>
          <a:p>
            <a:pPr lvl="1" eaLnBrk="1" hangingPunct="1"/>
            <a:r>
              <a:rPr lang="es-MX">
                <a:solidFill>
                  <a:schemeClr val="tx1"/>
                </a:solidFill>
                <a:latin typeface="Arial" charset="0"/>
              </a:rPr>
              <a:t>Jesús es el nuevo Adán, iniciando una nueva humanidad.  </a:t>
            </a:r>
            <a:endParaRPr lang="en-US">
              <a:solidFill>
                <a:schemeClr val="tx1"/>
              </a:solidFill>
              <a:latin typeface="Arial" charset="0"/>
            </a:endParaRPr>
          </a:p>
          <a:p>
            <a:pPr lvl="1" eaLnBrk="1" hangingPunct="1"/>
            <a:r>
              <a:rPr lang="es-MX">
                <a:solidFill>
                  <a:schemeClr val="tx1"/>
                </a:solidFill>
                <a:latin typeface="Arial" charset="0"/>
              </a:rPr>
              <a:t>El tiempo presente es un tiempo de sufrimiento antes del fin.  Pero el sufrimiento produce resultados en nuestras vidas.  </a:t>
            </a:r>
            <a:endParaRPr lang="en-US">
              <a:solidFill>
                <a:schemeClr val="tx1"/>
              </a:solidFill>
              <a:latin typeface="Arial" charset="0"/>
            </a:endParaRPr>
          </a:p>
          <a:p>
            <a:pPr lvl="1" eaLnBrk="1" hangingPunct="1"/>
            <a:r>
              <a:rPr lang="es-MX">
                <a:solidFill>
                  <a:schemeClr val="tx1"/>
                </a:solidFill>
                <a:latin typeface="Arial" charset="0"/>
              </a:rPr>
              <a:t>Pablo demuestra cómo el cristiano es librado del pecado, de la ley, y de la muerte – una provisión hecha posible por su unión con Cristo.</a:t>
            </a:r>
            <a:endParaRPr lang="en-US">
              <a:solidFill>
                <a:schemeClr val="tx1"/>
              </a:solidFill>
              <a:latin typeface="Arial" charset="0"/>
            </a:endParaRPr>
          </a:p>
        </p:txBody>
      </p:sp>
      <p:sp>
        <p:nvSpPr>
          <p:cNvPr id="5" name="Title 3"/>
          <p:cNvSpPr>
            <a:spLocks noGrp="1"/>
          </p:cNvSpPr>
          <p:nvPr>
            <p:ph type="title"/>
          </p:nvPr>
        </p:nvSpPr>
        <p:spPr>
          <a:xfrm>
            <a:off x="457200" y="457200"/>
            <a:ext cx="8229600" cy="9906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p:txBody>
          <a:bodyPr/>
          <a:lstStyle/>
          <a:p>
            <a:pPr eaLnBrk="1" hangingPunct="1"/>
            <a:r>
              <a:rPr lang="es-ES" b="1">
                <a:latin typeface="Arial" charset="0"/>
              </a:rPr>
              <a:t>Romanos 8:1-2</a:t>
            </a:r>
          </a:p>
          <a:p>
            <a:pPr eaLnBrk="1" hangingPunct="1">
              <a:buFont typeface="Wingdings 2" charset="0"/>
              <a:buNone/>
            </a:pPr>
            <a:r>
              <a:rPr lang="es-ES">
                <a:latin typeface="Arial" charset="0"/>
              </a:rPr>
              <a:t>	</a:t>
            </a:r>
            <a:r>
              <a:rPr lang="es-ES" baseline="30000">
                <a:latin typeface="Arial" charset="0"/>
              </a:rPr>
              <a:t>1</a:t>
            </a:r>
            <a:r>
              <a:rPr lang="es-ES">
                <a:latin typeface="Arial" charset="0"/>
              </a:rPr>
              <a:t> Por lo tanto, ya no hay ninguna condenación para los que están unidos a Cristo Jesús, </a:t>
            </a:r>
            <a:r>
              <a:rPr lang="es-ES" baseline="30000">
                <a:latin typeface="Arial" charset="0"/>
              </a:rPr>
              <a:t>2</a:t>
            </a:r>
            <a:r>
              <a:rPr lang="es-ES">
                <a:latin typeface="Arial" charset="0"/>
              </a:rPr>
              <a:t> pues por medio de él la ley del Espíritu de vida me ha liberado de la ley del pecado y de la muerte.</a:t>
            </a: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4"/>
          <p:cNvSpPr>
            <a:spLocks noGrp="1"/>
          </p:cNvSpPr>
          <p:nvPr>
            <p:ph idx="1"/>
          </p:nvPr>
        </p:nvSpPr>
        <p:spPr>
          <a:xfrm>
            <a:off x="457200" y="1752600"/>
            <a:ext cx="8229600" cy="4343400"/>
          </a:xfrm>
        </p:spPr>
        <p:txBody>
          <a:bodyPr/>
          <a:lstStyle/>
          <a:p>
            <a:pPr eaLnBrk="1" hangingPunct="1"/>
            <a:r>
              <a:rPr lang="es-MX" sz="2800">
                <a:latin typeface="Arial" charset="0"/>
              </a:rPr>
              <a:t>Secuencia lógica</a:t>
            </a:r>
          </a:p>
          <a:p>
            <a:pPr lvl="1" eaLnBrk="1" hangingPunct="1"/>
            <a:r>
              <a:rPr lang="es-MX">
                <a:solidFill>
                  <a:schemeClr val="tx1"/>
                </a:solidFill>
                <a:latin typeface="Arial" charset="0"/>
              </a:rPr>
              <a:t>Israel también tiene un lugar en el plan soberano de salvación.  Dios predestinó su rechazo del Mesías con el resultado de la conversión de los gentiles. </a:t>
            </a:r>
            <a:endParaRPr lang="en-US">
              <a:solidFill>
                <a:schemeClr val="tx1"/>
              </a:solidFill>
              <a:latin typeface="Arial" charset="0"/>
            </a:endParaRPr>
          </a:p>
          <a:p>
            <a:pPr eaLnBrk="1" hangingPunct="1"/>
            <a:endParaRPr lang="en-US" sz="2400">
              <a:latin typeface="Arial" charset="0"/>
            </a:endParaRPr>
          </a:p>
        </p:txBody>
      </p:sp>
      <p:sp>
        <p:nvSpPr>
          <p:cNvPr id="4" name="Title 3"/>
          <p:cNvSpPr>
            <a:spLocks noGrp="1"/>
          </p:cNvSpPr>
          <p:nvPr>
            <p:ph type="title"/>
          </p:nvPr>
        </p:nvSpPr>
        <p:spPr>
          <a:xfrm>
            <a:off x="457200" y="457200"/>
            <a:ext cx="8229600" cy="914400"/>
          </a:xfrm>
        </p:spPr>
        <p:txBody>
          <a:bodyPr/>
          <a:lstStyle/>
          <a:p>
            <a:pPr eaLnBrk="1" fontAlgn="auto" hangingPunct="1">
              <a:spcAft>
                <a:spcPts val="0"/>
              </a:spcAft>
              <a:defRPr/>
            </a:pPr>
            <a:r>
              <a:rPr lang="es-MX" smtClean="0">
                <a:ea typeface="+mj-ea"/>
              </a:rPr>
              <a:t>Contenido teológico </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pPr eaLnBrk="1" hangingPunct="1"/>
            <a:r>
              <a:rPr lang="es-ES" b="1">
                <a:latin typeface="Arial" charset="0"/>
              </a:rPr>
              <a:t>Romanos 11:1</a:t>
            </a:r>
            <a:r>
              <a:rPr lang="es-ES">
                <a:latin typeface="Arial" charset="0"/>
              </a:rPr>
              <a:t/>
            </a:r>
            <a:br>
              <a:rPr lang="es-ES">
                <a:latin typeface="Arial" charset="0"/>
              </a:rPr>
            </a:br>
            <a:r>
              <a:rPr lang="es-ES" baseline="30000">
                <a:latin typeface="Arial" charset="0"/>
              </a:rPr>
              <a:t>1</a:t>
            </a:r>
            <a:r>
              <a:rPr lang="es-ES">
                <a:latin typeface="Arial" charset="0"/>
              </a:rPr>
              <a:t> Por lo tanto, pregunto: ¿Acaso rechazó Dios a su pueblo? ¡De ninguna manera! Yo mismo soy israelita, descendiente de Abraham, de la tribu de Benjamín.</a:t>
            </a:r>
          </a:p>
          <a:p>
            <a:pPr eaLnBrk="1" hangingPunct="1"/>
            <a:r>
              <a:rPr lang="es-ES" b="1">
                <a:latin typeface="Arial" charset="0"/>
              </a:rPr>
              <a:t>Romanos 11:11</a:t>
            </a:r>
            <a:r>
              <a:rPr lang="es-ES">
                <a:latin typeface="Arial" charset="0"/>
              </a:rPr>
              <a:t/>
            </a:r>
            <a:br>
              <a:rPr lang="es-ES">
                <a:latin typeface="Arial" charset="0"/>
              </a:rPr>
            </a:br>
            <a:r>
              <a:rPr lang="es-ES" baseline="30000">
                <a:latin typeface="Arial" charset="0"/>
              </a:rPr>
              <a:t>11</a:t>
            </a:r>
            <a:r>
              <a:rPr lang="es-ES">
                <a:latin typeface="Arial" charset="0"/>
              </a:rPr>
              <a:t> Ahora pregunto: ¿Acaso tropezaron para no volver a levantarse? ¡De ninguna manera! Más bien, gracias a su transgresión ha venido la salvación a los *gentiles, para que Israel sienta celos.</a:t>
            </a:r>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4"/>
          <p:cNvSpPr>
            <a:spLocks noGrp="1"/>
          </p:cNvSpPr>
          <p:nvPr>
            <p:ph idx="1"/>
          </p:nvPr>
        </p:nvSpPr>
        <p:spPr>
          <a:xfrm>
            <a:off x="457200" y="1752600"/>
            <a:ext cx="8229600" cy="4343400"/>
          </a:xfrm>
        </p:spPr>
        <p:txBody>
          <a:bodyPr/>
          <a:lstStyle/>
          <a:p>
            <a:pPr eaLnBrk="1" hangingPunct="1"/>
            <a:r>
              <a:rPr lang="es-MX" sz="2800">
                <a:latin typeface="Arial" charset="0"/>
              </a:rPr>
              <a:t>Secuencia lógica</a:t>
            </a:r>
          </a:p>
          <a:p>
            <a:pPr lvl="1" eaLnBrk="1" hangingPunct="1"/>
            <a:r>
              <a:rPr lang="es-MX">
                <a:solidFill>
                  <a:schemeClr val="tx1"/>
                </a:solidFill>
                <a:latin typeface="Arial" charset="0"/>
              </a:rPr>
              <a:t>Israel también tiene un lugar en el plan soberano de salvación.  Dios predestinó su rechazo del Mesías con el resultado de la conversión de los gentiles. </a:t>
            </a:r>
            <a:endParaRPr lang="en-US">
              <a:solidFill>
                <a:schemeClr val="tx1"/>
              </a:solidFill>
              <a:latin typeface="Arial" charset="0"/>
            </a:endParaRPr>
          </a:p>
          <a:p>
            <a:pPr lvl="1" eaLnBrk="1" hangingPunct="1"/>
            <a:r>
              <a:rPr lang="es-EC">
                <a:solidFill>
                  <a:schemeClr val="tx1"/>
                </a:solidFill>
                <a:latin typeface="Arial" charset="0"/>
              </a:rPr>
              <a:t>Los cristianos responden a la gracia de Dios con servicio y culto – se entregan a Dios, cuerpo y mente, como siervos de él y como sacrificios vivos.  </a:t>
            </a:r>
            <a:endParaRPr lang="en-US">
              <a:solidFill>
                <a:schemeClr val="tx1"/>
              </a:solidFill>
              <a:latin typeface="Arial" charset="0"/>
            </a:endParaRPr>
          </a:p>
          <a:p>
            <a:pPr eaLnBrk="1" hangingPunct="1"/>
            <a:endParaRPr lang="en-US" sz="2400">
              <a:latin typeface="Arial" charset="0"/>
            </a:endParaRPr>
          </a:p>
        </p:txBody>
      </p:sp>
      <p:sp>
        <p:nvSpPr>
          <p:cNvPr id="5" name="Title 3"/>
          <p:cNvSpPr>
            <a:spLocks noGrp="1"/>
          </p:cNvSpPr>
          <p:nvPr>
            <p:ph type="title"/>
          </p:nvPr>
        </p:nvSpPr>
        <p:spPr>
          <a:xfrm>
            <a:off x="457200" y="457200"/>
            <a:ext cx="8229600" cy="9144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pPr eaLnBrk="1" hangingPunct="1"/>
            <a:r>
              <a:rPr lang="es-ES" b="1">
                <a:latin typeface="Arial" charset="0"/>
              </a:rPr>
              <a:t>Romanos 12:1-2</a:t>
            </a:r>
          </a:p>
          <a:p>
            <a:pPr eaLnBrk="1" hangingPunct="1">
              <a:buFont typeface="Wingdings 2" charset="0"/>
              <a:buNone/>
            </a:pPr>
            <a:r>
              <a:rPr lang="es-ES">
                <a:latin typeface="Arial" charset="0"/>
              </a:rPr>
              <a:t>	</a:t>
            </a:r>
            <a:r>
              <a:rPr lang="es-ES" baseline="30000">
                <a:latin typeface="Arial" charset="0"/>
              </a:rPr>
              <a:t>1</a:t>
            </a:r>
            <a:r>
              <a:rPr lang="es-ES">
                <a:latin typeface="Arial" charset="0"/>
              </a:rPr>
              <a:t> Por lo tanto, hermanos, tomando en cuenta la misericordia de Dios, les ruego que cada uno de ustedes, en adoración espiritual,</a:t>
            </a:r>
            <a:r>
              <a:rPr lang="es-ES" baseline="30000">
                <a:latin typeface="Arial" charset="0"/>
              </a:rPr>
              <a:t> </a:t>
            </a:r>
            <a:r>
              <a:rPr lang="es-ES">
                <a:latin typeface="Arial" charset="0"/>
              </a:rPr>
              <a:t>ofrezca su cuerpo como sacrificio vivo, santo y agradable a Dios.</a:t>
            </a:r>
            <a:r>
              <a:rPr lang="es-ES" baseline="30000">
                <a:latin typeface="Arial" charset="0"/>
              </a:rPr>
              <a:t>2</a:t>
            </a:r>
            <a:r>
              <a:rPr lang="es-ES">
                <a:latin typeface="Arial" charset="0"/>
              </a:rPr>
              <a:t> No se amolden al mundo actual, sino sean transformados mediante la renovación de su mente. Así podrán comprobar cuál es la voluntad de Dios, buena, agradable y perfecta. </a:t>
            </a:r>
            <a:br>
              <a:rPr lang="es-ES">
                <a:latin typeface="Arial" charset="0"/>
              </a:rPr>
            </a:br>
            <a:endParaRPr lang="es-ES">
              <a:latin typeface="Arial" charset="0"/>
            </a:endParaRP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4"/>
          <p:cNvSpPr>
            <a:spLocks noGrp="1"/>
          </p:cNvSpPr>
          <p:nvPr>
            <p:ph idx="1"/>
          </p:nvPr>
        </p:nvSpPr>
        <p:spPr>
          <a:xfrm>
            <a:off x="457200" y="1752600"/>
            <a:ext cx="8229600" cy="4343400"/>
          </a:xfrm>
        </p:spPr>
        <p:txBody>
          <a:bodyPr/>
          <a:lstStyle/>
          <a:p>
            <a:pPr eaLnBrk="1" hangingPunct="1"/>
            <a:r>
              <a:rPr lang="es-MX" sz="2800">
                <a:latin typeface="Arial" charset="0"/>
              </a:rPr>
              <a:t>Secuencia lógica</a:t>
            </a:r>
          </a:p>
          <a:p>
            <a:pPr lvl="1" eaLnBrk="1" hangingPunct="1"/>
            <a:r>
              <a:rPr lang="es-MX">
                <a:solidFill>
                  <a:schemeClr val="tx1"/>
                </a:solidFill>
                <a:latin typeface="Arial" charset="0"/>
              </a:rPr>
              <a:t>Israel también tiene un lugar en el plan soberano de salvación.  Dios predestinó su rechazo del Mesías con el resultado de la conversión de los gentiles. </a:t>
            </a:r>
            <a:endParaRPr lang="en-US">
              <a:solidFill>
                <a:schemeClr val="tx1"/>
              </a:solidFill>
              <a:latin typeface="Arial" charset="0"/>
            </a:endParaRPr>
          </a:p>
          <a:p>
            <a:pPr lvl="1" eaLnBrk="1" hangingPunct="1"/>
            <a:r>
              <a:rPr lang="es-EC">
                <a:solidFill>
                  <a:schemeClr val="tx1"/>
                </a:solidFill>
                <a:latin typeface="Arial" charset="0"/>
              </a:rPr>
              <a:t>Los cristianos responden a la gracia de Dios con servicio y culto – se entregan a Dios, cuerpo y mente, como siervos de él y como sacrificios vivos.  </a:t>
            </a:r>
            <a:endParaRPr lang="en-US">
              <a:solidFill>
                <a:schemeClr val="tx1"/>
              </a:solidFill>
              <a:latin typeface="Arial" charset="0"/>
            </a:endParaRPr>
          </a:p>
          <a:p>
            <a:pPr lvl="1" eaLnBrk="1" hangingPunct="1"/>
            <a:r>
              <a:rPr lang="es-MX">
                <a:solidFill>
                  <a:schemeClr val="tx1"/>
                </a:solidFill>
                <a:latin typeface="Arial" charset="0"/>
              </a:rPr>
              <a:t>Deben obrar su fe cristiana en maneras prácticas, tanto en la iglesia como en el mundo.  </a:t>
            </a:r>
            <a:endParaRPr lang="en-US">
              <a:solidFill>
                <a:schemeClr val="tx1"/>
              </a:solidFill>
              <a:latin typeface="Arial" charset="0"/>
            </a:endParaRPr>
          </a:p>
          <a:p>
            <a:pPr eaLnBrk="1" hangingPunct="1"/>
            <a:endParaRPr lang="en-US" sz="2400">
              <a:latin typeface="Arial" charset="0"/>
            </a:endParaRPr>
          </a:p>
        </p:txBody>
      </p:sp>
      <p:sp>
        <p:nvSpPr>
          <p:cNvPr id="5" name="Title 3"/>
          <p:cNvSpPr>
            <a:spLocks noGrp="1"/>
          </p:cNvSpPr>
          <p:nvPr>
            <p:ph type="title"/>
          </p:nvPr>
        </p:nvSpPr>
        <p:spPr>
          <a:xfrm>
            <a:off x="457200" y="457200"/>
            <a:ext cx="8229600" cy="9144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s-MX" smtClean="0">
                <a:ea typeface="+mj-ea"/>
              </a:rPr>
              <a:t>El Teatro “Mérida”</a:t>
            </a:r>
            <a:endParaRPr lang="es-MX">
              <a:ea typeface="+mj-ea"/>
            </a:endParaRPr>
          </a:p>
        </p:txBody>
      </p:sp>
      <p:pic>
        <p:nvPicPr>
          <p:cNvPr id="10244" name="Picture 2" descr="Archivo:Merida Roman Theatre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pPr eaLnBrk="1" hangingPunct="1"/>
            <a:r>
              <a:rPr lang="es-ES" b="1">
                <a:latin typeface="Arial" charset="0"/>
              </a:rPr>
              <a:t>Romanos 15:5-7</a:t>
            </a:r>
          </a:p>
          <a:p>
            <a:pPr eaLnBrk="1" hangingPunct="1">
              <a:buFont typeface="Wingdings 2" charset="0"/>
              <a:buNone/>
            </a:pPr>
            <a:r>
              <a:rPr lang="es-ES" baseline="30000">
                <a:latin typeface="Arial" charset="0"/>
              </a:rPr>
              <a:t>	5</a:t>
            </a:r>
            <a:r>
              <a:rPr lang="es-ES">
                <a:latin typeface="Arial" charset="0"/>
              </a:rPr>
              <a:t> Que el Dios que infunde aliento y perseverancia les conceda vivir juntos en armonía, conforme al ejemplo de Cristo Jesús,</a:t>
            </a:r>
            <a:r>
              <a:rPr lang="es-ES" baseline="30000">
                <a:latin typeface="Arial" charset="0"/>
              </a:rPr>
              <a:t>6</a:t>
            </a:r>
            <a:r>
              <a:rPr lang="es-ES">
                <a:latin typeface="Arial" charset="0"/>
              </a:rPr>
              <a:t> para que con un solo corazón y a una sola voz glorifiquen al Dios y Padre de nuestro Señor Jesucristo. </a:t>
            </a:r>
            <a:br>
              <a:rPr lang="es-ES">
                <a:latin typeface="Arial" charset="0"/>
              </a:rPr>
            </a:br>
            <a:r>
              <a:rPr lang="es-ES" baseline="30000">
                <a:latin typeface="Arial" charset="0"/>
              </a:rPr>
              <a:t>7</a:t>
            </a:r>
            <a:r>
              <a:rPr lang="es-ES">
                <a:latin typeface="Arial" charset="0"/>
              </a:rPr>
              <a:t> Por tanto, acéptense mutuamente, así como Cristo los aceptó a ustedes para gloria de Dios.</a:t>
            </a:r>
          </a:p>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4"/>
          <p:cNvSpPr>
            <a:spLocks noGrp="1"/>
          </p:cNvSpPr>
          <p:nvPr>
            <p:ph idx="1"/>
          </p:nvPr>
        </p:nvSpPr>
        <p:spPr>
          <a:xfrm>
            <a:off x="457200" y="1752600"/>
            <a:ext cx="8229600" cy="4343400"/>
          </a:xfrm>
        </p:spPr>
        <p:txBody>
          <a:bodyPr>
            <a:normAutofit lnSpcReduction="10000"/>
          </a:bodyPr>
          <a:lstStyle/>
          <a:p>
            <a:pPr eaLnBrk="1" hangingPunct="1"/>
            <a:r>
              <a:rPr lang="es-MX" sz="2800">
                <a:latin typeface="Arial" charset="0"/>
              </a:rPr>
              <a:t>Secuencia lógica</a:t>
            </a:r>
          </a:p>
          <a:p>
            <a:pPr lvl="1" eaLnBrk="1" hangingPunct="1"/>
            <a:r>
              <a:rPr lang="es-MX">
                <a:solidFill>
                  <a:schemeClr val="tx1"/>
                </a:solidFill>
                <a:latin typeface="Arial" charset="0"/>
              </a:rPr>
              <a:t>Israel también tiene un lugar en el plan soberano de salvación.  Dios predestinó su rechazo del Mesías con el resultado de la conversión de los gentiles. </a:t>
            </a:r>
            <a:endParaRPr lang="en-US">
              <a:solidFill>
                <a:schemeClr val="tx1"/>
              </a:solidFill>
              <a:latin typeface="Arial" charset="0"/>
            </a:endParaRPr>
          </a:p>
          <a:p>
            <a:pPr lvl="1" eaLnBrk="1" hangingPunct="1"/>
            <a:r>
              <a:rPr lang="es-EC">
                <a:solidFill>
                  <a:schemeClr val="tx1"/>
                </a:solidFill>
                <a:latin typeface="Arial" charset="0"/>
              </a:rPr>
              <a:t>Los cristianos responden a la gracia de Dios con servicio y culto – se entregan a Dios, cuerpo y mente, como siervos de él y como sacrificios vivos.  </a:t>
            </a:r>
            <a:endParaRPr lang="en-US">
              <a:solidFill>
                <a:schemeClr val="tx1"/>
              </a:solidFill>
              <a:latin typeface="Arial" charset="0"/>
            </a:endParaRPr>
          </a:p>
          <a:p>
            <a:pPr lvl="1" eaLnBrk="1" hangingPunct="1"/>
            <a:r>
              <a:rPr lang="es-MX">
                <a:solidFill>
                  <a:schemeClr val="tx1"/>
                </a:solidFill>
                <a:latin typeface="Arial" charset="0"/>
              </a:rPr>
              <a:t>Deben obrar su fe cristiana en maneras prácticas, tanto en la iglesia como en el mundo.  </a:t>
            </a:r>
            <a:endParaRPr lang="en-US">
              <a:solidFill>
                <a:schemeClr val="tx1"/>
              </a:solidFill>
              <a:latin typeface="Arial" charset="0"/>
            </a:endParaRPr>
          </a:p>
          <a:p>
            <a:pPr lvl="1" eaLnBrk="1" hangingPunct="1"/>
            <a:r>
              <a:rPr lang="es-MX">
                <a:solidFill>
                  <a:schemeClr val="tx1"/>
                </a:solidFill>
                <a:latin typeface="Arial" charset="0"/>
              </a:rPr>
              <a:t>Ninguna otra carta de Pablo explica tan profundamente el contenido del evangelio y sus implicaciones.</a:t>
            </a:r>
            <a:endParaRPr lang="en-US">
              <a:solidFill>
                <a:schemeClr val="tx1"/>
              </a:solidFill>
              <a:latin typeface="Arial" charset="0"/>
            </a:endParaRPr>
          </a:p>
          <a:p>
            <a:pPr eaLnBrk="1" hangingPunct="1"/>
            <a:endParaRPr lang="en-US" sz="2400">
              <a:latin typeface="Arial" charset="0"/>
            </a:endParaRPr>
          </a:p>
        </p:txBody>
      </p:sp>
      <p:sp>
        <p:nvSpPr>
          <p:cNvPr id="5" name="Title 3"/>
          <p:cNvSpPr>
            <a:spLocks noGrp="1"/>
          </p:cNvSpPr>
          <p:nvPr>
            <p:ph type="title"/>
          </p:nvPr>
        </p:nvSpPr>
        <p:spPr>
          <a:xfrm>
            <a:off x="457200" y="457200"/>
            <a:ext cx="8229600" cy="914400"/>
          </a:xfrm>
        </p:spPr>
        <p:txBody>
          <a:bodyPr>
            <a:normAutofit fontScale="90000"/>
          </a:bodyPr>
          <a:lstStyle/>
          <a:p>
            <a:pPr eaLnBrk="1" fontAlgn="auto" hangingPunct="1">
              <a:spcAft>
                <a:spcPts val="0"/>
              </a:spcAft>
              <a:defRPr/>
            </a:pPr>
            <a:r>
              <a:rPr lang="es-MX" smtClean="0">
                <a:ea typeface="+mj-ea"/>
              </a:rPr>
              <a:t>Contenido teológico y el mensaje para la iglesia hoy</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57200" y="1752600"/>
            <a:ext cx="8229600" cy="4343400"/>
          </a:xfrm>
        </p:spPr>
        <p:txBody>
          <a:bodyPr>
            <a:noAutofit/>
          </a:bodyPr>
          <a:lstStyle/>
          <a:p>
            <a:pPr marL="514350" indent="-514350" eaLnBrk="1" hangingPunct="1">
              <a:buClr>
                <a:schemeClr val="tx1"/>
              </a:buClr>
              <a:buFont typeface="Arial" charset="0"/>
              <a:buAutoNum type="arabicPeriod"/>
            </a:pPr>
            <a:r>
              <a:rPr lang="es-MX">
                <a:latin typeface="Arial" charset="0"/>
              </a:rPr>
              <a:t>Alusiones a las enseñanzas de Jesús en caps. 12-14.</a:t>
            </a:r>
            <a:endParaRPr lang="en-US">
              <a:latin typeface="Arial" charset="0"/>
            </a:endParaRPr>
          </a:p>
          <a:p>
            <a:pPr marL="514350" indent="-514350" eaLnBrk="1" hangingPunct="1">
              <a:buClr>
                <a:schemeClr val="tx1"/>
              </a:buClr>
              <a:buFont typeface="Arial" charset="0"/>
              <a:buAutoNum type="arabicPeriod"/>
            </a:pPr>
            <a:r>
              <a:rPr lang="es-MX">
                <a:latin typeface="Arial" charset="0"/>
              </a:rPr>
              <a:t>Tiene características de una </a:t>
            </a:r>
            <a:r>
              <a:rPr lang="es-MX" i="1">
                <a:latin typeface="Arial" charset="0"/>
              </a:rPr>
              <a:t>diatriba</a:t>
            </a:r>
            <a:r>
              <a:rPr lang="es-MX">
                <a:latin typeface="Arial" charset="0"/>
              </a:rPr>
              <a:t>, un género argumentativo popular entre los filósofos cínicos-estoicos.  Es dialogar con un interlocutor imaginario.  Aspectos:</a:t>
            </a:r>
            <a:endParaRPr lang="en-US">
              <a:latin typeface="Arial" charset="0"/>
            </a:endParaRPr>
          </a:p>
          <a:p>
            <a:pPr lvl="1" eaLnBrk="1" hangingPunct="1"/>
            <a:r>
              <a:rPr lang="es-MX" sz="2600">
                <a:solidFill>
                  <a:schemeClr val="tx1"/>
                </a:solidFill>
                <a:latin typeface="Arial" charset="0"/>
              </a:rPr>
              <a:t>Dirigirse directamente al oponente (2:1, 17).  </a:t>
            </a:r>
            <a:endParaRPr lang="en-US" sz="2600">
              <a:solidFill>
                <a:schemeClr val="tx1"/>
              </a:solidFill>
              <a:latin typeface="Arial" charset="0"/>
            </a:endParaRPr>
          </a:p>
          <a:p>
            <a:pPr lvl="1" eaLnBrk="1" hangingPunct="1"/>
            <a:r>
              <a:rPr lang="es-MX" sz="2600">
                <a:solidFill>
                  <a:schemeClr val="tx1"/>
                </a:solidFill>
                <a:latin typeface="Arial" charset="0"/>
              </a:rPr>
              <a:t>Pablo imagina una persona levantando objeciones a sus ideas, y lo refuta.  </a:t>
            </a:r>
            <a:endParaRPr lang="en-US" sz="2600">
              <a:solidFill>
                <a:schemeClr val="tx1"/>
              </a:solidFill>
              <a:latin typeface="Arial" charset="0"/>
            </a:endParaRPr>
          </a:p>
          <a:p>
            <a:pPr marL="514350" indent="-514350" eaLnBrk="1" hangingPunct="1"/>
            <a:endParaRPr lang="en-US">
              <a:latin typeface="Arial" charset="0"/>
            </a:endParaRPr>
          </a:p>
        </p:txBody>
      </p:sp>
      <p:sp>
        <p:nvSpPr>
          <p:cNvPr id="4" name="Title 3"/>
          <p:cNvSpPr>
            <a:spLocks noGrp="1"/>
          </p:cNvSpPr>
          <p:nvPr>
            <p:ph type="title"/>
          </p:nvPr>
        </p:nvSpPr>
        <p:spPr>
          <a:xfrm>
            <a:off x="457200" y="685800"/>
            <a:ext cx="8229600" cy="914400"/>
          </a:xfrm>
        </p:spPr>
        <p:txBody>
          <a:bodyPr/>
          <a:lstStyle/>
          <a:p>
            <a:pPr eaLnBrk="1" fontAlgn="auto" hangingPunct="1">
              <a:spcAft>
                <a:spcPts val="0"/>
              </a:spcAft>
              <a:defRPr/>
            </a:pPr>
            <a:r>
              <a:rPr lang="es-MX" smtClean="0">
                <a:ea typeface="+mj-ea"/>
              </a:rPr>
              <a:t>Aspectos literarios (CMM, </a:t>
            </a:r>
            <a:r>
              <a:rPr lang="es-MX" err="1" smtClean="0">
                <a:ea typeface="+mj-ea"/>
              </a:rPr>
              <a:t>Gifford</a:t>
            </a:r>
            <a:r>
              <a:rPr lang="es-MX" smtClean="0">
                <a:ea typeface="+mj-ea"/>
              </a:rPr>
              <a:t>)</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p:txBody>
          <a:bodyPr/>
          <a:lstStyle/>
          <a:p>
            <a:pPr eaLnBrk="1" hangingPunct="1"/>
            <a:r>
              <a:rPr lang="es-ES" b="1">
                <a:latin typeface="Arial" charset="0"/>
              </a:rPr>
              <a:t>Romanos 2:1</a:t>
            </a:r>
            <a:r>
              <a:rPr lang="es-ES">
                <a:latin typeface="Arial" charset="0"/>
              </a:rPr>
              <a:t/>
            </a:r>
            <a:br>
              <a:rPr lang="es-ES">
                <a:latin typeface="Arial" charset="0"/>
              </a:rPr>
            </a:br>
            <a:r>
              <a:rPr lang="es-ES" baseline="30000">
                <a:latin typeface="Arial" charset="0"/>
              </a:rPr>
              <a:t>1</a:t>
            </a:r>
            <a:r>
              <a:rPr lang="es-ES">
                <a:latin typeface="Arial" charset="0"/>
              </a:rPr>
              <a:t> Por tanto, no tienes excusa tú, quienquiera que seas, cuando juzgas a los demás, pues al juzgar a otros te condenas a ti mismo, ya que practicas las mismas cosas.</a:t>
            </a:r>
          </a:p>
          <a:p>
            <a:pPr eaLnBrk="1" hangingPunct="1"/>
            <a:r>
              <a:rPr lang="es-ES" b="1">
                <a:latin typeface="Arial" charset="0"/>
              </a:rPr>
              <a:t>Romanos 2:17</a:t>
            </a:r>
            <a:r>
              <a:rPr lang="es-ES">
                <a:latin typeface="Arial" charset="0"/>
              </a:rPr>
              <a:t/>
            </a:r>
            <a:br>
              <a:rPr lang="es-ES">
                <a:latin typeface="Arial" charset="0"/>
              </a:rPr>
            </a:br>
            <a:r>
              <a:rPr lang="es-ES" baseline="30000">
                <a:latin typeface="Arial" charset="0"/>
              </a:rPr>
              <a:t>17</a:t>
            </a:r>
            <a:r>
              <a:rPr lang="es-ES">
                <a:latin typeface="Arial" charset="0"/>
              </a:rPr>
              <a:t> Ahora bien, tú que llevas el nombre de judío; que dependes de la ley y te jactas de tu relación con Dios;</a:t>
            </a:r>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endParaRPr lang="es-MX">
              <a:ea typeface="+mj-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4"/>
          <p:cNvSpPr>
            <a:spLocks noGrp="1"/>
          </p:cNvSpPr>
          <p:nvPr>
            <p:ph idx="1"/>
          </p:nvPr>
        </p:nvSpPr>
        <p:spPr>
          <a:xfrm>
            <a:off x="457200" y="1752600"/>
            <a:ext cx="8229600" cy="4343400"/>
          </a:xfrm>
        </p:spPr>
        <p:txBody>
          <a:bodyPr/>
          <a:lstStyle/>
          <a:p>
            <a:pPr lvl="1" eaLnBrk="1" hangingPunct="1">
              <a:buFont typeface="Wingdings 2" charset="0"/>
              <a:buNone/>
            </a:pPr>
            <a:r>
              <a:rPr lang="es-MX" sz="2600">
                <a:solidFill>
                  <a:schemeClr val="tx1"/>
                </a:solidFill>
                <a:latin typeface="Arial" charset="0"/>
              </a:rPr>
              <a:t>3.  Formato de la </a:t>
            </a:r>
            <a:r>
              <a:rPr lang="es-MX" sz="2600" i="1">
                <a:solidFill>
                  <a:schemeClr val="tx1"/>
                </a:solidFill>
                <a:latin typeface="Arial" charset="0"/>
              </a:rPr>
              <a:t>diatriba</a:t>
            </a:r>
            <a:r>
              <a:rPr lang="es-MX" sz="2600">
                <a:solidFill>
                  <a:schemeClr val="tx1"/>
                </a:solidFill>
                <a:latin typeface="Arial" charset="0"/>
              </a:rPr>
              <a:t>: </a:t>
            </a:r>
            <a:endParaRPr lang="en-US" sz="2600">
              <a:solidFill>
                <a:schemeClr val="tx1"/>
              </a:solidFill>
              <a:latin typeface="Arial" charset="0"/>
            </a:endParaRPr>
          </a:p>
          <a:p>
            <a:pPr lvl="2" eaLnBrk="1" hangingPunct="1">
              <a:buFont typeface="Wingdings 2" charset="0"/>
              <a:buNone/>
            </a:pPr>
            <a:r>
              <a:rPr lang="es-MX" sz="2600" i="1">
                <a:latin typeface="Arial" charset="0"/>
              </a:rPr>
              <a:t>	</a:t>
            </a:r>
          </a:p>
          <a:p>
            <a:pPr lvl="2" eaLnBrk="1" hangingPunct="1">
              <a:buFont typeface="Wingdings 2" charset="0"/>
              <a:buNone/>
            </a:pPr>
            <a:r>
              <a:rPr lang="es-MX" sz="2600" i="1">
                <a:latin typeface="Arial" charset="0"/>
              </a:rPr>
              <a:t>	</a:t>
            </a:r>
            <a:r>
              <a:rPr lang="el-GR" sz="2600" i="1">
                <a:latin typeface="Arial" charset="0"/>
              </a:rPr>
              <a:t>Τί οὖν</a:t>
            </a:r>
            <a:r>
              <a:rPr lang="es-EC" sz="2600" i="1">
                <a:latin typeface="Arial" charset="0"/>
              </a:rPr>
              <a:t> (¿Qué, entonces?)</a:t>
            </a:r>
            <a:br>
              <a:rPr lang="es-EC" sz="2600" i="1">
                <a:latin typeface="Arial" charset="0"/>
              </a:rPr>
            </a:br>
            <a:r>
              <a:rPr lang="es-EC" sz="2600" i="1">
                <a:latin typeface="Arial" charset="0"/>
              </a:rPr>
              <a:t> 	</a:t>
            </a:r>
            <a:r>
              <a:rPr lang="es-MX" sz="2600" i="1">
                <a:latin typeface="Arial" charset="0"/>
              </a:rPr>
              <a:t>+</a:t>
            </a:r>
            <a:r>
              <a:rPr lang="es-EC" sz="2600" i="1">
                <a:latin typeface="Arial" charset="0"/>
              </a:rPr>
              <a:t/>
            </a:r>
            <a:br>
              <a:rPr lang="es-EC" sz="2600" i="1">
                <a:latin typeface="Arial" charset="0"/>
              </a:rPr>
            </a:br>
            <a:r>
              <a:rPr lang="es-EC" sz="2600" i="1">
                <a:latin typeface="Arial" charset="0"/>
              </a:rPr>
              <a:t>Pregunta retórica</a:t>
            </a:r>
            <a:br>
              <a:rPr lang="es-EC" sz="2600" i="1">
                <a:latin typeface="Arial" charset="0"/>
              </a:rPr>
            </a:br>
            <a:r>
              <a:rPr lang="es-EC" sz="2600" i="1">
                <a:latin typeface="Arial" charset="0"/>
              </a:rPr>
              <a:t>	+</a:t>
            </a:r>
            <a:br>
              <a:rPr lang="es-EC" sz="2600" i="1">
                <a:latin typeface="Arial" charset="0"/>
              </a:rPr>
            </a:br>
            <a:r>
              <a:rPr lang="el-GR" sz="2600" i="1">
                <a:latin typeface="Arial" charset="0"/>
              </a:rPr>
              <a:t> μὴ γένοιτο </a:t>
            </a:r>
            <a:r>
              <a:rPr lang="es-EC" sz="2600" i="1">
                <a:latin typeface="Arial" charset="0"/>
              </a:rPr>
              <a:t>(¡Jamás! </a:t>
            </a:r>
            <a:r>
              <a:rPr lang="es-MX" sz="2600">
                <a:latin typeface="Arial" charset="0"/>
              </a:rPr>
              <a:t>¡Que nunca sea así¡</a:t>
            </a:r>
            <a:r>
              <a:rPr lang="es-EC" sz="2600" i="1">
                <a:latin typeface="Arial" charset="0"/>
              </a:rPr>
              <a:t>)</a:t>
            </a:r>
            <a:br>
              <a:rPr lang="es-EC" sz="2600" i="1">
                <a:latin typeface="Arial" charset="0"/>
              </a:rPr>
            </a:br>
            <a:r>
              <a:rPr lang="es-EC" sz="2600" i="1">
                <a:latin typeface="Arial" charset="0"/>
              </a:rPr>
              <a:t>	+</a:t>
            </a:r>
            <a:br>
              <a:rPr lang="es-EC" sz="2600" i="1">
                <a:latin typeface="Arial" charset="0"/>
              </a:rPr>
            </a:br>
            <a:r>
              <a:rPr lang="es-EC" sz="2600" i="1">
                <a:latin typeface="Arial" charset="0"/>
              </a:rPr>
              <a:t>Respuesta</a:t>
            </a:r>
            <a:endParaRPr lang="en-US" sz="2600">
              <a:latin typeface="Arial" charset="0"/>
            </a:endParaRPr>
          </a:p>
          <a:p>
            <a:pPr eaLnBrk="1" hangingPunct="1"/>
            <a:endParaRPr lang="en-US">
              <a:latin typeface="Arial" charset="0"/>
            </a:endParaRPr>
          </a:p>
        </p:txBody>
      </p:sp>
      <p:sp>
        <p:nvSpPr>
          <p:cNvPr id="4" name="Title 3"/>
          <p:cNvSpPr>
            <a:spLocks noGrp="1"/>
          </p:cNvSpPr>
          <p:nvPr>
            <p:ph type="title"/>
          </p:nvPr>
        </p:nvSpPr>
        <p:spPr>
          <a:xfrm>
            <a:off x="457200" y="685800"/>
            <a:ext cx="8229600" cy="914400"/>
          </a:xfrm>
        </p:spPr>
        <p:txBody>
          <a:bodyPr/>
          <a:lstStyle/>
          <a:p>
            <a:pPr eaLnBrk="1" fontAlgn="auto" hangingPunct="1">
              <a:spcAft>
                <a:spcPts val="0"/>
              </a:spcAft>
              <a:defRPr/>
            </a:pPr>
            <a:r>
              <a:rPr lang="es-MX" smtClean="0">
                <a:ea typeface="+mj-ea"/>
              </a:rPr>
              <a:t>Aspectos literarios</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410200"/>
          </a:xfrm>
        </p:spPr>
        <p:txBody>
          <a:bodyPr>
            <a:normAutofit/>
          </a:bodyPr>
          <a:lstStyle/>
          <a:p>
            <a:pPr eaLnBrk="1" hangingPunct="1">
              <a:lnSpc>
                <a:spcPct val="90000"/>
              </a:lnSpc>
            </a:pPr>
            <a:r>
              <a:rPr lang="es-ES" sz="2400" b="1">
                <a:latin typeface="Arial" charset="0"/>
              </a:rPr>
              <a:t>Romanos 3:3-5</a:t>
            </a:r>
          </a:p>
          <a:p>
            <a:pPr eaLnBrk="1" hangingPunct="1">
              <a:lnSpc>
                <a:spcPct val="90000"/>
              </a:lnSpc>
              <a:buFont typeface="Wingdings 2" charset="0"/>
              <a:buNone/>
            </a:pPr>
            <a:r>
              <a:rPr lang="es-ES" sz="2400" baseline="30000">
                <a:latin typeface="Arial" charset="0"/>
              </a:rPr>
              <a:t>	3</a:t>
            </a:r>
            <a:r>
              <a:rPr lang="es-ES" sz="2400">
                <a:latin typeface="Arial" charset="0"/>
              </a:rPr>
              <a:t> Pero entonces, si a algunos les faltó la fe, </a:t>
            </a:r>
          </a:p>
          <a:p>
            <a:pPr eaLnBrk="1" hangingPunct="1">
              <a:lnSpc>
                <a:spcPct val="90000"/>
              </a:lnSpc>
              <a:buFont typeface="Wingdings 2" charset="0"/>
              <a:buNone/>
            </a:pPr>
            <a:endParaRPr lang="es-ES" sz="2400">
              <a:latin typeface="Arial" charset="0"/>
            </a:endParaRPr>
          </a:p>
          <a:p>
            <a:pPr eaLnBrk="1" hangingPunct="1">
              <a:lnSpc>
                <a:spcPct val="90000"/>
              </a:lnSpc>
              <a:buFont typeface="Wingdings 2" charset="0"/>
              <a:buNone/>
            </a:pPr>
            <a:r>
              <a:rPr lang="es-ES" sz="2400">
                <a:latin typeface="Arial" charset="0"/>
              </a:rPr>
              <a:t>	¿acaso su falta de fe anula la fidelidad de Dios?</a:t>
            </a:r>
            <a:r>
              <a:rPr lang="es-ES" sz="2400" baseline="30000">
                <a:latin typeface="Arial" charset="0"/>
              </a:rPr>
              <a:t>4</a:t>
            </a:r>
            <a:r>
              <a:rPr lang="es-ES" sz="2400">
                <a:latin typeface="Arial" charset="0"/>
              </a:rPr>
              <a:t> </a:t>
            </a:r>
          </a:p>
          <a:p>
            <a:pPr eaLnBrk="1" hangingPunct="1">
              <a:lnSpc>
                <a:spcPct val="90000"/>
              </a:lnSpc>
              <a:buFont typeface="Wingdings 2" charset="0"/>
              <a:buNone/>
            </a:pPr>
            <a:endParaRPr lang="es-ES" sz="2400">
              <a:latin typeface="Arial" charset="0"/>
            </a:endParaRPr>
          </a:p>
          <a:p>
            <a:pPr eaLnBrk="1" hangingPunct="1">
              <a:lnSpc>
                <a:spcPct val="90000"/>
              </a:lnSpc>
              <a:buFont typeface="Wingdings 2" charset="0"/>
              <a:buNone/>
            </a:pPr>
            <a:r>
              <a:rPr lang="es-ES" sz="2400">
                <a:latin typeface="Arial" charset="0"/>
              </a:rPr>
              <a:t>	¡De ninguna manera! </a:t>
            </a:r>
          </a:p>
          <a:p>
            <a:pPr eaLnBrk="1" hangingPunct="1">
              <a:lnSpc>
                <a:spcPct val="90000"/>
              </a:lnSpc>
              <a:buFont typeface="Wingdings 2" charset="0"/>
              <a:buNone/>
            </a:pPr>
            <a:endParaRPr lang="es-ES" sz="2400">
              <a:latin typeface="Arial" charset="0"/>
            </a:endParaRPr>
          </a:p>
          <a:p>
            <a:pPr eaLnBrk="1" hangingPunct="1">
              <a:lnSpc>
                <a:spcPct val="90000"/>
              </a:lnSpc>
              <a:buFont typeface="Wingdings 2" charset="0"/>
              <a:buNone/>
            </a:pPr>
            <a:r>
              <a:rPr lang="es-ES" sz="2400">
                <a:latin typeface="Arial" charset="0"/>
              </a:rPr>
              <a:t>	Dios es siempre veraz, aunque el hombre sea mentiroso. Así está escrito</a:t>
            </a:r>
            <a:br>
              <a:rPr lang="es-ES" sz="2400">
                <a:latin typeface="Arial" charset="0"/>
              </a:rPr>
            </a:br>
            <a:r>
              <a:rPr lang="es-ES" sz="2400">
                <a:latin typeface="Arial" charset="0"/>
              </a:rPr>
              <a:t>      «Por eso, eres justo en tu sentencia, </a:t>
            </a:r>
            <a:br>
              <a:rPr lang="es-ES" sz="2400">
                <a:latin typeface="Arial" charset="0"/>
              </a:rPr>
            </a:br>
            <a:r>
              <a:rPr lang="es-ES" sz="2400">
                <a:latin typeface="Arial" charset="0"/>
              </a:rPr>
              <a:t>      y triunfarás cuando te juzguen.»</a:t>
            </a:r>
            <a:br>
              <a:rPr lang="es-ES" sz="2400">
                <a:latin typeface="Arial" charset="0"/>
              </a:rPr>
            </a:br>
            <a:r>
              <a:rPr lang="es-ES" sz="2400" baseline="30000">
                <a:latin typeface="Arial" charset="0"/>
              </a:rPr>
              <a:t>5</a:t>
            </a:r>
            <a:r>
              <a:rPr lang="es-ES" sz="2400">
                <a:latin typeface="Arial" charset="0"/>
              </a:rPr>
              <a:t> Pero si nuestra injusticia pone de relieve la justicia de Dios, ¿qué diremos? ¿Que Dios es injusto al descargar sobre nosotros su ira? (Hablo en términos humanos.)</a:t>
            </a:r>
          </a:p>
          <a:p>
            <a:pPr eaLnBrk="1" hangingPunct="1">
              <a:lnSpc>
                <a:spcPct val="90000"/>
              </a:lnSpc>
            </a:pPr>
            <a:endParaRPr lang="es-MX" sz="2400">
              <a:latin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838200"/>
            <a:ext cx="8229600" cy="5257800"/>
          </a:xfrm>
        </p:spPr>
        <p:txBody>
          <a:bodyPr/>
          <a:lstStyle/>
          <a:p>
            <a:pPr eaLnBrk="1" hangingPunct="1"/>
            <a:r>
              <a:rPr lang="es-ES" b="1">
                <a:latin typeface="Arial" charset="0"/>
              </a:rPr>
              <a:t>Romanos 9:14-15</a:t>
            </a:r>
          </a:p>
          <a:p>
            <a:pPr eaLnBrk="1" hangingPunct="1">
              <a:buFont typeface="Wingdings 2" charset="0"/>
              <a:buNone/>
            </a:pPr>
            <a:r>
              <a:rPr lang="es-ES" baseline="30000">
                <a:latin typeface="Arial" charset="0"/>
              </a:rPr>
              <a:t>	14</a:t>
            </a:r>
            <a:r>
              <a:rPr lang="es-ES">
                <a:latin typeface="Arial" charset="0"/>
              </a:rPr>
              <a:t> ¿Qué concluiremos? </a:t>
            </a:r>
          </a:p>
          <a:p>
            <a:pPr eaLnBrk="1" hangingPunct="1">
              <a:buFont typeface="Wingdings 2" charset="0"/>
              <a:buNone/>
            </a:pPr>
            <a:r>
              <a:rPr lang="es-ES">
                <a:latin typeface="Arial" charset="0"/>
              </a:rPr>
              <a:t>	</a:t>
            </a:r>
          </a:p>
          <a:p>
            <a:pPr eaLnBrk="1" hangingPunct="1">
              <a:buFont typeface="Wingdings 2" charset="0"/>
              <a:buNone/>
            </a:pPr>
            <a:r>
              <a:rPr lang="es-ES">
                <a:latin typeface="Arial" charset="0"/>
              </a:rPr>
              <a:t>	¿Acaso es Dios injusto? </a:t>
            </a:r>
          </a:p>
          <a:p>
            <a:pPr eaLnBrk="1" hangingPunct="1">
              <a:buFont typeface="Wingdings 2" charset="0"/>
              <a:buNone/>
            </a:pPr>
            <a:r>
              <a:rPr lang="es-ES">
                <a:latin typeface="Arial" charset="0"/>
              </a:rPr>
              <a:t>	</a:t>
            </a:r>
          </a:p>
          <a:p>
            <a:pPr eaLnBrk="1" hangingPunct="1">
              <a:buFont typeface="Wingdings 2" charset="0"/>
              <a:buNone/>
            </a:pPr>
            <a:r>
              <a:rPr lang="es-ES">
                <a:latin typeface="Arial" charset="0"/>
              </a:rPr>
              <a:t>	¡De ninguna manera!</a:t>
            </a:r>
          </a:p>
          <a:p>
            <a:pPr eaLnBrk="1" hangingPunct="1">
              <a:buFont typeface="Wingdings 2" charset="0"/>
              <a:buNone/>
            </a:pPr>
            <a:r>
              <a:rPr lang="es-ES" baseline="30000">
                <a:latin typeface="Arial" charset="0"/>
              </a:rPr>
              <a:t>	</a:t>
            </a:r>
          </a:p>
          <a:p>
            <a:pPr eaLnBrk="1" hangingPunct="1">
              <a:buFont typeface="Wingdings 2" charset="0"/>
              <a:buNone/>
            </a:pPr>
            <a:r>
              <a:rPr lang="es-ES" baseline="30000">
                <a:latin typeface="Arial" charset="0"/>
              </a:rPr>
              <a:t>	15</a:t>
            </a:r>
            <a:r>
              <a:rPr lang="es-ES">
                <a:latin typeface="Arial" charset="0"/>
              </a:rPr>
              <a:t> Es un hecho que a Moisés le dice: </a:t>
            </a:r>
            <a:br>
              <a:rPr lang="es-ES">
                <a:latin typeface="Arial" charset="0"/>
              </a:rPr>
            </a:br>
            <a:r>
              <a:rPr lang="es-ES">
                <a:latin typeface="Arial" charset="0"/>
              </a:rPr>
              <a:t>      «Tendré clemencia de quien yo quiera tenerla, </a:t>
            </a:r>
            <a:br>
              <a:rPr lang="es-ES">
                <a:latin typeface="Arial" charset="0"/>
              </a:rPr>
            </a:br>
            <a:r>
              <a:rPr lang="es-ES">
                <a:latin typeface="Arial" charset="0"/>
              </a:rPr>
              <a:t>      y seré compasivo con quien yo quiera serlo.» </a:t>
            </a:r>
            <a:br>
              <a:rPr lang="es-ES">
                <a:latin typeface="Arial" charset="0"/>
              </a:rPr>
            </a:br>
            <a:endParaRPr lang="es-ES">
              <a:latin typeface="Arial" charset="0"/>
            </a:endParaRPr>
          </a:p>
          <a:p>
            <a:pPr eaLnBrk="1" hangingPunct="1"/>
            <a:endParaRPr lang="es-MX">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4"/>
          <p:cNvSpPr>
            <a:spLocks noGrp="1"/>
          </p:cNvSpPr>
          <p:nvPr>
            <p:ph idx="1"/>
          </p:nvPr>
        </p:nvSpPr>
        <p:spPr>
          <a:xfrm>
            <a:off x="457200" y="1752600"/>
            <a:ext cx="8229600" cy="4343400"/>
          </a:xfrm>
        </p:spPr>
        <p:txBody>
          <a:bodyPr/>
          <a:lstStyle/>
          <a:p>
            <a:pPr marL="514350" indent="-514350" eaLnBrk="1" hangingPunct="1">
              <a:buClr>
                <a:schemeClr val="tx1"/>
              </a:buClr>
              <a:buFont typeface="Arial" charset="0"/>
              <a:buAutoNum type="arabicPeriod"/>
            </a:pPr>
            <a:r>
              <a:rPr lang="es-ES">
                <a:latin typeface="Arial" charset="0"/>
              </a:rPr>
              <a:t>¿Quién es el “yo” de Romanos 7.14-25? ¿Se refiere a la vida de un creyente o a la vida de un inconverso?</a:t>
            </a:r>
            <a:endParaRPr lang="en-US">
              <a:latin typeface="Arial" charset="0"/>
            </a:endParaRPr>
          </a:p>
          <a:p>
            <a:pPr marL="514350" indent="-514350" eaLnBrk="1" hangingPunct="1">
              <a:buClr>
                <a:schemeClr val="tx1"/>
              </a:buClr>
              <a:buFont typeface="Arial" charset="0"/>
              <a:buAutoNum type="arabicPeriod"/>
            </a:pPr>
            <a:r>
              <a:rPr lang="es-ES">
                <a:latin typeface="Arial" charset="0"/>
              </a:rPr>
              <a:t>La posición tradicional reformada es que se refiere a la vida de un creyente, que la vida cristiana es una lucha interna donde por lo general perdemos la batalla contra el pecado.</a:t>
            </a:r>
            <a:endParaRPr lang="en-US">
              <a:latin typeface="Arial" charset="0"/>
            </a:endParaRPr>
          </a:p>
          <a:p>
            <a:pPr marL="514350" indent="-514350" eaLnBrk="1" hangingPunct="1">
              <a:buClr>
                <a:schemeClr val="tx1"/>
              </a:buClr>
              <a:buFont typeface="Arial" charset="0"/>
              <a:buAutoNum type="arabicPeriod"/>
            </a:pPr>
            <a:endParaRPr lang="en-US">
              <a:latin typeface="Arial" charset="0"/>
            </a:endParaRPr>
          </a:p>
        </p:txBody>
      </p:sp>
      <p:sp>
        <p:nvSpPr>
          <p:cNvPr id="4" name="Title 3"/>
          <p:cNvSpPr>
            <a:spLocks noGrp="1"/>
          </p:cNvSpPr>
          <p:nvPr>
            <p:ph type="title"/>
          </p:nvPr>
        </p:nvSpPr>
        <p:spPr>
          <a:xfrm>
            <a:off x="457200" y="685800"/>
            <a:ext cx="8229600" cy="914400"/>
          </a:xfrm>
        </p:spPr>
        <p:txBody>
          <a:bodyPr>
            <a:normAutofit fontScale="90000"/>
          </a:bodyPr>
          <a:lstStyle/>
          <a:p>
            <a:pPr eaLnBrk="1" fontAlgn="auto" hangingPunct="1">
              <a:spcAft>
                <a:spcPts val="0"/>
              </a:spcAft>
              <a:defRPr/>
            </a:pPr>
            <a:r>
              <a:rPr lang="es-MX" smtClean="0">
                <a:ea typeface="+mj-ea"/>
              </a:rPr>
              <a:t>Exégesis de un pasaje selecto (</a:t>
            </a:r>
            <a:r>
              <a:rPr lang="es-MX" err="1" smtClean="0">
                <a:ea typeface="+mj-ea"/>
              </a:rPr>
              <a:t>Gifford</a:t>
            </a:r>
            <a:r>
              <a:rPr lang="es-MX" smtClean="0">
                <a:ea typeface="+mj-ea"/>
              </a:rPr>
              <a:t>)</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normAutofit/>
          </a:bodyPr>
          <a:lstStyle/>
          <a:p>
            <a:pPr eaLnBrk="1" hangingPunct="1"/>
            <a:r>
              <a:rPr lang="es-ES" sz="2400" b="1">
                <a:latin typeface="Arial" charset="0"/>
              </a:rPr>
              <a:t>Romanos 7:14-25 </a:t>
            </a:r>
          </a:p>
          <a:p>
            <a:pPr eaLnBrk="1" hangingPunct="1">
              <a:buFont typeface="Wingdings 2" charset="0"/>
              <a:buNone/>
            </a:pPr>
            <a:r>
              <a:rPr lang="es-ES" sz="2400" baseline="30000">
                <a:latin typeface="Arial" charset="0"/>
              </a:rPr>
              <a:t>	14</a:t>
            </a:r>
            <a:r>
              <a:rPr lang="es-ES" sz="2400">
                <a:latin typeface="Arial" charset="0"/>
              </a:rPr>
              <a:t> Sabemos, en efecto, que la ley es espiritual. Pero yo soy meramente humano, y estoy vendido como esclavo al pecado.</a:t>
            </a:r>
            <a:r>
              <a:rPr lang="es-ES" sz="2400" baseline="30000">
                <a:latin typeface="Arial" charset="0"/>
              </a:rPr>
              <a:t>15</a:t>
            </a:r>
            <a:r>
              <a:rPr lang="es-ES" sz="2400">
                <a:latin typeface="Arial" charset="0"/>
              </a:rPr>
              <a:t> No entiendo lo que me pasa, pues no hago lo que quiero, sino lo que aborrezco….Aunque deseo hacer lo bueno, no soy capaz de hacerlo.</a:t>
            </a:r>
            <a:r>
              <a:rPr lang="es-ES" sz="2400" baseline="30000">
                <a:latin typeface="Arial" charset="0"/>
              </a:rPr>
              <a:t>19</a:t>
            </a:r>
            <a:r>
              <a:rPr lang="es-ES" sz="2400">
                <a:latin typeface="Arial" charset="0"/>
              </a:rPr>
              <a:t> De hecho, no hago el bien que quiero, sino el mal que no quiero.</a:t>
            </a:r>
            <a:r>
              <a:rPr lang="es-ES" sz="2400" baseline="30000">
                <a:latin typeface="Arial" charset="0"/>
              </a:rPr>
              <a:t>20</a:t>
            </a:r>
            <a:r>
              <a:rPr lang="es-ES" sz="2400">
                <a:latin typeface="Arial" charset="0"/>
              </a:rPr>
              <a:t> Y si hago lo que no quiero, ya no soy yo quien lo hace sino el pecado que habita en mí….</a:t>
            </a:r>
            <a:br>
              <a:rPr lang="es-ES" sz="2400">
                <a:latin typeface="Arial" charset="0"/>
              </a:rPr>
            </a:br>
            <a:endParaRPr lang="es-ES" sz="2400">
              <a:latin typeface="Arial" charset="0"/>
            </a:endParaRPr>
          </a:p>
          <a:p>
            <a:pPr eaLnBrk="1" hangingPunct="1">
              <a:buFont typeface="Wingdings 2" charset="0"/>
              <a:buNone/>
            </a:pPr>
            <a:r>
              <a:rPr lang="es-ES" sz="2400">
                <a:latin typeface="Arial" charset="0"/>
              </a:rPr>
              <a:t>   En conclusión, con la mente yo mismo me someto a la ley de Dios, pero mi naturaleza pecaminosa está sujeta a la ley del pecado. </a:t>
            </a:r>
            <a:br>
              <a:rPr lang="es-ES" sz="2400">
                <a:latin typeface="Arial" charset="0"/>
              </a:rPr>
            </a:br>
            <a:endParaRPr lang="es-ES" sz="2400">
              <a:latin typeface="Arial" charset="0"/>
            </a:endParaRPr>
          </a:p>
          <a:p>
            <a:pPr eaLnBrk="1" hangingPunct="1"/>
            <a:endParaRPr lang="es-MX" sz="2400">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57200" y="1752600"/>
            <a:ext cx="8229600" cy="4343400"/>
          </a:xfrm>
        </p:spPr>
        <p:txBody>
          <a:bodyPr>
            <a:noAutofit/>
          </a:bodyPr>
          <a:lstStyle/>
          <a:p>
            <a:pPr marL="514350" indent="-514350" eaLnBrk="1" hangingPunct="1">
              <a:buClr>
                <a:schemeClr val="tx1"/>
              </a:buClr>
              <a:buFont typeface="Arial" charset="0"/>
              <a:buAutoNum type="arabicPeriod" startAt="3"/>
            </a:pPr>
            <a:r>
              <a:rPr lang="es-EC">
                <a:latin typeface="Arial" charset="0"/>
              </a:rPr>
              <a:t>A favor de esta posición:</a:t>
            </a:r>
            <a:endParaRPr lang="en-US">
              <a:latin typeface="Arial" charset="0"/>
            </a:endParaRPr>
          </a:p>
          <a:p>
            <a:pPr lvl="1" eaLnBrk="1" hangingPunct="1"/>
            <a:r>
              <a:rPr lang="es-EC" sz="2600">
                <a:solidFill>
                  <a:schemeClr val="tx1"/>
                </a:solidFill>
                <a:latin typeface="Arial" charset="0"/>
              </a:rPr>
              <a:t>Pablo usa la primera persona singular: “Yo” y el tiempo presente. </a:t>
            </a:r>
            <a:endParaRPr lang="en-US" sz="2600">
              <a:solidFill>
                <a:schemeClr val="tx1"/>
              </a:solidFill>
              <a:latin typeface="Arial" charset="0"/>
            </a:endParaRPr>
          </a:p>
          <a:p>
            <a:pPr lvl="1" eaLnBrk="1" hangingPunct="1"/>
            <a:r>
              <a:rPr lang="es-ES" sz="2600">
                <a:solidFill>
                  <a:schemeClr val="tx1"/>
                </a:solidFill>
                <a:latin typeface="Arial" charset="0"/>
              </a:rPr>
              <a:t>En v. 22, Pablo dice que en su hombre interior, se deleite en la ley de Dios. Pero un inconverso no puede decir eso.</a:t>
            </a:r>
            <a:endParaRPr lang="en-US" sz="2600">
              <a:solidFill>
                <a:schemeClr val="tx1"/>
              </a:solidFill>
              <a:latin typeface="Arial" charset="0"/>
            </a:endParaRPr>
          </a:p>
          <a:p>
            <a:pPr lvl="1" eaLnBrk="1" hangingPunct="1"/>
            <a:r>
              <a:rPr lang="es-ES" sz="2600">
                <a:solidFill>
                  <a:schemeClr val="tx1"/>
                </a:solidFill>
                <a:latin typeface="Arial" charset="0"/>
              </a:rPr>
              <a:t>Muchos cristianos dicen que su vida es una lucha donde por lo general pierden la batalla contra el pecado.</a:t>
            </a:r>
            <a:endParaRPr lang="en-US" sz="2600">
              <a:solidFill>
                <a:schemeClr val="tx1"/>
              </a:solidFill>
              <a:latin typeface="Arial" charset="0"/>
            </a:endParaRPr>
          </a:p>
          <a:p>
            <a:pPr marL="514350" indent="-514350" eaLnBrk="1" hangingPunct="1"/>
            <a:endParaRPr lang="en-US">
              <a:latin typeface="Arial" charset="0"/>
            </a:endParaRPr>
          </a:p>
        </p:txBody>
      </p:sp>
      <p:sp>
        <p:nvSpPr>
          <p:cNvPr id="4" name="Title 3"/>
          <p:cNvSpPr>
            <a:spLocks noGrp="1"/>
          </p:cNvSpPr>
          <p:nvPr>
            <p:ph type="title"/>
          </p:nvPr>
        </p:nvSpPr>
        <p:spPr>
          <a:xfrm>
            <a:off x="457200" y="685800"/>
            <a:ext cx="8229600" cy="914400"/>
          </a:xfrm>
        </p:spPr>
        <p:txBody>
          <a:bodyPr/>
          <a:lstStyle/>
          <a:p>
            <a:pPr eaLnBrk="1" fontAlgn="auto" hangingPunct="1">
              <a:spcAft>
                <a:spcPts val="0"/>
              </a:spcAft>
              <a:defRPr/>
            </a:pPr>
            <a:r>
              <a:rPr lang="es-MX" smtClean="0">
                <a:ea typeface="+mj-ea"/>
              </a:rPr>
              <a:t>Exégesis de un pasaje selecto</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4"/>
          <p:cNvSpPr>
            <a:spLocks noGrp="1"/>
          </p:cNvSpPr>
          <p:nvPr>
            <p:ph idx="1"/>
          </p:nvPr>
        </p:nvSpPr>
        <p:spPr/>
        <p:txBody>
          <a:bodyPr/>
          <a:lstStyle/>
          <a:p>
            <a:pPr marL="514350" indent="-514350" eaLnBrk="1" hangingPunct="1">
              <a:buClr>
                <a:schemeClr val="tx1"/>
              </a:buClr>
              <a:buFont typeface="Wingdings 2" charset="0"/>
              <a:buAutoNum type="arabicPeriod" startAt="3"/>
            </a:pPr>
            <a:r>
              <a:rPr lang="es-MX" sz="3200">
                <a:latin typeface="Arial" charset="0"/>
              </a:rPr>
              <a:t>Fundada en el año 753 a.C., se había crecido mucho más allá de sus muros originales.  De hecho, no tenía muros exteriores, ya que era una ciudad segura de su propia grandeza.</a:t>
            </a:r>
          </a:p>
          <a:p>
            <a:pPr marL="514350" indent="-514350" eaLnBrk="1" hangingPunct="1">
              <a:buClr>
                <a:schemeClr val="tx1"/>
              </a:buClr>
              <a:buFont typeface="Wingdings 2" charset="0"/>
              <a:buAutoNum type="arabicPeriod" startAt="3"/>
            </a:pPr>
            <a:r>
              <a:rPr lang="es-MX" sz="3200">
                <a:latin typeface="Arial" charset="0"/>
              </a:rPr>
              <a:t>En la época de Pablo tenía una población entre 1-4 millones de habitantes, la mayoría esclavos (Harrison 297).  </a:t>
            </a:r>
          </a:p>
        </p:txBody>
      </p:sp>
      <p:sp>
        <p:nvSpPr>
          <p:cNvPr id="4" name="Title 3"/>
          <p:cNvSpPr>
            <a:spLocks noGrp="1"/>
          </p:cNvSpPr>
          <p:nvPr>
            <p:ph type="title"/>
          </p:nvPr>
        </p:nvSpPr>
        <p:spPr>
          <a:xfrm>
            <a:off x="457200" y="533400"/>
            <a:ext cx="8229600" cy="914400"/>
          </a:xfrm>
        </p:spPr>
        <p:txBody>
          <a:bodyPr/>
          <a:lstStyle/>
          <a:p>
            <a:pPr eaLnBrk="1" fontAlgn="auto" hangingPunct="1">
              <a:spcAft>
                <a:spcPts val="0"/>
              </a:spcAft>
              <a:defRPr/>
            </a:pPr>
            <a:r>
              <a:rPr lang="es-MX" smtClean="0">
                <a:ea typeface="+mj-ea"/>
              </a:rPr>
              <a:t>La ciudad de Roma</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Placeholder 4"/>
          <p:cNvSpPr>
            <a:spLocks noGrp="1"/>
          </p:cNvSpPr>
          <p:nvPr>
            <p:ph idx="1"/>
          </p:nvPr>
        </p:nvSpPr>
        <p:spPr>
          <a:xfrm>
            <a:off x="457200" y="1752600"/>
            <a:ext cx="8229600" cy="4343400"/>
          </a:xfrm>
        </p:spPr>
        <p:txBody>
          <a:bodyPr>
            <a:normAutofit lnSpcReduction="10000"/>
          </a:bodyPr>
          <a:lstStyle/>
          <a:p>
            <a:pPr marL="457200" indent="-457200" eaLnBrk="1" hangingPunct="1">
              <a:buClr>
                <a:schemeClr val="tx1"/>
              </a:buClr>
              <a:buFont typeface="Arial" charset="0"/>
              <a:buAutoNum type="arabicPeriod" startAt="4"/>
            </a:pPr>
            <a:r>
              <a:rPr lang="es-MX" sz="2400">
                <a:latin typeface="Arial" charset="0"/>
              </a:rPr>
              <a:t>En contra de esta posición </a:t>
            </a:r>
            <a:r>
              <a:rPr lang="es-EC" sz="2400">
                <a:latin typeface="Arial" charset="0"/>
              </a:rPr>
              <a:t>es la idea que Pablo se refiere a su estado antes de su conversión, del estado de todo judío bajo la ley antes de convertirse al cristianismo.</a:t>
            </a:r>
            <a:endParaRPr lang="en-US" sz="2400">
              <a:latin typeface="Arial" charset="0"/>
            </a:endParaRPr>
          </a:p>
          <a:p>
            <a:pPr lvl="1" eaLnBrk="1" hangingPunct="1"/>
            <a:r>
              <a:rPr lang="es-EC">
                <a:solidFill>
                  <a:schemeClr val="tx1"/>
                </a:solidFill>
                <a:latin typeface="Arial" charset="0"/>
              </a:rPr>
              <a:t>Pablo escribe de manera muy negativa en cuanto a ese “yo”: vendido al pecado, miserable, esclavo a la ley del pecado, habitando un cuerpo de muerte.  </a:t>
            </a:r>
            <a:endParaRPr lang="en-US">
              <a:solidFill>
                <a:schemeClr val="tx1"/>
              </a:solidFill>
              <a:latin typeface="Arial" charset="0"/>
            </a:endParaRPr>
          </a:p>
          <a:p>
            <a:pPr lvl="1" eaLnBrk="1" hangingPunct="1"/>
            <a:r>
              <a:rPr lang="es-EC">
                <a:solidFill>
                  <a:schemeClr val="tx1"/>
                </a:solidFill>
                <a:latin typeface="Arial" charset="0"/>
              </a:rPr>
              <a:t>Es interesante notar que el “yo” de Romanos 7 no lucha con la ayuda del Espíritu Santo, sino solo.</a:t>
            </a:r>
            <a:endParaRPr lang="en-US">
              <a:solidFill>
                <a:schemeClr val="tx1"/>
              </a:solidFill>
              <a:latin typeface="Arial" charset="0"/>
            </a:endParaRPr>
          </a:p>
          <a:p>
            <a:pPr lvl="1" eaLnBrk="1" hangingPunct="1"/>
            <a:r>
              <a:rPr lang="es-EC">
                <a:solidFill>
                  <a:schemeClr val="tx1"/>
                </a:solidFill>
                <a:latin typeface="Arial" charset="0"/>
              </a:rPr>
              <a:t>El “cautivo” de 7.23 es “liberado” en 8.1-4.  Pablo quiere que pasemos de la vida miserable en Romanos 7 a la vida en Romanos 8. </a:t>
            </a:r>
            <a:endParaRPr lang="en-US">
              <a:latin typeface="Arial" charset="0"/>
            </a:endParaRPr>
          </a:p>
        </p:txBody>
      </p:sp>
      <p:sp>
        <p:nvSpPr>
          <p:cNvPr id="4" name="Title 3"/>
          <p:cNvSpPr>
            <a:spLocks noGrp="1"/>
          </p:cNvSpPr>
          <p:nvPr>
            <p:ph type="title"/>
          </p:nvPr>
        </p:nvSpPr>
        <p:spPr>
          <a:xfrm>
            <a:off x="457200" y="685800"/>
            <a:ext cx="8229600" cy="914400"/>
          </a:xfrm>
        </p:spPr>
        <p:txBody>
          <a:bodyPr/>
          <a:lstStyle/>
          <a:p>
            <a:pPr eaLnBrk="1" fontAlgn="auto" hangingPunct="1">
              <a:spcAft>
                <a:spcPts val="0"/>
              </a:spcAft>
              <a:defRPr/>
            </a:pPr>
            <a:r>
              <a:rPr lang="es-MX" smtClean="0">
                <a:ea typeface="+mj-ea"/>
              </a:rPr>
              <a:t>Exégesis de un pasaje selecto</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4"/>
          <p:cNvSpPr>
            <a:spLocks noGrp="1"/>
          </p:cNvSpPr>
          <p:nvPr>
            <p:ph idx="1"/>
          </p:nvPr>
        </p:nvSpPr>
        <p:spPr>
          <a:xfrm>
            <a:off x="457200" y="1752600"/>
            <a:ext cx="8229600" cy="4343400"/>
          </a:xfrm>
        </p:spPr>
        <p:txBody>
          <a:bodyPr/>
          <a:lstStyle/>
          <a:p>
            <a:pPr marL="457200" indent="-457200" eaLnBrk="1" hangingPunct="1">
              <a:buClr>
                <a:schemeClr val="tx1"/>
              </a:buClr>
              <a:buFont typeface="Arial" charset="0"/>
              <a:buAutoNum type="arabicPeriod" startAt="5"/>
            </a:pPr>
            <a:r>
              <a:rPr lang="es-EC" sz="2400">
                <a:latin typeface="Arial" charset="0"/>
              </a:rPr>
              <a:t>Una nota pastoral.  Vivimos entre el “ya” y el “todavía no”. </a:t>
            </a:r>
          </a:p>
          <a:p>
            <a:pPr lvl="1" eaLnBrk="1" hangingPunct="1"/>
            <a:r>
              <a:rPr lang="es-EC">
                <a:solidFill>
                  <a:schemeClr val="tx1"/>
                </a:solidFill>
                <a:latin typeface="Arial" charset="0"/>
              </a:rPr>
              <a:t>Así que es cierto que experimentaremos fracaso a veces en nuestra vida espiritual. No hemos sido perfeccionados todavía.  </a:t>
            </a:r>
          </a:p>
          <a:p>
            <a:pPr lvl="1" eaLnBrk="1" hangingPunct="1"/>
            <a:r>
              <a:rPr lang="es-EC">
                <a:solidFill>
                  <a:schemeClr val="tx1"/>
                </a:solidFill>
                <a:latin typeface="Arial" charset="0"/>
              </a:rPr>
              <a:t>Sin embargo, la descripción miserable en Romanos 7 de una persona cautivo en el pecado e incapaz de obedecer a Dios no debe considerarse una descripción de la vida típica de un creyente que pide la ayuda del Espíritu Santo.  </a:t>
            </a:r>
            <a:endParaRPr lang="en-US">
              <a:solidFill>
                <a:schemeClr val="tx1"/>
              </a:solidFill>
              <a:latin typeface="Arial" charset="0"/>
            </a:endParaRPr>
          </a:p>
        </p:txBody>
      </p:sp>
      <p:sp>
        <p:nvSpPr>
          <p:cNvPr id="4" name="Title 3"/>
          <p:cNvSpPr>
            <a:spLocks noGrp="1"/>
          </p:cNvSpPr>
          <p:nvPr>
            <p:ph type="title"/>
          </p:nvPr>
        </p:nvSpPr>
        <p:spPr>
          <a:xfrm>
            <a:off x="457200" y="685800"/>
            <a:ext cx="8229600" cy="914400"/>
          </a:xfrm>
        </p:spPr>
        <p:txBody>
          <a:bodyPr/>
          <a:lstStyle/>
          <a:p>
            <a:pPr eaLnBrk="1" fontAlgn="auto" hangingPunct="1">
              <a:spcAft>
                <a:spcPts val="0"/>
              </a:spcAft>
              <a:defRPr/>
            </a:pPr>
            <a:r>
              <a:rPr lang="es-MX" smtClean="0">
                <a:ea typeface="+mj-ea"/>
              </a:rPr>
              <a:t>Exégesis de un pasaje selecto</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s-MX">
              <a:latin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s-MX" smtClean="0">
                <a:ea typeface="+mj-ea"/>
              </a:rPr>
              <a:t>Los gemelos Rómulo y Remo</a:t>
            </a:r>
            <a:endParaRPr lang="es-MX">
              <a:ea typeface="+mj-ea"/>
            </a:endParaRPr>
          </a:p>
        </p:txBody>
      </p:sp>
      <p:pic>
        <p:nvPicPr>
          <p:cNvPr id="12292" name="Picture 4" descr="http://upload.wikimedia.org/wikipedia/commons/6/6a/She-wolf_suckles_Romulus_and_Re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4"/>
          <p:cNvSpPr>
            <a:spLocks noGrp="1"/>
          </p:cNvSpPr>
          <p:nvPr>
            <p:ph idx="1"/>
          </p:nvPr>
        </p:nvSpPr>
        <p:spPr/>
        <p:txBody>
          <a:bodyPr/>
          <a:lstStyle/>
          <a:p>
            <a:pPr marL="514350" indent="-514350" eaLnBrk="1" hangingPunct="1">
              <a:buClr>
                <a:schemeClr val="tx1"/>
              </a:buClr>
              <a:buFont typeface="Arial" charset="0"/>
              <a:buAutoNum type="arabicPeriod" startAt="5"/>
            </a:pPr>
            <a:r>
              <a:rPr lang="es-MX" sz="3200" dirty="0">
                <a:latin typeface="Arial" charset="0"/>
              </a:rPr>
              <a:t>Roma ha sido descrita alternativamente como la corona gloriosa de los logros humanos y también el desagüe del universo donde la escoria de todo rincón de imperio se juntaba. </a:t>
            </a:r>
            <a:endParaRPr lang="en-US" sz="3200" dirty="0">
              <a:latin typeface="Arial" charset="0"/>
            </a:endParaRPr>
          </a:p>
          <a:p>
            <a:pPr marL="514350" indent="-514350" eaLnBrk="1" hangingPunct="1">
              <a:buClr>
                <a:schemeClr val="tx1"/>
              </a:buClr>
              <a:buFont typeface="Arial" charset="0"/>
              <a:buAutoNum type="arabicPeriod" startAt="5"/>
            </a:pPr>
            <a:r>
              <a:rPr lang="es-MX" sz="3200" dirty="0">
                <a:latin typeface="Arial" charset="0"/>
              </a:rPr>
              <a:t>Pablo quería desafiar a la gran metrópoli en nombre de Cristo.  Hechos 19:21 da testimonio de su inalterable propósito de visitar la ciudad (también Rom. 15:23).  </a:t>
            </a:r>
            <a:endParaRPr lang="en-US" sz="3200" dirty="0">
              <a:latin typeface="Arial" charset="0"/>
            </a:endParaRPr>
          </a:p>
        </p:txBody>
      </p:sp>
      <p:sp>
        <p:nvSpPr>
          <p:cNvPr id="4" name="Title 3"/>
          <p:cNvSpPr>
            <a:spLocks noGrp="1"/>
          </p:cNvSpPr>
          <p:nvPr>
            <p:ph type="title"/>
          </p:nvPr>
        </p:nvSpPr>
        <p:spPr>
          <a:xfrm>
            <a:off x="457200" y="533400"/>
            <a:ext cx="8229600" cy="914400"/>
          </a:xfrm>
        </p:spPr>
        <p:txBody>
          <a:bodyPr/>
          <a:lstStyle/>
          <a:p>
            <a:pPr eaLnBrk="1" fontAlgn="auto" hangingPunct="1">
              <a:spcAft>
                <a:spcPts val="0"/>
              </a:spcAft>
              <a:defRPr/>
            </a:pPr>
            <a:r>
              <a:rPr lang="es-MX" smtClean="0">
                <a:ea typeface="+mj-ea"/>
              </a:rPr>
              <a:t>La ciudad de Roma</a:t>
            </a:r>
            <a:endParaRPr lang="es-MX">
              <a:ea typeface="+mj-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ptssem">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arcador">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Pptssem.thmx</Template>
  <TotalTime>1586</TotalTime>
  <Words>3238</Words>
  <Application>Microsoft Macintosh PowerPoint</Application>
  <PresentationFormat>Presentación en pantalla (4:3)</PresentationFormat>
  <Paragraphs>251</Paragraphs>
  <Slides>71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71</vt:i4>
      </vt:variant>
    </vt:vector>
  </HeadingPairs>
  <TitlesOfParts>
    <vt:vector size="75" baseType="lpstr">
      <vt:lpstr>Arial</vt:lpstr>
      <vt:lpstr>Wingdings 2</vt:lpstr>
      <vt:lpstr>Calibri</vt:lpstr>
      <vt:lpstr>Pptssem</vt:lpstr>
      <vt:lpstr>Romanos</vt:lpstr>
      <vt:lpstr>Presentación de PowerPoint</vt:lpstr>
      <vt:lpstr>La ciudad de Roma (Biblia NVI de Estudio, Harrison)</vt:lpstr>
      <vt:lpstr>El Foro de Roma antigua</vt:lpstr>
      <vt:lpstr>El Coliseo</vt:lpstr>
      <vt:lpstr>El Teatro “Mérida”</vt:lpstr>
      <vt:lpstr>La ciudad de Roma</vt:lpstr>
      <vt:lpstr>Los gemelos Rómulo y Remo</vt:lpstr>
      <vt:lpstr>La ciudad de Roma</vt:lpstr>
      <vt:lpstr>Presentación de PowerPoint</vt:lpstr>
      <vt:lpstr>La ciudad de Roma</vt:lpstr>
      <vt:lpstr>La fundación de la iglesia en Roma (Harrison 298-300)</vt:lpstr>
      <vt:lpstr>La fundación de la iglesia en Roma</vt:lpstr>
      <vt:lpstr>El emperador Claudio</vt:lpstr>
      <vt:lpstr>La fundación de la iglesia en Roma</vt:lpstr>
      <vt:lpstr>El Emperador Nerón</vt:lpstr>
      <vt:lpstr>El gran incendio de Roma (64 d.C.)</vt:lpstr>
      <vt:lpstr>La fundación de la iglesia en Roma</vt:lpstr>
      <vt:lpstr>Autor (Biblia NVI de Estudio, Harrison)</vt:lpstr>
      <vt:lpstr>         Autor </vt:lpstr>
      <vt:lpstr>Ocasión y circunstancias (Biblia NVI de Estudio, Harrison)</vt:lpstr>
      <vt:lpstr>Ocasión y circunstancias</vt:lpstr>
      <vt:lpstr>Fecha y lugar de composición (Biblia NVI de Estudio, Harrison)</vt:lpstr>
      <vt:lpstr>Integridad del texto (CMM)</vt:lpstr>
      <vt:lpstr>Destinatarios (Biblia NVI de Estudio, Harrison)</vt:lpstr>
      <vt:lpstr>Destinatarios</vt:lpstr>
      <vt:lpstr>Características especiales (Biblia NVI de Estudio, Harrison)</vt:lpstr>
      <vt:lpstr>Características especiales</vt:lpstr>
      <vt:lpstr>Temas principales</vt:lpstr>
      <vt:lpstr>Presentación de PowerPoint</vt:lpstr>
      <vt:lpstr>Temas principales</vt:lpstr>
      <vt:lpstr>Temas principales</vt:lpstr>
      <vt:lpstr>Propósitos  (Biblia NVI de Estudio, CMM)</vt:lpstr>
      <vt:lpstr>Presentación de PowerPoint</vt:lpstr>
      <vt:lpstr>Propósitos </vt:lpstr>
      <vt:lpstr>Propósitos</vt:lpstr>
      <vt:lpstr>Contenido teológico y el mensaje de para la iglesia hoy (Biblia NVI de Estudio, Harrison, Gifford)</vt:lpstr>
      <vt:lpstr>Contenido teológico y el mensaje para la iglesia hoy</vt:lpstr>
      <vt:lpstr>Presentación de PowerPoint</vt:lpstr>
      <vt:lpstr>Presentación de PowerPoint</vt:lpstr>
      <vt:lpstr>Contenido teológico y el mensaje para la iglesia hoy</vt:lpstr>
      <vt:lpstr>Presentación de PowerPoint</vt:lpstr>
      <vt:lpstr>Contenido teológico y el mensaje para la iglesia hoy</vt:lpstr>
      <vt:lpstr>Presentación de PowerPoint</vt:lpstr>
      <vt:lpstr>Contenido teológico y el mensaje para la iglesia hoy</vt:lpstr>
      <vt:lpstr>Presentación de PowerPoint</vt:lpstr>
      <vt:lpstr>Contenido teológico y el mensaje para la iglesia hoy</vt:lpstr>
      <vt:lpstr>Presentación de PowerPoint</vt:lpstr>
      <vt:lpstr>Contenido teológico y el mensaje para la iglesia hoy</vt:lpstr>
      <vt:lpstr>Presentación de PowerPoint</vt:lpstr>
      <vt:lpstr>Contenido teológico y el mensaje para la iglesia hoy</vt:lpstr>
      <vt:lpstr>Presentación de PowerPoint</vt:lpstr>
      <vt:lpstr>Contenido teológico y el mensaje para la iglesia hoy</vt:lpstr>
      <vt:lpstr>Presentación de PowerPoint</vt:lpstr>
      <vt:lpstr>Contenido teológico </vt:lpstr>
      <vt:lpstr>Presentación de PowerPoint</vt:lpstr>
      <vt:lpstr>Contenido teológico y el mensaje para la iglesia hoy</vt:lpstr>
      <vt:lpstr>Presentación de PowerPoint</vt:lpstr>
      <vt:lpstr>Contenido teológico y el mensaje para la iglesia hoy</vt:lpstr>
      <vt:lpstr>Presentación de PowerPoint</vt:lpstr>
      <vt:lpstr>Contenido teológico y el mensaje para la iglesia hoy</vt:lpstr>
      <vt:lpstr>Aspectos literarios (CMM, Gifford)</vt:lpstr>
      <vt:lpstr>Presentación de PowerPoint</vt:lpstr>
      <vt:lpstr>Aspectos literarios</vt:lpstr>
      <vt:lpstr>Presentación de PowerPoint</vt:lpstr>
      <vt:lpstr>Presentación de PowerPoint</vt:lpstr>
      <vt:lpstr>Exégesis de un pasaje selecto (Gifford)</vt:lpstr>
      <vt:lpstr>Presentación de PowerPoint</vt:lpstr>
      <vt:lpstr>Exégesis de un pasaje selecto</vt:lpstr>
      <vt:lpstr>Exégesis de un pasaje selecto</vt:lpstr>
      <vt:lpstr>Exégesis de un pasaje selecto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Hechos y las cartas de Pablo</dc:title>
  <dc:creator>Administratr</dc:creator>
  <cp:lastModifiedBy>Carla Gallareta</cp:lastModifiedBy>
  <cp:revision>28</cp:revision>
  <dcterms:created xsi:type="dcterms:W3CDTF">2010-03-12T17:58:51Z</dcterms:created>
  <dcterms:modified xsi:type="dcterms:W3CDTF">2012-10-08T17:26:01Z</dcterms:modified>
</cp:coreProperties>
</file>