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51" r:id="rId1"/>
  </p:sldMasterIdLst>
  <p:sldIdLst>
    <p:sldId id="256" r:id="rId2"/>
    <p:sldId id="292" r:id="rId3"/>
    <p:sldId id="277" r:id="rId4"/>
    <p:sldId id="293" r:id="rId5"/>
    <p:sldId id="279" r:id="rId6"/>
    <p:sldId id="295" r:id="rId7"/>
    <p:sldId id="282" r:id="rId8"/>
    <p:sldId id="296" r:id="rId9"/>
    <p:sldId id="283" r:id="rId10"/>
    <p:sldId id="280" r:id="rId11"/>
    <p:sldId id="297" r:id="rId12"/>
    <p:sldId id="298" r:id="rId13"/>
    <p:sldId id="299" r:id="rId14"/>
    <p:sldId id="300" r:id="rId15"/>
    <p:sldId id="301" r:id="rId16"/>
    <p:sldId id="302" r:id="rId17"/>
    <p:sldId id="285" r:id="rId18"/>
    <p:sldId id="303" r:id="rId19"/>
    <p:sldId id="288" r:id="rId20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7" d="100"/>
          <a:sy n="97" d="100"/>
        </p:scale>
        <p:origin x="-112" y="-3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ABBF56-153B-6D49-9F4A-D8D8BC57417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A4A07-6990-D343-83A5-AEEA4FA2CD7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A8DFB-460B-2F4C-A857-DBC4B313D77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249BBD6-853C-254E-A380-3FE08FFCB05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92FB1-36ED-DA44-A42E-EF6D6E4835C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6587-DA01-BD49-8C1F-BA38660D4862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4EAE-DF29-6D41-A782-603E74569FC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AFA9-2067-7F44-990E-6009C3741B7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DA8A-A710-E14D-BF7D-528BC6A760D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58616BF-875D-FC48-B459-701216E5818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6A3325-B037-0E42-882F-A461B40B94A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9ADADB6-013E-C043-87D5-A8B5CE835E13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sz="3000" dirty="0"/>
              <a:t>Ezequiel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5000" dirty="0">
                <a:latin typeface="AveriaSerif-Bold"/>
                <a:cs typeface="AveriaSerif-Bold"/>
              </a:rPr>
              <a:t>Los Libros Prof</a:t>
            </a:r>
            <a:r>
              <a:rPr lang="es-ES_tradnl" altLang="ja-JP" sz="5000" dirty="0">
                <a:latin typeface="AveriaSerif-Bold"/>
                <a:cs typeface="AveriaSerif-Bold"/>
              </a:rPr>
              <a:t>éticos y Poéticos</a:t>
            </a:r>
            <a:endParaRPr lang="es-ES_tradnl" sz="5000" dirty="0">
              <a:latin typeface="AveriaSerif-Bold"/>
              <a:cs typeface="AveriaSerif-Bold"/>
            </a:endParaRPr>
          </a:p>
        </p:txBody>
      </p:sp>
      <p:pic>
        <p:nvPicPr>
          <p:cNvPr id="6" name="Imagen 5" descr="Logo colo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48330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09600"/>
            <a:ext cx="8458200" cy="62484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contexto histórico fue el mismo de Jeremías, excepto que la perspectiva fue otra.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Jeremías predicó en Jerusalén, y Ezequiel predicó en Babilonia.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Los dos vivieron durante la caída y destrucción de Jerusalén, que fue el “parteaguas” de sus ministerios.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Ezequiel siguió predicando después del exilio más tiempo que Jeremías.</a:t>
            </a: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Ezequiel</a:t>
            </a:r>
            <a:r>
              <a:rPr kumimoji="1" lang="es-ES_tradnl" altLang="ja-JP" sz="4000"/>
              <a:t> - El contexto histórico</a:t>
            </a:r>
            <a:endParaRPr kumimoji="1" lang="es-ES_tradn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09600"/>
            <a:ext cx="8458200" cy="62484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Ezequiel se presentó como profeta en el exilio, pero algunas de sus profecías están enfocadas en Jerusalén y revelan conocimiento detallado de lo que pasaba en Jerusalén.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explicación del profeta fue que el Espíritu lo transportaba a Jerusalén en algún tipo de visión - 3:12, 14; 8:3; 11:1, 24; 40:1-3; 43:5.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No aceptando esta explicación, algunos han sugerido que había estado en los dos sitios o solo en Jerusalén todo el tiempo.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Él hablaba a los exiliados acerca de lo que pasaba en Jerusalén, porque naturalmente estaban preocupados por su patria.</a:t>
            </a:r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Ezequiel</a:t>
            </a:r>
            <a:r>
              <a:rPr kumimoji="1" lang="es-ES_tradnl" altLang="ja-JP" sz="4000"/>
              <a:t> - Audiencia</a:t>
            </a:r>
            <a:endParaRPr kumimoji="1" lang="es-ES_tradn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09600"/>
            <a:ext cx="8458200" cy="62484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Fue de una familia sacerdotal y fue llevado al exilio a Babilonia cuando fue deportado el rey Joaquín.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Visto desde cualquier perspectiva, Ezequiel fue un personaje inusual.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De acuerdo a la costumbre de su día, actuaba en su propia vida algunas de la cosas que él predicaba: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Permaneció inmóvil durante largos tiempos.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Quedó mudo por tiempos.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No lloró cuando su esposa murió.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Contó visiones extrañas y transportes del Espíritu.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Todo esto ha causado que algunos modernos cuestionaran su estabilidad mental o le acusaran de una enfermedad sicótica.</a:t>
            </a:r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Ezequiel</a:t>
            </a:r>
            <a:r>
              <a:rPr kumimoji="1" lang="es-ES_tradnl" altLang="ja-JP" sz="4000"/>
              <a:t> - El hombre</a:t>
            </a:r>
            <a:endParaRPr kumimoji="1" lang="es-ES_tradn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09600"/>
            <a:ext cx="8458200" cy="6248400"/>
          </a:xfrm>
        </p:spPr>
        <p:txBody>
          <a:bodyPr/>
          <a:lstStyle/>
          <a:p>
            <a:pPr marL="660400" indent="-660400"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Sin embargo, si es difícil diagnosticar a una persona que está presente, es imposible hacerlo con una persona que vivió hace 2600 años en una cultura muy diferente a la nuestra.</a:t>
            </a:r>
          </a:p>
          <a:p>
            <a:pPr marL="660400" indent="-660400"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Además, hay que apreciar que las acciones raras del profeta no fueron erráticas sino símbolos proféticos que reforzaron su mensaje.</a:t>
            </a:r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Ezequiel</a:t>
            </a:r>
            <a:r>
              <a:rPr kumimoji="1" lang="es-ES_tradnl" altLang="ja-JP" sz="4000"/>
              <a:t> - El hombre</a:t>
            </a:r>
            <a:endParaRPr kumimoji="1" lang="es-ES_tradn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09600"/>
            <a:ext cx="8458200" cy="62484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Hay muchos sub-géneros en Ezequiel (D y L 442):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Lamentos fúnebres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Fábulas y alegorías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Visiones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Acciones simbólicas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Relatos históricos con interpretaciones teológicas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Dichos legales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Regulaciones rituales y sacerdotales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Oráculos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Juramentos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Dichos y proverbios.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Además, Ezequiel se acerca al estilo apocalíptico.</a:t>
            </a:r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Ezequiel</a:t>
            </a:r>
            <a:r>
              <a:rPr kumimoji="1" lang="es-ES_tradnl" altLang="ja-JP" sz="4000"/>
              <a:t> - Género</a:t>
            </a:r>
            <a:endParaRPr kumimoji="1" lang="es-ES_tradn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09600"/>
            <a:ext cx="8458200" cy="6248400"/>
          </a:xfrm>
        </p:spPr>
        <p:txBody>
          <a:bodyPr/>
          <a:lstStyle/>
          <a:p>
            <a:pPr marL="660400" indent="-660400">
              <a:buFont typeface="Arial" charset="0"/>
              <a:buAutoNum type="arabicPeriod" startAt="2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dispensacionalismo tradicionalmente ha hecho gran énfasis en interpretar todo “literalmente”.</a:t>
            </a:r>
          </a:p>
          <a:p>
            <a:pPr marL="660400" indent="-660400">
              <a:buFont typeface="Arial" charset="0"/>
              <a:buAutoNum type="arabicPeriod" startAt="2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Hay que tener cuidado de no aplanar todos los géneros representados.</a:t>
            </a:r>
          </a:p>
          <a:p>
            <a:pPr marL="660400" indent="-660400">
              <a:buFont typeface="Arial" charset="0"/>
              <a:buAutoNum type="arabicPeriod" startAt="2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Una sección donde se ven los diferentes métodos de interpretación es la visión del Templo en 40-48.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Tradicionalmente los dispensacionalistas han colocado esta sección en su milenio y lo han tomado como el plano para un Templo reconstruido.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Sin embargo, hay elementos que son idealistas no literales y algunos aspectos que no están de acuerdo con la legislación mosaica.</a:t>
            </a:r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Ezequiel</a:t>
            </a:r>
            <a:r>
              <a:rPr kumimoji="1" lang="es-ES_tradnl" altLang="ja-JP" sz="4000"/>
              <a:t> - Género</a:t>
            </a:r>
            <a:endParaRPr kumimoji="1" lang="es-ES_tradn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09600"/>
            <a:ext cx="8458200" cy="6248400"/>
          </a:xfrm>
        </p:spPr>
        <p:txBody>
          <a:bodyPr/>
          <a:lstStyle/>
          <a:p>
            <a:pPr marL="1035050" lvl="1" indent="-577850">
              <a:buFont typeface="Arial" charset="0"/>
              <a:buAutoNum type="alphaLcParenR" startAt="3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Tomando en cuenta su contexto histórico, es mejor tomar la visión del Templo como un estímulo a los exiliados de que algún día, Dios habitaría en medio de ellos de nuevo.</a:t>
            </a:r>
          </a:p>
          <a:p>
            <a:pPr marL="1035050" lvl="1" indent="-577850">
              <a:buFont typeface="Arial" charset="0"/>
              <a:buAutoNum type="alphaLcParenR" startAt="3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Algunos sí regresaron y reconstruyeron la cuidad y el Templo, pero no alcanzaron la gloria contemplada por Ezequiel (y Hageo).</a:t>
            </a:r>
          </a:p>
          <a:p>
            <a:pPr marL="1035050" lvl="1" indent="-577850">
              <a:buFont typeface="Arial" charset="0"/>
              <a:buAutoNum type="alphaLcParenR" startAt="3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En lugar de buscar un glorioso edificio en algún milenio, hay que reconocer que Jesucristo es la máxima realización de la última frase de Ezequiel: “AQUÍ HABITA EL SEÑOR.”</a:t>
            </a:r>
          </a:p>
          <a:p>
            <a:pPr marL="660400" indent="-660400">
              <a:buFont typeface="Arial" charset="0"/>
              <a:buNone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5.	Como siempre, hay que interpretar cada pasaje según las normas de su género y de acuerdo al contexto histórico.</a:t>
            </a: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Ezequiel</a:t>
            </a:r>
            <a:r>
              <a:rPr kumimoji="1" lang="es-ES_tradnl" altLang="ja-JP" sz="4000"/>
              <a:t> - Género</a:t>
            </a:r>
            <a:endParaRPr kumimoji="1" lang="es-ES_tradn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09600"/>
            <a:ext cx="8458200" cy="62484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Igual que en Isaías y Jeremías, Dios es soberano sobre las naciones.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Igual que en Isaías y Jeremías, Dios es santo castigando el pecado, y Dios es misericordioso y fiel a su pacto.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Aunque no usó la frase “nuevo pacto”, describió las condiciones de un nuevo pacto - 36:24-28.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Ezequiel enfatizó el tema de la responsabilidad personal - 18:1-4.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Aparentemente algunos se quejaban de la injusticia de sufrir el exilio por culpa de sus antepasados.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En Ezequiel, se enfatiza que cada uno responderá por sus propias acciones.</a:t>
            </a:r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2800"/>
              <a:t>Ezequiel</a:t>
            </a:r>
            <a:r>
              <a:rPr kumimoji="1" lang="es-ES_tradnl" altLang="ja-JP" sz="2800"/>
              <a:t> - Temas principales (D y L 443-44)</a:t>
            </a:r>
            <a:endParaRPr kumimoji="1" lang="es-ES_tradn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09600"/>
            <a:ext cx="8458200" cy="6248400"/>
          </a:xfrm>
        </p:spPr>
        <p:txBody>
          <a:bodyPr/>
          <a:lstStyle/>
          <a:p>
            <a:pPr marL="660400" indent="-660400">
              <a:buFont typeface="Arial" charset="0"/>
              <a:buNone/>
            </a:pPr>
            <a:endParaRPr kumimoji="1" lang="es-ES_tradnl" altLang="ja-JP" sz="2800">
              <a:ea typeface="ＭＳ Ｐゴシック" charset="0"/>
              <a:cs typeface="ＭＳ Ｐゴシック" charset="0"/>
            </a:endParaRPr>
          </a:p>
          <a:p>
            <a:pPr marL="660400" indent="-660400" algn="ctr">
              <a:buFont typeface="Arial" charset="0"/>
              <a:buNone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Pregunta</a:t>
            </a:r>
          </a:p>
          <a:p>
            <a:pPr marL="660400" indent="-660400" algn="ctr">
              <a:buFont typeface="Arial" charset="0"/>
              <a:buNone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En cuanto a su énfasis en la responsabilidad personal, ¿se parece más la teología de Ezequiel a la de Reyes o la de Crónicas?</a:t>
            </a:r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2800"/>
              <a:t>Ezequiel</a:t>
            </a:r>
            <a:r>
              <a:rPr kumimoji="1" lang="es-ES_tradnl" altLang="ja-JP" sz="2800"/>
              <a:t> - Temas principales (D y L 443-44)</a:t>
            </a:r>
            <a:endParaRPr kumimoji="1" lang="es-ES_tradn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09600"/>
            <a:ext cx="8458200" cy="62484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Hay aproximadamente 65 citas directas o indirectas de Ezequiel en el NT, 48 de las cuales están en Apocalipsis.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Hay paralelos entre Ezequiel y el NT: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Anticipaban la destrucción del Templo y de Jerusalén.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La iglesia es Israel restaurado y renovado.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Jesús es la presencia de Dios con nosotros.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El río de agua viva se cumplió en Cristo y el Espíritu Santo.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Ezequiel buscaba a quién se colocara en la brecha entre Dios y la humanidad (22:30), lo cual hizo Cristo.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En contraste con los pastores que se aprovechaban de las ovejas (Ez 34), el Buen Pastor dio su vida por ellas (Juan 10).</a:t>
            </a: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600"/>
              <a:t>Ezequiel</a:t>
            </a:r>
            <a:r>
              <a:rPr kumimoji="1" lang="es-ES_tradnl" altLang="ja-JP" sz="3600"/>
              <a:t> en el NT (D y L 445-46)</a:t>
            </a:r>
            <a:endParaRPr kumimoji="1" lang="es-ES_tradnl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5400"/>
              <a:t>Ezequiel</a:t>
            </a:r>
            <a:endParaRPr lang="es-ES_tradnl"/>
          </a:p>
        </p:txBody>
      </p:sp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talmud </a:t>
            </a:r>
            <a:r>
              <a:rPr kumimoji="1" lang="es-ES_tradnl" altLang="ja-JP" sz="2800" i="1">
                <a:ea typeface="ＭＳ Ｐゴシック" charset="0"/>
                <a:cs typeface="ＭＳ Ｐゴシック" charset="0"/>
              </a:rPr>
              <a:t>Baba Bathra</a:t>
            </a: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 dijo que que “los hombres de la Gran Sinagoga escribieron Ezequiel”.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Josefo lo atribuyó al profeta Ezequiel.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nombre de Ezequiel aparece en 1:3 y 24:24 y en ninguna otra parte de la Biblia.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Ezequiel es el único libro profético escrito completamente en primera persona del singular.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libro da la impresión de ser obra de una persona.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autor dio fechas específicas de sus profecías.</a:t>
            </a:r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Ezequiel</a:t>
            </a:r>
            <a:r>
              <a:rPr kumimoji="1" lang="es-ES_tradnl" altLang="ja-JP" sz="4000"/>
              <a:t> - Autor</a:t>
            </a:r>
            <a:endParaRPr kumimoji="1" lang="es-ES_trad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 startAt="7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consenso aun entre los críticos durante mucho tiempo era que fue la obra de Ezequiel.</a:t>
            </a:r>
          </a:p>
          <a:p>
            <a:pPr marL="660400" indent="-660400">
              <a:buFont typeface="Arial" charset="0"/>
              <a:buAutoNum type="arabicPeriod" startAt="7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Después, algunos críticos lo despedazaron, pero la opinión de que es una integridad (con adiciones posteriores) ha prevalecido.</a:t>
            </a:r>
          </a:p>
          <a:p>
            <a:pPr marL="660400" indent="-660400">
              <a:buFont typeface="Arial" charset="0"/>
              <a:buAutoNum type="arabicPeriod" startAt="7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única opción viable actual es que el profeta Ezequiel lo escribió.</a:t>
            </a:r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Ezequiel</a:t>
            </a:r>
            <a:r>
              <a:rPr kumimoji="1" lang="es-ES_tradnl" altLang="ja-JP" sz="4000"/>
              <a:t> - Autor</a:t>
            </a:r>
            <a:endParaRPr kumimoji="1" lang="es-ES_trad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llamado de Ezequiel como profeta fue durante el año treinta, pero no es claro cuál sea el punto de referencia - 1:1.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Algunos piensan que se refiere a la edad del profeta, quien a los 30 años habría empezado a funcionar como sacerdote si hubiera estado en Jerusalén (D y L 427).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Las profecías están fechadas según el año del exilio del rey Joaquín, quien estaba en exilio en Babilonia.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D y L (430) dan la siguiente lista de fechas de las profecías:</a:t>
            </a:r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Ezequiel</a:t>
            </a:r>
            <a:r>
              <a:rPr kumimoji="1" lang="es-ES_tradnl" altLang="ja-JP" sz="4000"/>
              <a:t> - Fecha</a:t>
            </a:r>
            <a:endParaRPr kumimoji="1" lang="es-ES_trad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s-ES_tradnl" sz="4000"/>
              <a:t>Ezequiel - Fecha</a:t>
            </a:r>
            <a:endParaRPr lang="es-ES_tradnl"/>
          </a:p>
        </p:txBody>
      </p:sp>
      <p:sp>
        <p:nvSpPr>
          <p:cNvPr id="1474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914400"/>
            <a:ext cx="3810000" cy="5181600"/>
          </a:xfrm>
        </p:spPr>
        <p:txBody>
          <a:bodyPr/>
          <a:lstStyle/>
          <a:p>
            <a:pPr marL="1255713" indent="-1255713">
              <a:buFontTx/>
              <a:buNone/>
              <a:tabLst>
                <a:tab pos="1255713" algn="l"/>
              </a:tabLst>
            </a:pPr>
            <a:r>
              <a:rPr lang="es-ES_tradnl"/>
              <a:t>1:1	31 jul 593</a:t>
            </a:r>
          </a:p>
          <a:p>
            <a:pPr marL="1255713" indent="-1255713">
              <a:buFontTx/>
              <a:buNone/>
              <a:tabLst>
                <a:tab pos="1255713" algn="l"/>
              </a:tabLst>
            </a:pPr>
            <a:r>
              <a:rPr lang="es-ES_tradnl"/>
              <a:t>1:2	31 jul 593</a:t>
            </a:r>
          </a:p>
          <a:p>
            <a:pPr marL="1255713" indent="-1255713">
              <a:buFontTx/>
              <a:buNone/>
              <a:tabLst>
                <a:tab pos="1255713" algn="l"/>
              </a:tabLst>
            </a:pPr>
            <a:r>
              <a:rPr lang="es-ES_tradnl"/>
              <a:t>8:1	17 sep 592</a:t>
            </a:r>
          </a:p>
          <a:p>
            <a:pPr marL="1255713" indent="-1255713">
              <a:buFontTx/>
              <a:buNone/>
              <a:tabLst>
                <a:tab pos="1255713" algn="l"/>
              </a:tabLst>
            </a:pPr>
            <a:r>
              <a:rPr lang="es-ES_tradnl"/>
              <a:t>20:1	14 ago 591</a:t>
            </a:r>
          </a:p>
          <a:p>
            <a:pPr marL="1255713" indent="-1255713">
              <a:buFontTx/>
              <a:buNone/>
              <a:tabLst>
                <a:tab pos="1255713" algn="l"/>
              </a:tabLst>
            </a:pPr>
            <a:r>
              <a:rPr lang="es-ES_tradnl"/>
              <a:t>24:1	15 ene 588</a:t>
            </a:r>
          </a:p>
          <a:p>
            <a:pPr marL="1255713" indent="-1255713">
              <a:buFontTx/>
              <a:buNone/>
              <a:tabLst>
                <a:tab pos="1255713" algn="l"/>
              </a:tabLst>
            </a:pPr>
            <a:r>
              <a:rPr lang="es-ES_tradnl"/>
              <a:t>26:1	entre abr 587 y abr 586</a:t>
            </a:r>
          </a:p>
          <a:p>
            <a:pPr marL="1255713" indent="-1255713">
              <a:buFontTx/>
              <a:buNone/>
              <a:tabLst>
                <a:tab pos="1255713" algn="l"/>
              </a:tabLst>
            </a:pPr>
            <a:r>
              <a:rPr lang="es-ES_tradnl"/>
              <a:t>29:1	7 ene 587</a:t>
            </a:r>
          </a:p>
        </p:txBody>
      </p:sp>
      <p:sp>
        <p:nvSpPr>
          <p:cNvPr id="14746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914400"/>
            <a:ext cx="3810000" cy="5181600"/>
          </a:xfrm>
        </p:spPr>
        <p:txBody>
          <a:bodyPr/>
          <a:lstStyle/>
          <a:p>
            <a:pPr marL="1255713" indent="-1255713">
              <a:buFontTx/>
              <a:buNone/>
              <a:tabLst>
                <a:tab pos="1255713" algn="l"/>
              </a:tabLst>
            </a:pPr>
            <a:r>
              <a:rPr lang="es-ES_tradnl"/>
              <a:t>29:17	26 abr 571</a:t>
            </a:r>
          </a:p>
          <a:p>
            <a:pPr marL="1255713" indent="-1255713">
              <a:buFontTx/>
              <a:buNone/>
              <a:tabLst>
                <a:tab pos="1255713" algn="l"/>
              </a:tabLst>
            </a:pPr>
            <a:r>
              <a:rPr lang="es-ES_tradnl"/>
              <a:t>30:20	29 abr 587</a:t>
            </a:r>
          </a:p>
          <a:p>
            <a:pPr marL="1255713" indent="-1255713">
              <a:buFontTx/>
              <a:buNone/>
              <a:tabLst>
                <a:tab pos="1255713" algn="l"/>
              </a:tabLst>
            </a:pPr>
            <a:r>
              <a:rPr lang="es-ES_tradnl"/>
              <a:t>31:1	21 jun 587</a:t>
            </a:r>
          </a:p>
          <a:p>
            <a:pPr marL="1255713" indent="-1255713">
              <a:buFontTx/>
              <a:buNone/>
              <a:tabLst>
                <a:tab pos="1255713" algn="l"/>
              </a:tabLst>
            </a:pPr>
            <a:r>
              <a:rPr lang="es-ES_tradnl"/>
              <a:t>32:1	3 mar 585</a:t>
            </a:r>
          </a:p>
          <a:p>
            <a:pPr marL="1255713" indent="-1255713">
              <a:buFontTx/>
              <a:buNone/>
              <a:tabLst>
                <a:tab pos="1255713" algn="l"/>
              </a:tabLst>
            </a:pPr>
            <a:r>
              <a:rPr lang="es-ES_tradnl"/>
              <a:t>32:17	entre abr 586 y abr 585</a:t>
            </a:r>
          </a:p>
          <a:p>
            <a:pPr marL="1255713" indent="-1255713">
              <a:buFontTx/>
              <a:buNone/>
              <a:tabLst>
                <a:tab pos="1255713" algn="l"/>
              </a:tabLst>
            </a:pPr>
            <a:r>
              <a:rPr lang="es-ES_tradnl"/>
              <a:t>33:21	8 ene 585</a:t>
            </a:r>
          </a:p>
          <a:p>
            <a:pPr marL="1255713" indent="-1255713">
              <a:buFontTx/>
              <a:buNone/>
              <a:tabLst>
                <a:tab pos="1255713" algn="l"/>
              </a:tabLst>
            </a:pPr>
            <a:r>
              <a:rPr lang="es-ES_tradnl"/>
              <a:t>40:1	28 abr 573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09600"/>
            <a:ext cx="8458200" cy="6248400"/>
          </a:xfrm>
        </p:spPr>
        <p:txBody>
          <a:bodyPr/>
          <a:lstStyle/>
          <a:p>
            <a:pPr marL="812800" indent="-8128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Como Isaías y Jeremías, Ezequiel parece ser una antología de sermones y secciones narrativas.</a:t>
            </a:r>
          </a:p>
          <a:p>
            <a:pPr marL="812800" indent="-8128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Un bosquejo común de Ezequiel es:</a:t>
            </a:r>
          </a:p>
          <a:p>
            <a:pPr marL="1168400" lvl="1" indent="-711200">
              <a:buFont typeface="Arial" charset="0"/>
              <a:buAutoNum type="roman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Juicio contra Judá y Jerusalén - 1-24</a:t>
            </a:r>
          </a:p>
          <a:p>
            <a:pPr marL="1168400" lvl="1" indent="-711200">
              <a:buFont typeface="Arial" charset="0"/>
              <a:buAutoNum type="roman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Oráculos contra las naciones - 25-32</a:t>
            </a:r>
          </a:p>
          <a:p>
            <a:pPr marL="1168400" lvl="1" indent="-711200">
              <a:buFont typeface="Arial" charset="0"/>
              <a:buAutoNum type="roman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Bendición para Judá y Jerusalén - 33-48</a:t>
            </a:r>
          </a:p>
          <a:p>
            <a:pPr marL="812800" indent="-8128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En general tiene la misma estructura que Isaías y Jeremías, enfocándose primero en juicio y luego en restauración.</a:t>
            </a:r>
          </a:p>
          <a:p>
            <a:pPr marL="812800" indent="-8128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Harrison (848-49) recomendó la idea de que Ezequiel tiene una estructura bífida (como Jeremías): 1-23 y 24-48.</a:t>
            </a:r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Ezequiel</a:t>
            </a:r>
            <a:r>
              <a:rPr kumimoji="1" lang="es-ES_tradnl" altLang="ja-JP" sz="4000"/>
              <a:t> - Estructura</a:t>
            </a:r>
            <a:endParaRPr kumimoji="1" lang="es-ES_tradn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09600"/>
            <a:ext cx="8458200" cy="6248400"/>
          </a:xfrm>
        </p:spPr>
        <p:txBody>
          <a:bodyPr/>
          <a:lstStyle/>
          <a:p>
            <a:pPr marL="812800" indent="-812800"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Tiene repeticiones, el nombre de Ezequiel aparece en 1 y 24, las dos secciones terminan con un enfoque en el Templo (destruido y luego reconstruido) y la gloria de Dios que se fue el capítulos 8-11 regresó en 43.</a:t>
            </a:r>
          </a:p>
          <a:p>
            <a:pPr marL="812800" indent="-812800"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También, Josefo mencionó que Ezequiel dejó dos volúmenes.</a:t>
            </a:r>
          </a:p>
          <a:p>
            <a:pPr marL="812800" indent="-812800"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Esta estructura es una posibilidad interesante que explicaría algunos aspectos de Ezequiel.</a:t>
            </a: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Ezequiel</a:t>
            </a:r>
            <a:r>
              <a:rPr kumimoji="1" lang="es-ES_tradnl" altLang="ja-JP" sz="4000"/>
              <a:t> - Estructura</a:t>
            </a:r>
            <a:endParaRPr kumimoji="1" lang="es-ES_tradn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09600"/>
            <a:ext cx="8458200" cy="62484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Hay divergencias entre el texto masorético (TM) y la Septuaginta (LXX), en parte por la dificultad de traducir ciertas frases inusuales de hebreo a griego.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Además hay omisiones en la LXX, algunas accidentales y otras posiblemente a propósito para quitar repeticiones.</a:t>
            </a:r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Ezequiel</a:t>
            </a:r>
            <a:r>
              <a:rPr kumimoji="1" lang="es-ES_tradnl" altLang="ja-JP" sz="4000"/>
              <a:t> - El texto</a:t>
            </a:r>
            <a:endParaRPr kumimoji="1" lang="es-ES_tradn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1539</TotalTime>
  <Words>1365</Words>
  <Application>Microsoft Macintosh PowerPoint</Application>
  <PresentationFormat>Presentación en pantalla (4:3)</PresentationFormat>
  <Paragraphs>115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4" baseType="lpstr">
      <vt:lpstr>Arial</vt:lpstr>
      <vt:lpstr>ＭＳ Ｐゴシック</vt:lpstr>
      <vt:lpstr>Osaka</vt:lpstr>
      <vt:lpstr>Times</vt:lpstr>
      <vt:lpstr>Pptssem</vt:lpstr>
      <vt:lpstr>Los Libros Proféticos y Poéticos</vt:lpstr>
      <vt:lpstr>Ezequiel</vt:lpstr>
      <vt:lpstr>Ezequiel - Autor</vt:lpstr>
      <vt:lpstr>Ezequiel - Autor</vt:lpstr>
      <vt:lpstr>Ezequiel - Fecha</vt:lpstr>
      <vt:lpstr>Ezequiel - Fecha</vt:lpstr>
      <vt:lpstr>Ezequiel - Estructura</vt:lpstr>
      <vt:lpstr>Ezequiel - Estructura</vt:lpstr>
      <vt:lpstr>Ezequiel - El texto</vt:lpstr>
      <vt:lpstr>Ezequiel - El contexto histórico</vt:lpstr>
      <vt:lpstr>Ezequiel - Audiencia</vt:lpstr>
      <vt:lpstr>Ezequiel - El hombre</vt:lpstr>
      <vt:lpstr>Ezequiel - El hombre</vt:lpstr>
      <vt:lpstr>Ezequiel - Género</vt:lpstr>
      <vt:lpstr>Ezequiel - Género</vt:lpstr>
      <vt:lpstr>Ezequiel - Género</vt:lpstr>
      <vt:lpstr>Ezequiel - Temas principales (D y L 443-44)</vt:lpstr>
      <vt:lpstr>Ezequiel - Temas principales (D y L 443-44)</vt:lpstr>
      <vt:lpstr>Ezequiel en el NT (D y L 445-46)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Libros Proféticos y Poéticos</dc:title>
  <dc:creator>Larry Trotter</dc:creator>
  <cp:lastModifiedBy>Carla Gallareta</cp:lastModifiedBy>
  <cp:revision>86</cp:revision>
  <dcterms:created xsi:type="dcterms:W3CDTF">2010-05-26T22:27:07Z</dcterms:created>
  <dcterms:modified xsi:type="dcterms:W3CDTF">2012-10-10T16:53:02Z</dcterms:modified>
</cp:coreProperties>
</file>