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notesMasterIdLst>
    <p:notesMasterId r:id="rId20"/>
  </p:notesMasterIdLst>
  <p:sldIdLst>
    <p:sldId id="256" r:id="rId2"/>
    <p:sldId id="277" r:id="rId3"/>
    <p:sldId id="281" r:id="rId4"/>
    <p:sldId id="279" r:id="rId5"/>
    <p:sldId id="280" r:id="rId6"/>
    <p:sldId id="291" r:id="rId7"/>
    <p:sldId id="282" r:id="rId8"/>
    <p:sldId id="293" r:id="rId9"/>
    <p:sldId id="283" r:id="rId10"/>
    <p:sldId id="284" r:id="rId11"/>
    <p:sldId id="285" r:id="rId12"/>
    <p:sldId id="292" r:id="rId13"/>
    <p:sldId id="294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385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2115BD-1D59-B043-8CD1-2585162E31FA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0887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56754-CF47-CC4C-837B-EBEE0C40796A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91CFD-FF0E-D048-9B30-955D1B503D71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69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C8FD4-E9EA-D744-BF62-CE1D0862E0C7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717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53419-2E1C-714F-8EDD-4D768115AA52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880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A5031-E26D-C14C-94C5-2E4562D7AC71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932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50CF2-13E5-C941-93F3-4DE750191EB8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737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16ED0-6B35-BE45-8B97-80DBFFB5A728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758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0C77A-EB91-AC44-BC76-F8183D6A6C56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778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93E3F-7052-3045-BC32-7F8B07FF37BD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3799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F2903-1427-384F-B53C-FCBCC6319CFC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3819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587A3-D624-D14B-A0E9-0900DB979BFF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41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B1D83-3E0E-4544-993C-7306950204D6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63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7CBEF-761E-9D43-9309-AC845711BE9F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0D768-CE30-864B-A715-CF562FCDD7BE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910A66-36C6-DD4A-B417-7CE44C901DA7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86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05C2F-B708-D64C-B321-3DE32968E864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655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8B62E-C2F4-F247-B54B-5FA16364A078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911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04214-78F0-BF41-9208-7A33E5F6DA27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67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41CCE-4EFA-A945-9E8F-7F6A862EDEE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B104-20F1-4748-BFE3-035303EC8D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3BA-FDEE-5D44-A842-BCB20EB9547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ECAFD8-F2F7-A541-B1F8-F367ED9F29E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FAD3-62C6-1C48-94AE-D78CF408126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7685-D279-9848-B290-6FC5F4B70E0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81F6-5109-324D-8AC5-1446678E219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B68B-87D1-8A43-A420-472CED3A87D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9230-6303-EC49-B264-AC60A0E5FCC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4CB7C14-B4DF-DE45-AD57-D64EFF6503E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FA3F3-1265-D944-AB78-E5DEB1F7602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EB1D4BA-6024-4D4B-A62C-927B8B35858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Eclesiast</a:t>
            </a:r>
            <a:r>
              <a:rPr lang="es-ES_tradnl" altLang="ja-JP" sz="3000" dirty="0"/>
              <a:t>és</a:t>
            </a:r>
            <a:endParaRPr lang="es-ES_tradnl" sz="30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es-ES_tradnl" sz="2800"/>
              <a:t>9El Predicador, además de ser sabio, enseñó también sabiduría al pueblo; y ponderó, investigó y compuso muchos proverbios.</a:t>
            </a:r>
          </a:p>
          <a:p>
            <a:pPr marL="660400" indent="-660400">
              <a:buFontTx/>
              <a:buNone/>
            </a:pPr>
            <a:r>
              <a:rPr lang="es-ES_tradnl" sz="2800"/>
              <a:t>10El Predicador trató de encontrar palabras agradables, y de escribir correctamente palabras de verdad.</a:t>
            </a:r>
          </a:p>
          <a:p>
            <a:pPr marL="660400" indent="-660400">
              <a:buFontTx/>
              <a:buNone/>
            </a:pPr>
            <a:r>
              <a:rPr lang="es-ES_tradnl" sz="2800"/>
              <a:t>11Las palabras de los sabios son como aguijones, y como clavos bien clavados las de los maestros de colecciones, dadas por un Pastor.</a:t>
            </a:r>
          </a:p>
          <a:p>
            <a:pPr marL="660400" indent="-660400">
              <a:buFontTx/>
              <a:buNone/>
            </a:pPr>
            <a:r>
              <a:rPr lang="es-ES_tradnl" sz="2800"/>
              <a:t>12Pero además de esto, hijo mío, estate prevenido: el hacer muchos libros no tiene fin, y demasiada dedicación a ellos es fatiga del cuerpo.</a:t>
            </a:r>
            <a:endParaRPr lang="es-ES_tradnl" altLang="ja-JP" sz="2800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Eclesiast</a:t>
            </a:r>
            <a:r>
              <a:rPr kumimoji="1" lang="es-ES_tradnl" altLang="ja-JP" sz="4000"/>
              <a:t>és 12:9-12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5"/>
            </a:pPr>
            <a:r>
              <a:rPr lang="es-ES_tradnl" altLang="ja-JP" sz="2800"/>
              <a:t>Así que, el narrador apreció algo pero no afirmó todo lo que Qohélet había dicho.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lang="es-ES_tradnl" altLang="ja-JP" sz="2800"/>
              <a:t>La conclusión del narrador es:</a:t>
            </a:r>
          </a:p>
          <a:p>
            <a:pPr marL="1035050" lvl="1" indent="-577850">
              <a:buFontTx/>
              <a:buNone/>
            </a:pPr>
            <a:r>
              <a:rPr lang="es-ES_tradnl"/>
              <a:t>13La conclusión, cuando todo se ha oído, es ésta: teme a Dios y guarda sus mandamientos, porque esto concierne a toda persona.</a:t>
            </a:r>
          </a:p>
          <a:p>
            <a:pPr marL="1035050" lvl="1" indent="-577850">
              <a:buFontTx/>
              <a:buNone/>
            </a:pPr>
            <a:r>
              <a:rPr lang="es-ES_tradnl"/>
              <a:t> 14Porque Dios traerá toda obra a juicio, junto con todo lo oculto, sea bueno o sea malo.</a:t>
            </a:r>
          </a:p>
          <a:p>
            <a:pPr marL="660400" indent="-660400">
              <a:buFont typeface="Arial" charset="0"/>
              <a:buAutoNum type="arabicPeriod" startAt="7"/>
            </a:pPr>
            <a:r>
              <a:rPr lang="es-ES_tradnl" altLang="ja-JP" sz="2800"/>
              <a:t>Esta conclusión sí es ortodoxa y de acuerdo con los otros libros canónicos.</a:t>
            </a:r>
          </a:p>
          <a:p>
            <a:pPr marL="660400" indent="-660400">
              <a:buFont typeface="Arial" charset="0"/>
              <a:buAutoNum type="arabicPeriod" startAt="7"/>
            </a:pPr>
            <a:r>
              <a:rPr lang="es-ES_tradnl" altLang="ja-JP" sz="2800"/>
              <a:t>El mensaje del libro es ortodoxo aunque el mensaje de Qohélet no siempre lo es.</a:t>
            </a:r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El narrador del marco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Aunque no nombremos a Salomón como el autor del </a:t>
            </a:r>
            <a:r>
              <a:rPr lang="es-ES_tradnl" altLang="ja-JP" sz="2800" i="1"/>
              <a:t>libro</a:t>
            </a:r>
            <a:r>
              <a:rPr lang="es-ES_tradnl" altLang="ja-JP" sz="2800"/>
              <a:t>, es obvio que hay una relación entre Salomón y Qohélet.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Una posibilidad es que Qohélet fue Salomón, a quien el narrador no quiso mencionar por nombre.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Sin embargo, la conexión entre Salomón y Qohélet no parece ser tan directa.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Dillard y Longman dicen que es una técnica literaria que Qohélet utilizó, adueñándose de las experiencias de Salomón para predicar su mensaje mayormente pesimista.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 hecho de que el nombre de Salomón nunca aparece en el libro apoya esta idea.</a:t>
            </a: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¿Qui</a:t>
            </a:r>
            <a:r>
              <a:rPr kumimoji="1" lang="es-ES_tradnl" altLang="ja-JP" sz="4000"/>
              <a:t>én es Qohélet?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5"/>
            </a:pPr>
            <a:r>
              <a:rPr lang="es-ES_tradnl" altLang="ja-JP" sz="2800"/>
              <a:t>También la similitud de estilo entre el narrador y Qohélet podría indicar que el narrador ejerció libertad en su citación de Qohélet.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lang="es-ES_tradnl" altLang="ja-JP" sz="2800"/>
              <a:t>Qohélet podría ser en parte una creación del narrador, una figura idealizada, basada en la vida de Salomón.</a:t>
            </a: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¿Qui</a:t>
            </a:r>
            <a:r>
              <a:rPr kumimoji="1" lang="es-ES_tradnl" altLang="ja-JP" sz="4000"/>
              <a:t>én es Qohélet?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Al decir que Qohélet no era 100% ortodoxo no quiere decir que haya sido 100% heterodoxo.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Hay mucho que podemos aprender de su enseñanza.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De hecho, su crítica de la vida suena bastante moderna y puede apelar a la gente desilusionada de hoy en día.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Para entender a Qohélet y su aparente inestabilidad, tenemos que tomar en cuenta las dos perspectivas que alternan en su monólogo.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Una perspectiva sobre la vida es la “debajo del sol” y la otra toma en cuenta a Dios.</a:t>
            </a: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 enseñanza de Qoh</a:t>
            </a:r>
            <a:r>
              <a:rPr kumimoji="1" lang="es-ES_tradnl" altLang="ja-JP" sz="4000"/>
              <a:t>élet</a:t>
            </a:r>
            <a:endParaRPr kumimoji="1"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Utiliza las frases “debajo del sol” o “debajo del cielo” aproximadamente 30 veces.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sz="2800"/>
              <a:t>Si lo </a:t>
            </a:r>
            <a:r>
              <a:rPr lang="es-ES_tradnl" altLang="ja-JP" sz="2800"/>
              <a:t>único que existe </a:t>
            </a:r>
            <a:r>
              <a:rPr lang="es-ES_tradnl" sz="2800"/>
              <a:t>es lo que est</a:t>
            </a:r>
            <a:r>
              <a:rPr lang="es-ES_tradnl" altLang="ja-JP" sz="2800"/>
              <a:t>á</a:t>
            </a:r>
            <a:r>
              <a:rPr lang="es-ES_tradnl" sz="2800"/>
              <a:t> </a:t>
            </a:r>
            <a:r>
              <a:rPr lang="ja-JP" altLang="es-ES_tradnl" sz="2800"/>
              <a:t>“</a:t>
            </a:r>
            <a:r>
              <a:rPr lang="es-ES_tradnl" sz="2800"/>
              <a:t>debajo del sol</a:t>
            </a:r>
            <a:r>
              <a:rPr lang="ja-JP" altLang="es-ES_tradnl" sz="2800"/>
              <a:t>”</a:t>
            </a:r>
            <a:r>
              <a:rPr lang="es-ES_tradnl" sz="2800"/>
              <a:t> hay serias implicaci</a:t>
            </a:r>
            <a:r>
              <a:rPr lang="es-ES_tradnl" altLang="ja-JP" sz="2800"/>
              <a:t>ones</a:t>
            </a:r>
            <a:r>
              <a:rPr lang="es-ES_tradnl" sz="2800"/>
              <a:t>, las cuales Qoh</a:t>
            </a:r>
            <a:r>
              <a:rPr lang="es-ES_tradnl" altLang="ja-JP" sz="2800"/>
              <a:t>élet explora - </a:t>
            </a:r>
            <a:r>
              <a:rPr lang="es-ES_tradnl" sz="2800"/>
              <a:t>1:3, 9, 13, 14;  2:3, 11, 17, 18, 19, 20, 22.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sz="2800"/>
              <a:t>Ni la sabidur</a:t>
            </a:r>
            <a:r>
              <a:rPr lang="es-ES_tradnl" altLang="ja-JP" sz="2800"/>
              <a:t>ía (1:12-18) ni el placer (2:1-11) nos puede rescatar de la vanidad de la vida debajo del sol, porque la muerte iguala o borra todo (2:14-16, 19).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De hecho, la muerte es la gran preocupación de Qohélet, con la cual concluye su monólogo en una sección metafórica - 12:1-8.</a:t>
            </a:r>
            <a:endParaRPr lang="es-ES_tradnl" sz="2800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 vida debajo del sol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907360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/>
            </a:pPr>
            <a:r>
              <a:rPr lang="es-ES_tradnl" altLang="ja-JP" sz="2800" dirty="0"/>
              <a:t>En algunas secciones, </a:t>
            </a:r>
            <a:r>
              <a:rPr lang="es-ES_tradnl" altLang="ja-JP" sz="2800" dirty="0" err="1"/>
              <a:t>Qohélet</a:t>
            </a:r>
            <a:r>
              <a:rPr lang="es-ES_tradnl" altLang="ja-JP" sz="2800" dirty="0"/>
              <a:t> considera la vida tomando en cuenta a Dios, llegando a conclusiones más positivas.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 dirty="0"/>
              <a:t>Por ejemplo, el fastidioso trabajo debajo del sol puede ser un regalo de Dios - 2:24.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 dirty="0"/>
              <a:t>El dinero que te deja vacío (5:10 a 6:7) te puede dar felicidad cuando lo manejas como regalo de Dios - 5:18-20.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 dirty="0"/>
              <a:t>Esta perspectiva no es la dominante, y </a:t>
            </a:r>
            <a:r>
              <a:rPr lang="es-ES_tradnl" altLang="ja-JP" sz="2800" dirty="0" err="1"/>
              <a:t>Qohélet</a:t>
            </a:r>
            <a:r>
              <a:rPr lang="es-ES_tradnl" altLang="ja-JP" sz="2800" dirty="0"/>
              <a:t> </a:t>
            </a:r>
            <a:r>
              <a:rPr lang="es-ES_tradnl" altLang="ja-JP" sz="2800" dirty="0" err="1"/>
              <a:t>rapidamente</a:t>
            </a:r>
            <a:r>
              <a:rPr lang="es-ES_tradnl" altLang="ja-JP" sz="2800" dirty="0"/>
              <a:t> recae en el pesimismo.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 dirty="0"/>
              <a:t>Es como un hombre tratando de salir de un hoyo profundo y resbaloso que sigue recayendo en el hoyo.</a:t>
            </a:r>
            <a:endParaRPr lang="es-ES_tradnl" sz="2800" dirty="0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 vida con Dios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Después de reportar y evaluar la búsqueda inconclusa de Qohélet, el narrador concluye concisamente con la instrucción de temer a Dios y guardar sus mandamientos a la luz del juicio venidero.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En el contexto del Antiguo Testamento, esta conclusión es sólida, pero no es el verdadero fin del asunto, porque la historia de redención siguió.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El Nuevo Testamento afirma que debemos temer a Dios y guardar sus mandamientos a la luz del juicio venidero.</a:t>
            </a:r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El fin del asunto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4"/>
            </a:pPr>
            <a:r>
              <a:rPr lang="es-ES_tradnl" altLang="ja-JP" sz="2800"/>
              <a:t>Al mismo tiempo, agrega la buena noticia acerca del único que sí guardó los mandamientos de Dios y fue sometido al juicio en lugar nuestro.</a:t>
            </a:r>
          </a:p>
          <a:p>
            <a:pPr marL="660400" indent="-660400">
              <a:buFont typeface="Arial" charset="0"/>
              <a:buAutoNum type="arabicPeriod" startAt="4"/>
            </a:pPr>
            <a:r>
              <a:rPr lang="es-ES_tradnl" sz="2800"/>
              <a:t>Adem</a:t>
            </a:r>
            <a:r>
              <a:rPr lang="es-ES_tradnl" altLang="ja-JP" sz="2800"/>
              <a:t>ás, el Nuevo Testamento nos da la respuesta a la mayor preocupación de Qohélet y de la humanidad entera: la muerte.</a:t>
            </a:r>
          </a:p>
          <a:p>
            <a:pPr marL="660400" indent="-660400">
              <a:buFont typeface="Arial" charset="0"/>
              <a:buAutoNum type="arabicPeriod" startAt="4"/>
            </a:pPr>
            <a:r>
              <a:rPr lang="es-ES_tradnl" altLang="ja-JP" sz="2800"/>
              <a:t>La resurrección de Cristo y la resurrección del cuerpo contestan la vanidad que impone la muerte - I Cor 15:58.</a:t>
            </a:r>
          </a:p>
          <a:p>
            <a:pPr marL="660400" indent="-660400">
              <a:buFont typeface="Arial" charset="0"/>
              <a:buAutoNum type="arabicPeriod" startAt="4"/>
            </a:pPr>
            <a:r>
              <a:rPr lang="es-ES_tradnl" altLang="ja-JP" sz="2800"/>
              <a:t>“Vanidad de vanidades”, dijo Qohélet.</a:t>
            </a:r>
          </a:p>
          <a:p>
            <a:pPr marL="660400" indent="-660400">
              <a:buFont typeface="Arial" charset="0"/>
              <a:buAutoNum type="arabicPeriod" startAt="4"/>
            </a:pPr>
            <a:r>
              <a:rPr lang="es-ES_tradnl" altLang="ja-JP" sz="2800"/>
              <a:t>“No es en vano”, replicó el Cristo resucitado.</a:t>
            </a:r>
            <a:endParaRPr lang="es-ES_tradnl" sz="2800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El fin del asunto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5626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Una jovencita dejó de asistir a nuestra iglesia durante una serie sobre Eclesiastés, porque decía que el autor era bipolar.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Una señora en la iglesia dice que podría estudiar Eclesiastés múltiples veces, porque es tan actual y relevante.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ha sido llamado no ortodoxo, blasfemo, pesimista y no canónico.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Muchos lo consideran inmediatamente relevante.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 uno de mis libros favoritos.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41363"/>
          </a:xfrm>
        </p:spPr>
        <p:txBody>
          <a:bodyPr/>
          <a:lstStyle/>
          <a:p>
            <a:r>
              <a:rPr kumimoji="1" lang="es-ES_tradnl" sz="4000"/>
              <a:t>Diferentes reacciones a Eclesiast</a:t>
            </a:r>
            <a:r>
              <a:rPr kumimoji="1" lang="es-ES_tradnl" altLang="ja-JP" sz="4000"/>
              <a:t>és</a:t>
            </a:r>
            <a:endParaRPr kumimoji="1"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5626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Los temas de la introducción especial son los de autoría, fecha, contexto histórico, y género.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Las cuestiones de autor, fecha y contexto histórico están ligadas y difíciles de contestar con seguridad.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El género también es difícil de identificar, porque Eclesiastés está fuera de serie.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Es literatura sapiencial, pero su estilo es sin paralelo.</a:t>
            </a: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41363"/>
          </a:xfrm>
        </p:spPr>
        <p:txBody>
          <a:bodyPr>
            <a:normAutofit fontScale="90000"/>
          </a:bodyPr>
          <a:lstStyle/>
          <a:p>
            <a:r>
              <a:rPr kumimoji="1" lang="es-ES_tradnl" sz="4000"/>
              <a:t>La introducci</a:t>
            </a:r>
            <a:r>
              <a:rPr kumimoji="1" lang="es-ES_tradnl" altLang="ja-JP" sz="4000"/>
              <a:t>ón especial a los Eclesiastés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Prólogo - 1:1-11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Monólogo del Predicador - 1:12 a 12:8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Epílogo - 12:8-14</a:t>
            </a:r>
          </a:p>
          <a:p>
            <a:pPr marL="660400" indent="-660400">
              <a:buFont typeface="Arial" charset="0"/>
              <a:buAutoNum type="arabicPeriod"/>
            </a:pPr>
            <a:endParaRPr kumimoji="1" lang="es-ES_tradnl" altLang="ja-JP">
              <a:ea typeface="ＭＳ Ｐゴシック" charset="0"/>
              <a:cs typeface="ＭＳ Ｐゴシック" charset="0"/>
            </a:endParaRP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En el prólogo y el epílogo, se refiere al Predicador en tercera persona, mientras que en el monólogo, él habla en primera persona.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También en 7:27 se menciona en tercera persona para introducir una cita directa del Predicador.</a:t>
            </a: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 estructura del libro (D y L 342)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La cuestión de autor es una de las más difíciles.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La postura tradicional es que Salomón fue el autor.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Sin embargo, hay argumentos en contra de Salomón como autor.</a:t>
            </a:r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El autor de Eclesiast</a:t>
            </a:r>
            <a:r>
              <a:rPr kumimoji="1" lang="es-ES_tradnl" altLang="ja-JP" sz="4000"/>
              <a:t>és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763344"/>
          </a:xfrm>
        </p:spPr>
        <p:txBody>
          <a:bodyPr>
            <a:normAutofit lnSpcReduction="10000"/>
          </a:bodyPr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El primer versículo parece atribuir todo el libro a Salomón.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Además, las experiencias en 1:12 a 2:26 parecen salir de la vida de Salomón.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Hay dos voces en el libro, pero sus estilos son muy similares.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Es decir que el estilo del narrador en el prólogo y el epílogo es similar al del Predicador en su monólogo.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Si fue la misma persona, tenemos que suponer que él utilizó tanto tercera como primera persona para hablar de sí mismo.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Si fue Salomón, tenemos que pensar en un  Salomón viejo y arrepentido (en el epílogo).</a:t>
            </a:r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Argumentos a favor de Salom</a:t>
            </a:r>
            <a:r>
              <a:rPr kumimoji="1" lang="es-ES_tradnl" altLang="ja-JP" sz="4000"/>
              <a:t>ón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palabra Qohélet es un participio femenino del verbo </a:t>
            </a:r>
            <a:r>
              <a:rPr kumimoji="1" lang="es-ES_tradnl" altLang="ja-JP" sz="2800" i="1">
                <a:ea typeface="ＭＳ Ｐゴシック" charset="0"/>
                <a:cs typeface="ＭＳ Ｐゴシック" charset="0"/>
              </a:rPr>
              <a:t>convocar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Qohélet es el Convocador, que las versiones traducen como el Maestro o el Predicador, una descripción inusual para Salomón, aunque él sí convocó a Israel para la dedicación del Templo.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la identificación de Salomón como autor no toma suficientemente en cuenta las dos voces que contrastan tanto en contenido si no en estilo.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narrador claramente se distingue de Qohélet.</a:t>
            </a:r>
          </a:p>
          <a:p>
            <a:pPr marL="660400" indent="-660400">
              <a:buFont typeface="Arial" charset="0"/>
              <a:buAutoNum type="arabicPeriod"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741363"/>
          </a:xfrm>
        </p:spPr>
        <p:txBody>
          <a:bodyPr/>
          <a:lstStyle/>
          <a:p>
            <a:r>
              <a:rPr kumimoji="1" lang="es-ES_tradnl" sz="4000"/>
              <a:t>Argumentos en contra de Salom</a:t>
            </a:r>
            <a:r>
              <a:rPr kumimoji="1" lang="es-ES_tradnl" altLang="ja-JP" sz="4000"/>
              <a:t>ón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53616"/>
            <a:ext cx="8458200" cy="5987752"/>
          </a:xfrm>
        </p:spPr>
        <p:txBody>
          <a:bodyPr>
            <a:normAutofit lnSpcReduction="10000"/>
          </a:bodyPr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Young (398-401) presenta los siguientes argumentos: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 dirty="0">
                <a:ea typeface="ＭＳ Ｐゴシック" charset="0"/>
                <a:cs typeface="ＭＳ Ｐゴシック" charset="0"/>
              </a:rPr>
              <a:t>No se menciona el nombre de Salomón.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 dirty="0">
                <a:ea typeface="ＭＳ Ｐゴシック" charset="0"/>
                <a:cs typeface="ＭＳ Ｐゴシック" charset="0"/>
              </a:rPr>
              <a:t>Los otros escritos de Salomón llevan su nombre.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 dirty="0">
                <a:ea typeface="ＭＳ Ｐゴシック" charset="0"/>
                <a:cs typeface="ＭＳ Ｐゴシック" charset="0"/>
              </a:rPr>
              <a:t>En 1:16, se mencionan “todos los reyes antes de mí en Jerusalén”, una expresión difícil de explicar, porque solo David había reinado en Jerusalén antes que Salomón.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 dirty="0">
                <a:ea typeface="ＭＳ Ｐゴシック" charset="0"/>
                <a:cs typeface="ＭＳ Ｐゴシック" charset="0"/>
              </a:rPr>
              <a:t>También dice en 1:12, “fui rey” en Jerusalén, pero Salomón era rey hasta su muerte (aunque se podría traducir como “he sido rey”, pero no es muy natural esta traducción).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 dirty="0">
                <a:ea typeface="ＭＳ Ｐゴシック" charset="0"/>
                <a:cs typeface="ＭＳ Ｐゴシック" charset="0"/>
              </a:rPr>
              <a:t>Las condiciones en la sociedad descrita en Eclesiastés no concuerdan bien con las del reino de Salomón.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 dirty="0">
                <a:ea typeface="ＭＳ Ｐゴシック" charset="0"/>
                <a:cs typeface="ＭＳ Ｐゴシック" charset="0"/>
              </a:rPr>
              <a:t>El lenguaje y el estilo parecen ser de una época posterior, según Young alrededor de 450 a.C.</a:t>
            </a: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741363"/>
          </a:xfrm>
        </p:spPr>
        <p:txBody>
          <a:bodyPr/>
          <a:lstStyle/>
          <a:p>
            <a:r>
              <a:rPr kumimoji="1" lang="es-ES_tradnl" sz="4000"/>
              <a:t>Argumentos en contra de Salom</a:t>
            </a:r>
            <a:r>
              <a:rPr kumimoji="1" lang="es-ES_tradnl" altLang="ja-JP" sz="4000"/>
              <a:t>ón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perspectiva presentada por Dillard y Longman es que un maestro de sabiduría anónimo escribió el prólogo y el epílogo, usando el monólogo de Qohélet como una herramienta para enseñar la verdadera sabiduría ortodoxa.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postura nos rescata de la necesidad de interpretar los dichos de Qohélet como si fueran ortodoxos y dignos de aceptar.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Qohélet no avanzó mucho, porque el inclusio de su monólogo afirma que todo es vanidad o absurdo - 1:2 y 12:8.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epílogo da una evaluación mixta del pensamiento de Qohélet en 12:9-12.</a:t>
            </a: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El narrador del marco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7273</TotalTime>
  <Words>1638</Words>
  <Application>Microsoft Macintosh PowerPoint</Application>
  <PresentationFormat>Presentación en pantalla (4:3)</PresentationFormat>
  <Paragraphs>115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ＭＳ Ｐゴシック</vt:lpstr>
      <vt:lpstr>Osaka</vt:lpstr>
      <vt:lpstr>Times</vt:lpstr>
      <vt:lpstr>Pptssem</vt:lpstr>
      <vt:lpstr>Los Libros Proféticos y Poéticos</vt:lpstr>
      <vt:lpstr>Diferentes reacciones a Eclesiastés</vt:lpstr>
      <vt:lpstr>La introducción especial a los Eclesiastés</vt:lpstr>
      <vt:lpstr>La estructura del libro (D y L 342)</vt:lpstr>
      <vt:lpstr>El autor de Eclesiastés</vt:lpstr>
      <vt:lpstr>Argumentos a favor de Salomón</vt:lpstr>
      <vt:lpstr>Argumentos en contra de Salomón</vt:lpstr>
      <vt:lpstr>Argumentos en contra de Salomón</vt:lpstr>
      <vt:lpstr>El narrador del marco</vt:lpstr>
      <vt:lpstr>Eclesiastés 12:9-12</vt:lpstr>
      <vt:lpstr>El narrador del marco</vt:lpstr>
      <vt:lpstr>¿Quién es Qohélet?</vt:lpstr>
      <vt:lpstr>¿Quién es Qohélet?</vt:lpstr>
      <vt:lpstr>La enseñanza de Qohélet</vt:lpstr>
      <vt:lpstr>La vida debajo del sol</vt:lpstr>
      <vt:lpstr>La vida con Dios</vt:lpstr>
      <vt:lpstr>El fin del asunto</vt:lpstr>
      <vt:lpstr>El fin del asunto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404</cp:revision>
  <dcterms:created xsi:type="dcterms:W3CDTF">2010-05-26T22:27:07Z</dcterms:created>
  <dcterms:modified xsi:type="dcterms:W3CDTF">2012-10-10T17:12:42Z</dcterms:modified>
</cp:coreProperties>
</file>