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1" r:id="rId1"/>
  </p:sldMasterIdLst>
  <p:notesMasterIdLst>
    <p:notesMasterId r:id="rId20"/>
  </p:notesMasterIdLst>
  <p:sldIdLst>
    <p:sldId id="256" r:id="rId2"/>
    <p:sldId id="277" r:id="rId3"/>
    <p:sldId id="279" r:id="rId4"/>
    <p:sldId id="280" r:id="rId5"/>
    <p:sldId id="282" r:id="rId6"/>
    <p:sldId id="283" r:id="rId7"/>
    <p:sldId id="284" r:id="rId8"/>
    <p:sldId id="285" r:id="rId9"/>
    <p:sldId id="286" r:id="rId10"/>
    <p:sldId id="288" r:id="rId11"/>
    <p:sldId id="289" r:id="rId12"/>
    <p:sldId id="290" r:id="rId13"/>
    <p:sldId id="291" r:id="rId14"/>
    <p:sldId id="292" r:id="rId15"/>
    <p:sldId id="293" r:id="rId16"/>
    <p:sldId id="296" r:id="rId17"/>
    <p:sldId id="297" r:id="rId18"/>
    <p:sldId id="298" r:id="rId19"/>
  </p:sldIdLst>
  <p:sldSz cx="9144000" cy="6858000" type="screen4x3"/>
  <p:notesSz cx="6858000" cy="91440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8" d="100"/>
          <a:sy n="108" d="100"/>
        </p:scale>
        <p:origin x="-3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_tradnl"/>
          </a:p>
        </p:txBody>
      </p:sp>
      <p:sp>
        <p:nvSpPr>
          <p:cNvPr id="2385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8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Click to edit Master text styles</a:t>
            </a:r>
          </a:p>
          <a:p>
            <a:pPr lvl="1"/>
            <a:r>
              <a:rPr lang="es-ES_tradnl"/>
              <a:t>Second level</a:t>
            </a:r>
          </a:p>
          <a:p>
            <a:pPr lvl="2"/>
            <a:r>
              <a:rPr lang="es-ES_tradnl"/>
              <a:t>Third level</a:t>
            </a:r>
          </a:p>
          <a:p>
            <a:pPr lvl="3"/>
            <a:r>
              <a:rPr lang="es-ES_tradnl"/>
              <a:t>Fourth level</a:t>
            </a:r>
          </a:p>
          <a:p>
            <a:pPr lvl="4"/>
            <a:r>
              <a:rPr lang="es-ES_tradnl"/>
              <a:t>Fifth level</a:t>
            </a:r>
          </a:p>
        </p:txBody>
      </p:sp>
      <p:sp>
        <p:nvSpPr>
          <p:cNvPr id="238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_tradnl"/>
          </a:p>
        </p:txBody>
      </p:sp>
      <p:sp>
        <p:nvSpPr>
          <p:cNvPr id="238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670862-CB16-0940-974B-44AF36C36A48}" type="slidenum">
              <a:rPr lang="es-ES_tradnl"/>
              <a:pPr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49061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589E0A-23CC-394D-83BB-581B84B2C39E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2396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9796FE-9E22-3C4D-B70A-28E4756D8063}" type="slidenum">
              <a:rPr lang="es-ES_tradnl"/>
              <a:pPr/>
              <a:t>10</a:t>
            </a:fld>
            <a:endParaRPr lang="es-ES_tradnl"/>
          </a:p>
        </p:txBody>
      </p:sp>
      <p:sp>
        <p:nvSpPr>
          <p:cNvPr id="34201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165D6-8707-1D4A-BCD3-966634DB0852}" type="slidenum">
              <a:rPr lang="es-ES_tradnl"/>
              <a:pPr/>
              <a:t>11</a:t>
            </a:fld>
            <a:endParaRPr lang="es-ES_tradnl"/>
          </a:p>
        </p:txBody>
      </p:sp>
      <p:sp>
        <p:nvSpPr>
          <p:cNvPr id="3440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7D81B8-5431-4F45-9BFB-03BF2A1F0EC4}" type="slidenum">
              <a:rPr lang="es-ES_tradnl"/>
              <a:pPr/>
              <a:t>12</a:t>
            </a:fld>
            <a:endParaRPr lang="es-ES_tradnl"/>
          </a:p>
        </p:txBody>
      </p:sp>
      <p:sp>
        <p:nvSpPr>
          <p:cNvPr id="34611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14167C-2E6A-3C44-A58E-091F88BF4511}" type="slidenum">
              <a:rPr lang="es-ES_tradnl"/>
              <a:pPr/>
              <a:t>13</a:t>
            </a:fld>
            <a:endParaRPr lang="es-ES_tradnl"/>
          </a:p>
        </p:txBody>
      </p:sp>
      <p:sp>
        <p:nvSpPr>
          <p:cNvPr id="34816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EC67F-2BE0-3C42-8788-47E025150094}" type="slidenum">
              <a:rPr lang="es-ES_tradnl"/>
              <a:pPr/>
              <a:t>14</a:t>
            </a:fld>
            <a:endParaRPr lang="es-ES_tradnl"/>
          </a:p>
        </p:txBody>
      </p:sp>
      <p:sp>
        <p:nvSpPr>
          <p:cNvPr id="35021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2EF030-F4B4-5643-BE63-D57A9314E8A5}" type="slidenum">
              <a:rPr lang="es-ES_tradnl"/>
              <a:pPr/>
              <a:t>15</a:t>
            </a:fld>
            <a:endParaRPr lang="es-ES_tradnl"/>
          </a:p>
        </p:txBody>
      </p:sp>
      <p:sp>
        <p:nvSpPr>
          <p:cNvPr id="35225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7DEC2-DA93-DD4B-91E2-E389F39BA1C3}" type="slidenum">
              <a:rPr lang="es-ES_tradnl"/>
              <a:pPr/>
              <a:t>17</a:t>
            </a:fld>
            <a:endParaRPr lang="es-ES_tradnl"/>
          </a:p>
        </p:txBody>
      </p:sp>
      <p:sp>
        <p:nvSpPr>
          <p:cNvPr id="3594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94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D9731-E029-F748-94E4-5850D2E4F6B6}" type="slidenum">
              <a:rPr lang="es-ES_tradnl"/>
              <a:pPr/>
              <a:t>18</a:t>
            </a:fld>
            <a:endParaRPr lang="es-ES_tradnl"/>
          </a:p>
        </p:txBody>
      </p:sp>
      <p:sp>
        <p:nvSpPr>
          <p:cNvPr id="361474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14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F22EED-A276-DB49-81F1-BA3A8286E9DA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2416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5AC2A6-9D84-D943-A6D0-7B6D6ABDAB84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28979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6E27EA-08BD-7244-AE4D-0B6E0C38122A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32563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30CD46-A7FA-D943-A98D-6F50767E576D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3297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9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2EA2F1-1FE4-FF43-ADD5-EE1406668D55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331778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1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E8291-673D-1845-9A7C-311777361A62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33382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CD2FC2-14EF-8249-8FB4-83B314167AB9}" type="slidenum">
              <a:rPr lang="es-ES_tradnl"/>
              <a:pPr/>
              <a:t>8</a:t>
            </a:fld>
            <a:endParaRPr lang="es-ES_tradnl"/>
          </a:p>
        </p:txBody>
      </p:sp>
      <p:sp>
        <p:nvSpPr>
          <p:cNvPr id="33587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5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55E3B3-56BF-9C49-B3DD-53EF0689DB04}" type="slidenum">
              <a:rPr lang="es-ES_tradnl"/>
              <a:pPr/>
              <a:t>9</a:t>
            </a:fld>
            <a:endParaRPr lang="es-ES_tradnl"/>
          </a:p>
        </p:txBody>
      </p:sp>
      <p:sp>
        <p:nvSpPr>
          <p:cNvPr id="33792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_tradnl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cxnSp>
        <p:nvCxnSpPr>
          <p:cNvPr id="8" name="Conector rec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>
              <a:latin typeface="Helvetica"/>
            </a:endParaRPr>
          </a:p>
        </p:txBody>
      </p:sp>
      <p:sp>
        <p:nvSpPr>
          <p:cNvPr id="15" name="Marcador de fech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985079-AD19-7648-BC21-23941833AC1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Marcador de pie de página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94A52-9C81-C546-B1FC-ED67A24AE7E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7BFDE-6680-7E41-80BA-AA0B8A55C0E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4" name="Marcador de fech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Marcador de número de diapositiva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DF7B564-EA69-2442-A00C-E3CE0BCC2DB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Marcador de pie de página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AF1345-ED37-F74C-B436-A9E3D088D4D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cxnSp>
        <p:nvCxnSpPr>
          <p:cNvPr id="7" name="Conector rec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3C0F-C05F-E94D-8D52-0F0E18A86F3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1" name="Marcador de conteni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13" name="Marcador de conteni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B68A9-D29F-FD4F-87D8-64ECFE86AF8A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sp>
        <p:nvSpPr>
          <p:cNvPr id="32" name="Marcador de conteni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4" name="Marcador de conteni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  <p:sp>
        <p:nvSpPr>
          <p:cNvPr id="12" name="Marcador de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  <a:latin typeface="Helvetica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</p:txBody>
      </p:sp>
      <p:cxnSp>
        <p:nvCxnSpPr>
          <p:cNvPr id="10" name="Conector rec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F4FC5-AFFA-6147-A90B-44720468F217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CC6BF-A827-534D-A3F0-41C667568E01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Marcador de conteni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_tradnl" smtClean="0"/>
              <a:t>Haga clic para modificar el estilo de texto del patrón</a:t>
            </a:r>
          </a:p>
          <a:p>
            <a:pPr lvl="1" eaLnBrk="1" latinLnBrk="0" hangingPunct="1"/>
            <a:r>
              <a:rPr lang="es-ES_tradnl" smtClean="0"/>
              <a:t>Segundo nivel</a:t>
            </a:r>
          </a:p>
          <a:p>
            <a:pPr lvl="2" eaLnBrk="1" latinLnBrk="0" hangingPunct="1"/>
            <a:r>
              <a:rPr lang="es-ES_tradnl" smtClean="0"/>
              <a:t>Tercer nivel</a:t>
            </a:r>
          </a:p>
          <a:p>
            <a:pPr lvl="3" eaLnBrk="1" latinLnBrk="0" hangingPunct="1"/>
            <a:r>
              <a:rPr lang="es-ES_tradnl" smtClean="0"/>
              <a:t>Cuarto nivel</a:t>
            </a:r>
          </a:p>
          <a:p>
            <a:pPr lvl="4" eaLnBrk="1" latinLnBrk="0" hangingPunct="1"/>
            <a:r>
              <a:rPr lang="es-ES_tradnl" smtClean="0"/>
              <a:t>Quinto nivel</a:t>
            </a:r>
            <a:endParaRPr kumimoji="0"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1F7DF8-662D-D547-95C7-6924BD27D61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Helvetica"/>
                <a:ea typeface="+mn-ea"/>
                <a:cs typeface="+mn-cs"/>
              </a:defRPr>
            </a:lvl1pPr>
          </a:lstStyle>
          <a:p>
            <a:r>
              <a:rPr kumimoji="0" lang="es-ES_tradnl" dirty="0" smtClean="0"/>
              <a:t>Clic para editar título</a:t>
            </a:r>
            <a:endParaRPr kumimoji="0" lang="en-US" dirty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_tradnl" smtClean="0"/>
              <a:t>Arrastre la imagen al marcador de posición o haga clic en el icono para agregar</a:t>
            </a:r>
            <a:endParaRPr kumimoji="0"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_tradnl" smtClean="0"/>
              <a:t>Haga clic para modificar el estilo de texto del patrón</a:t>
            </a:r>
          </a:p>
        </p:txBody>
      </p:sp>
      <p:sp>
        <p:nvSpPr>
          <p:cNvPr id="8" name="Marcador de fech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69A14E-ACE9-D945-BBC7-89C75BDEAAA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_tradnl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_tradnl" dirty="0" smtClean="0"/>
              <a:t>Segundo nivel</a:t>
            </a:r>
          </a:p>
          <a:p>
            <a:pPr lvl="2" eaLnBrk="1" latinLnBrk="0" hangingPunct="1"/>
            <a:r>
              <a:rPr kumimoji="0" lang="es-ES_tradnl" dirty="0" smtClean="0"/>
              <a:t>Tercer nivel</a:t>
            </a:r>
          </a:p>
          <a:p>
            <a:pPr lvl="3" eaLnBrk="1" latinLnBrk="0" hangingPunct="1"/>
            <a:r>
              <a:rPr kumimoji="0" lang="es-ES_tradnl" dirty="0" smtClean="0"/>
              <a:t>Cuarto nivel</a:t>
            </a:r>
          </a:p>
          <a:p>
            <a:pPr lvl="4" eaLnBrk="1" latinLnBrk="0" hangingPunct="1"/>
            <a:r>
              <a:rPr kumimoji="0" lang="es-ES_tradnl" dirty="0" smtClean="0"/>
              <a:t>Quinto nivel</a:t>
            </a:r>
            <a:endParaRPr kumimoji="0" lang="en-US" dirty="0"/>
          </a:p>
        </p:txBody>
      </p:sp>
      <p:sp>
        <p:nvSpPr>
          <p:cNvPr id="24" name="Marcador de fech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Marcador de pie de página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Marcador de número de diapositiva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E65A3F5-4FC9-8F44-9083-2427682F1A2B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Marcador de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_tradnl" smtClean="0"/>
              <a:t>Clic para editar título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Helvetica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Helvetica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Helvetica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Helvetica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sz="3000" dirty="0"/>
              <a:t>Los Proverbios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sz="5000" dirty="0">
                <a:latin typeface="AveriaSerif-Bold"/>
                <a:cs typeface="AveriaSerif-Bold"/>
              </a:rPr>
              <a:t>Los Libros Prof</a:t>
            </a:r>
            <a:r>
              <a:rPr lang="es-ES_tradnl" altLang="ja-JP" sz="5000" dirty="0">
                <a:latin typeface="AveriaSerif-Bold"/>
                <a:cs typeface="AveriaSerif-Bold"/>
              </a:rPr>
              <a:t>éticos y Poéticos</a:t>
            </a:r>
            <a:endParaRPr lang="es-ES_tradnl" sz="5000" dirty="0">
              <a:latin typeface="AveriaSerif-Bold"/>
              <a:cs typeface="AveriaSerif-Bold"/>
            </a:endParaRPr>
          </a:p>
        </p:txBody>
      </p:sp>
      <p:pic>
        <p:nvPicPr>
          <p:cNvPr id="6" name="Imagen 5" descr="Logo color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48330"/>
            <a:ext cx="2880320" cy="193767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Pocos de estos proverbios están agrupados por tema.</a:t>
            </a:r>
          </a:p>
          <a:p>
            <a:pPr marL="660400" indent="-660400"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Normalmente su contexto textual inmediato no afecta su interpretación.</a:t>
            </a:r>
          </a:p>
          <a:p>
            <a:pPr marL="660400" indent="-660400"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Por lo tanto, para predicar los proverbios, se pueden agrupar por tema los similares y predicarlos juntos.</a:t>
            </a:r>
          </a:p>
        </p:txBody>
      </p:sp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Los proverbios salom</a:t>
            </a:r>
            <a:r>
              <a:rPr kumimoji="1" lang="es-ES_tradnl" altLang="ja-JP" sz="4000"/>
              <a:t>ónicos</a:t>
            </a:r>
            <a:endParaRPr kumimoji="1" lang="es-ES_tradn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dichos de los sabios (22:17 a 24:43) cubren muchos de los mismos temas que los salomónicos, pero son más variados en su estilo literario.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Tienen algo en común con un libro de sabiduría egipcia, pero los eruditos debaten en cuál dirección iba la influencia.</a:t>
            </a:r>
          </a:p>
        </p:txBody>
      </p:sp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Los dichos de los sabios</a:t>
            </a:r>
            <a:endParaRPr kumimoji="1" lang="es-ES_tradnl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dichos de Agur empiezan en primera persona con una protestación de ignorancia y una afirmación de la verdad de la palabra de Dios (30:1-6).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Su petición personal en los versículos 7-9 es muy sensata y balanceada.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versículos 10-14 emplean el contraste y la ironía.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versículos 15-31 utilizan la fórmula tres/cuatro que Amós (1-2) emplea en otra forma.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Termina en los versículos 32-33 con unas comparaciones.</a:t>
            </a:r>
          </a:p>
        </p:txBody>
      </p:sp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Los dichos de Agur</a:t>
            </a:r>
            <a:endParaRPr kumimoji="1" lang="es-ES_tradn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Mejor dicho, son los dichos de la madre del rey Lemuel acerca de cómo ser un buen rey - 31:1-9.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Toca algunos temas de los proverbios anteriores: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Tener cuidado con las mujeres - 2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No beber mucho alcohol - 4-5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(Los versículos 6-7 mencionan un buen uso medicinal del alcohol.)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Practicar la justicia con los pobres - 8-9</a:t>
            </a:r>
          </a:p>
        </p:txBody>
      </p:sp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Los dichos del rey Lemuel</a:t>
            </a:r>
            <a:endParaRPr kumimoji="1" lang="es-ES_tradn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Este poema es una acróstica y una alabanza a la mujer virtuosa - 31:10-31.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Incluye muchas características admirables en una mujer idealizada.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 apropiado que Proverbios termine con esta alabanza a la mujer virtuosa, porque forma un tipo de inclusio para todo el libro.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Inició con las invitaciones de dos mujeres, pero al final, solamente una está presente, la Dama Sabiduría, vista claramente en las mujeres sabias.</a:t>
            </a:r>
          </a:p>
        </p:txBody>
      </p:sp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Poema a la mujer ejemplar</a:t>
            </a:r>
            <a:endParaRPr kumimoji="1" lang="es-ES_tradn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5835352"/>
          </a:xfrm>
        </p:spPr>
        <p:txBody>
          <a:bodyPr>
            <a:normAutofit lnSpcReduction="10000"/>
          </a:bodyPr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Los proverbios enseñan la sabiduría y requieren sabiduría en su aplicación.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No son ni leyes mecánicas ni promesas infalibles.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Más bien, son principios generales que normalmente son ciertos.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Por ejemplo, los versículos 26:4-5 han dejado perplejos a muchos intérpretes que no han escuchado en ellos un llamamiento a practicar la sabiduría en la aplicación de los proverbios.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Algunas traducciones tradujeron la misma frase un poco diferente en las dos líneas aparentemente para evitar una contradicción.</a:t>
            </a:r>
          </a:p>
        </p:txBody>
      </p:sp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C</a:t>
            </a:r>
            <a:r>
              <a:rPr kumimoji="1" lang="es-ES_tradnl" altLang="ja-JP" sz="4000"/>
              <a:t>ómo usar los proverbios</a:t>
            </a:r>
            <a:endParaRPr kumimoji="1" lang="es-ES_tradnl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738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9600" y="1066800"/>
            <a:ext cx="7772400" cy="1219200"/>
          </a:xfrm>
          <a:noFill/>
          <a:ln/>
        </p:spPr>
      </p:pic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7772400" cy="1143000"/>
          </a:xfrm>
        </p:spPr>
        <p:txBody>
          <a:bodyPr/>
          <a:lstStyle/>
          <a:p>
            <a:r>
              <a:rPr lang="es-ES_tradnl"/>
              <a:t>Proverbios 26:4-5</a:t>
            </a:r>
          </a:p>
        </p:txBody>
      </p:sp>
      <p:sp>
        <p:nvSpPr>
          <p:cNvPr id="357381" name="Rectangle 5"/>
          <p:cNvSpPr>
            <a:spLocks noChangeArrowheads="1"/>
          </p:cNvSpPr>
          <p:nvPr/>
        </p:nvSpPr>
        <p:spPr bwMode="auto">
          <a:xfrm>
            <a:off x="457200" y="2267793"/>
            <a:ext cx="8077200" cy="447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_tradnl" dirty="0"/>
              <a:t>4 No respondas al necio </a:t>
            </a:r>
            <a:r>
              <a:rPr lang="es-ES_tradnl" dirty="0">
                <a:solidFill>
                  <a:schemeClr val="hlink"/>
                </a:solidFill>
              </a:rPr>
              <a:t>según su necedad</a:t>
            </a:r>
            <a:r>
              <a:rPr lang="es-ES_tradnl" dirty="0"/>
              <a:t>,</a:t>
            </a:r>
          </a:p>
          <a:p>
            <a:r>
              <a:rPr lang="es-ES_tradnl" dirty="0"/>
              <a:t>      o tú mismo pasarás por necio.</a:t>
            </a:r>
          </a:p>
          <a:p>
            <a:r>
              <a:rPr lang="es-ES_tradnl" dirty="0"/>
              <a:t>5 Respóndele al necio </a:t>
            </a:r>
            <a:r>
              <a:rPr lang="es-ES_tradnl" dirty="0">
                <a:solidFill>
                  <a:schemeClr val="hlink"/>
                </a:solidFill>
              </a:rPr>
              <a:t>como se merece</a:t>
            </a:r>
            <a:r>
              <a:rPr lang="es-ES_tradnl" dirty="0"/>
              <a:t>,</a:t>
            </a:r>
          </a:p>
          <a:p>
            <a:r>
              <a:rPr lang="es-ES_tradnl" dirty="0"/>
              <a:t>      para que no se tenga por sabio.</a:t>
            </a:r>
          </a:p>
          <a:p>
            <a:r>
              <a:rPr lang="es-ES_tradnl" dirty="0"/>
              <a:t>4 Nunca respondas al necio </a:t>
            </a:r>
            <a:r>
              <a:rPr lang="es-ES_tradnl" dirty="0">
                <a:solidFill>
                  <a:srgbClr val="FF0000"/>
                </a:solidFill>
              </a:rPr>
              <a:t>de acuerdo con su necedad</a:t>
            </a:r>
            <a:r>
              <a:rPr lang="es-ES_tradnl" dirty="0"/>
              <a:t>,</a:t>
            </a:r>
          </a:p>
          <a:p>
            <a:r>
              <a:rPr lang="es-ES_tradnl" dirty="0"/>
              <a:t>    Para que no seas tú también como él.</a:t>
            </a:r>
          </a:p>
          <a:p>
            <a:r>
              <a:rPr lang="es-ES_tradnl" dirty="0"/>
              <a:t>5 Responde al necio </a:t>
            </a:r>
            <a:r>
              <a:rPr lang="es-ES_tradnl" dirty="0">
                <a:solidFill>
                  <a:srgbClr val="FF0000"/>
                </a:solidFill>
              </a:rPr>
              <a:t>como merece su necedad</a:t>
            </a:r>
            <a:r>
              <a:rPr lang="es-ES_tradnl" dirty="0"/>
              <a:t>,</a:t>
            </a:r>
          </a:p>
          <a:p>
            <a:r>
              <a:rPr lang="es-ES_tradnl" dirty="0"/>
              <a:t>    Para que no se estime sabio en su propia opinión.</a:t>
            </a:r>
          </a:p>
          <a:p>
            <a:r>
              <a:rPr lang="es-ES_tradnl" dirty="0"/>
              <a:t>4No respondas al necio </a:t>
            </a:r>
            <a:r>
              <a:rPr lang="es-ES_tradnl" dirty="0">
                <a:solidFill>
                  <a:srgbClr val="000000"/>
                </a:solidFill>
              </a:rPr>
              <a:t>de acuerdo con su necedad</a:t>
            </a:r>
            <a:r>
              <a:rPr lang="es-ES_tradnl" dirty="0"/>
              <a:t>,</a:t>
            </a:r>
          </a:p>
          <a:p>
            <a:r>
              <a:rPr lang="es-ES_tradnl" dirty="0"/>
              <a:t>         para que no seas tú también como él.</a:t>
            </a:r>
          </a:p>
          <a:p>
            <a:r>
              <a:rPr lang="es-ES_tradnl" dirty="0"/>
              <a:t>5Responde al necio </a:t>
            </a:r>
            <a:r>
              <a:rPr lang="es-ES_tradnl" dirty="0">
                <a:solidFill>
                  <a:srgbClr val="000000"/>
                </a:solidFill>
              </a:rPr>
              <a:t>según su necedad</a:t>
            </a:r>
            <a:r>
              <a:rPr lang="es-ES_tradnl" dirty="0"/>
              <a:t>,</a:t>
            </a:r>
          </a:p>
          <a:p>
            <a:r>
              <a:rPr lang="es-ES_tradnl" dirty="0"/>
              <a:t>         para que no sea sabio ante sus propios ojos.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respuesta no es buscar una diferencia en las dos líneas sino buscar la aplicación sabia de las dos líneas.</a:t>
            </a:r>
          </a:p>
          <a:p>
            <a:pPr marL="660400" indent="-660400"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otras palabras, el sabio sabrá cuándo contestar al necio según su necedad y cuándo no contestarle.</a:t>
            </a:r>
          </a:p>
          <a:p>
            <a:pPr marL="660400" indent="-660400"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¿Cómo sabrá?  Sabrá porque responde a la invitación de la Dama Sabiduría de seguir al SEÑOR y constantemente está creciendo en sabiduría.</a:t>
            </a:r>
          </a:p>
        </p:txBody>
      </p:sp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C</a:t>
            </a:r>
            <a:r>
              <a:rPr kumimoji="1" lang="es-ES_tradnl" altLang="ja-JP" sz="4000"/>
              <a:t>ómo usar los proverbios</a:t>
            </a:r>
            <a:endParaRPr kumimoji="1" lang="es-ES_tradn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5907360"/>
          </a:xfrm>
        </p:spPr>
        <p:txBody>
          <a:bodyPr>
            <a:normAutofit lnSpcReduction="10000"/>
          </a:bodyPr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Como ya se ha enfatizado, Proverbios ponen una disyuntiva entre seguir al SEÑOR y seguir a los dioses paganos.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En términos del Nuevo Testamento, el SEÑOR es el Señor Jesucristo.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Así que los proverbios son una invitación de hacernos discípulos de Jesús.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Además, hay una relación entre la sabiduría y Jesús - Mateo 12:19; I </a:t>
            </a:r>
            <a:r>
              <a:rPr kumimoji="1" lang="es-ES_tradnl" altLang="ja-JP" sz="2800" dirty="0" err="1">
                <a:ea typeface="ＭＳ Ｐゴシック" charset="0"/>
                <a:cs typeface="ＭＳ Ｐゴシック" charset="0"/>
              </a:rPr>
              <a:t>Cor</a:t>
            </a: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 1:30; Col 2:3.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En Proverbios, la sabiduría es un atributo de Dios que se personifica en una mujer.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En el Nuevo Testamento, todos los atributos de Dios se personifican en Jesucristo.</a:t>
            </a:r>
          </a:p>
        </p:txBody>
      </p:sp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Cristo y Proverbios</a:t>
            </a:r>
            <a:endParaRPr kumimoji="1" lang="es-ES_tradn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5373960"/>
          </a:xfrm>
        </p:spPr>
        <p:txBody>
          <a:bodyPr>
            <a:normAutofit lnSpcReduction="10000"/>
          </a:bodyPr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Los temas de esta conferencia son las tradicionales de la introducción especial: autoría, fecha, contexto histórico, género.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Igual que con los Salmos, el asunto se complica con los Proverbios, porque hay por lo menos cuatro autores o grupos de autores cuyos fechas son difíciles de precisar.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Salvo en el caso de los proverbios salomónicos, es difícil fijar un contexto histórico.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 dirty="0">
                <a:ea typeface="ＭＳ Ｐゴシック" charset="0"/>
                <a:cs typeface="ＭＳ Ｐゴシック" charset="0"/>
              </a:rPr>
              <a:t>Sin embargo, el contexto general es la competencia entre la fe en el SEÑOR y la tentación de los dioses paganos.</a:t>
            </a:r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41363"/>
          </a:xfrm>
        </p:spPr>
        <p:txBody>
          <a:bodyPr>
            <a:normAutofit fontScale="90000"/>
          </a:bodyPr>
          <a:lstStyle/>
          <a:p>
            <a:r>
              <a:rPr kumimoji="1" lang="es-ES_tradnl" sz="4000"/>
              <a:t>La introducci</a:t>
            </a:r>
            <a:r>
              <a:rPr kumimoji="1" lang="es-ES_tradnl" altLang="ja-JP" sz="4000"/>
              <a:t>ón especial a los Proverbios</a:t>
            </a:r>
            <a:endParaRPr kumimoji="1" lang="es-ES_tradnl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Preámbulo (1:1-7): ¿Salomón?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Disertaciones amplias sobre la sabiduría (1:8-9:18), Anónimo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Proverbios salomónicos (10:1 a 22:16)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Dichos de los sabios (22:17 a 24:34)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Proverbios salomónicos (22:17 a 24:34)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Dichos de Agur (30)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Dichos del Lemuel (31:1-9)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>
                <a:ea typeface="ＭＳ Ｐゴシック" charset="0"/>
                <a:cs typeface="ＭＳ Ｐゴシック" charset="0"/>
              </a:rPr>
              <a:t>Poema de la mujer virtuosa (31:10-31), Anónimo</a:t>
            </a:r>
          </a:p>
        </p:txBody>
      </p:sp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La estructura del libro (D y L 325)</a:t>
            </a:r>
            <a:endParaRPr kumimoji="1" lang="es-ES_tradnl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primer versículo parece atribuir todo el libro a Salomón.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Como se mencionan los otros autores, no es la mejor forma de entender este versículo.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Mejor es entenderlo como una mención del mayor contribuyente al libro, posiblemente escrita por un redactor posterior.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retrato de Salomón en los libros históricos cuadra bien con la identificación de él como el principal autor de los proverbios.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De los otros autores, no sabemos nada.</a:t>
            </a:r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Los autores de los Proverbios</a:t>
            </a:r>
            <a:endParaRPr kumimoji="1" lang="es-ES_tradn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preámbulo introduce a Salomón (1:1), el propósito de los proverbios (1:2-6) y la precondición de la sabiduría (1:7).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sabiduría es un tipo de conocimiento práctico enfocado en el vivir bien.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Los proverbios no se enfocan en la teología, la redención, la historia, los pactos, etc.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Sin embargo, en lugar de ser buen consejo secular, son inherentemente teológicos, porque el temor al Señor es el inicio de la sabiduría.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punto de partida de todo el libro es nuestra relación con Dios.</a:t>
            </a: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El pre</a:t>
            </a:r>
            <a:r>
              <a:rPr kumimoji="1" lang="es-ES_tradnl" altLang="ja-JP" sz="4000"/>
              <a:t>ámbulo - 1:1-7</a:t>
            </a:r>
            <a:endParaRPr kumimoji="1"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esta sección tenemos dos voces: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voz del padre (o maestro) hablando con su hijo (o alumno)</a:t>
            </a:r>
          </a:p>
          <a:p>
            <a:pPr marL="1035050" lvl="1" indent="-577850">
              <a:buFont typeface="Arial" charset="0"/>
              <a:buAutoNum type="alphaLcParenR"/>
            </a:pPr>
            <a:r>
              <a:rPr kumimoji="1" lang="es-ES_tradnl" altLang="ja-JP" sz="2400">
                <a:ea typeface="ＭＳ Ｐゴシック" charset="0"/>
                <a:cs typeface="ＭＳ Ｐゴシック" charset="0"/>
              </a:rPr>
              <a:t>La voz de sabiduría hablando en primera persona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Esta sección amplía la declaración del versículo 1:7 y es la guía hermenéutica para interpretar el resto del libro.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El capítulo 9 cristaliza las dos opciones presentadas al joven por dos mujeres.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 Dama Sabiduría y la Mujer Insensatez extienden sus invitaciones a cenar con ellas.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Así que, la técnica literaria más prominente es la personificación.</a:t>
            </a:r>
          </a:p>
        </p:txBody>
      </p:sp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Disertaciones - 1:8 a 9:18</a:t>
            </a:r>
            <a:endParaRPr kumimoji="1" lang="es-ES_tradn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Las dos tienen sus casas construidas en el punto más alto de la ciudad, donde los templos a los dioses se construían en esa época.</a:t>
            </a:r>
          </a:p>
          <a:p>
            <a:pPr marL="660400" indent="-660400"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Así que, la Dama Sabiduría representa al SEÑOR, y la Mujer Insensatez representa a las diosas cananeas y a los dioses paganos en general.</a:t>
            </a:r>
          </a:p>
          <a:p>
            <a:pPr marL="660400" indent="-660400"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Antes de llegar a los proverbios en sí, el lector tiene que hacer una decisión previa, si va a seguir al SEÑOR o a los dioses paganos.</a:t>
            </a:r>
          </a:p>
          <a:p>
            <a:pPr marL="660400" indent="-660400">
              <a:buFont typeface="Arial" charset="0"/>
              <a:buAutoNum type="arabicPeriod" startAt="6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Esa era la decisión constante que los israelitas tenían que hacer a través de su historia.</a:t>
            </a:r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Disertaciones - 1:8 a 9:18</a:t>
            </a:r>
            <a:endParaRPr kumimoji="1" lang="es-ES_tradn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 startAt="10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Podemos decir que este capítulo es la invitación evangelística de Proverbios, la cual informa todos los proverbios que siguen.</a:t>
            </a:r>
          </a:p>
          <a:p>
            <a:pPr marL="660400" indent="-660400">
              <a:buFont typeface="Arial" charset="0"/>
              <a:buAutoNum type="arabicPeriod" startAt="10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Por lo tanto, no debemos predicar los proverbios como buen consejo sino como llamado a seguir al SEÑOR.</a:t>
            </a:r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Disertaciones - 1:8 a 9:18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458200" cy="6096000"/>
          </a:xfrm>
        </p:spPr>
        <p:txBody>
          <a:bodyPr/>
          <a:lstStyle/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Hay dos secciones de Salomón, 10:1 a 22:16 y 25:1 a 19:27.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Se caracterizan por su paralelismo antitético en el cual se enfatiza el mismo punto desde perspectivas opuestas.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Esta técnica sigue con la invitación de las dos mujeres.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En cada verso paralelo, podemos escuchar la voz de la Dama Sabiduría y la de la Mujer Insensatez.</a:t>
            </a:r>
          </a:p>
          <a:p>
            <a:pPr marL="660400" indent="-660400">
              <a:buFont typeface="Arial" charset="0"/>
              <a:buAutoNum type="arabicPeriod"/>
            </a:pPr>
            <a:r>
              <a:rPr kumimoji="1" lang="es-ES_tradnl" altLang="ja-JP" sz="2800">
                <a:ea typeface="ＭＳ Ｐゴシック" charset="0"/>
                <a:cs typeface="ＭＳ Ｐゴシック" charset="0"/>
              </a:rPr>
              <a:t>Así que, no son solamente consejos seculares sino invitaciones evangelísticas.</a:t>
            </a:r>
          </a:p>
        </p:txBody>
      </p:sp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41363"/>
          </a:xfrm>
        </p:spPr>
        <p:txBody>
          <a:bodyPr/>
          <a:lstStyle/>
          <a:p>
            <a:r>
              <a:rPr kumimoji="1" lang="es-ES_tradnl" sz="4000"/>
              <a:t>Los proverbios salom</a:t>
            </a:r>
            <a:r>
              <a:rPr kumimoji="1" lang="es-ES_tradnl" altLang="ja-JP" sz="4000"/>
              <a:t>ónicos</a:t>
            </a:r>
            <a:endParaRPr kumimoji="1" lang="es-ES_tradn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ssem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arcador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Pptssem.thmx</Template>
  <TotalTime>6043</TotalTime>
  <Words>1528</Words>
  <Application>Microsoft Macintosh PowerPoint</Application>
  <PresentationFormat>Presentación en pantalla (4:3)</PresentationFormat>
  <Paragraphs>122</Paragraphs>
  <Slides>18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ＭＳ Ｐゴシック</vt:lpstr>
      <vt:lpstr>Osaka</vt:lpstr>
      <vt:lpstr>Times</vt:lpstr>
      <vt:lpstr>Pptssem</vt:lpstr>
      <vt:lpstr>Los Libros Proféticos y Poéticos</vt:lpstr>
      <vt:lpstr>La introducción especial a los Proverbios</vt:lpstr>
      <vt:lpstr>La estructura del libro (D y L 325)</vt:lpstr>
      <vt:lpstr>Los autores de los Proverbios</vt:lpstr>
      <vt:lpstr>El preámbulo - 1:1-7</vt:lpstr>
      <vt:lpstr>Disertaciones - 1:8 a 9:18</vt:lpstr>
      <vt:lpstr>Disertaciones - 1:8 a 9:18</vt:lpstr>
      <vt:lpstr>Disertaciones - 1:8 a 9:18</vt:lpstr>
      <vt:lpstr>Los proverbios salomónicos</vt:lpstr>
      <vt:lpstr>Los proverbios salomónicos</vt:lpstr>
      <vt:lpstr>Los dichos de los sabios</vt:lpstr>
      <vt:lpstr>Los dichos de Agur</vt:lpstr>
      <vt:lpstr>Los dichos del rey Lemuel</vt:lpstr>
      <vt:lpstr>Poema a la mujer ejemplar</vt:lpstr>
      <vt:lpstr>Cómo usar los proverbios</vt:lpstr>
      <vt:lpstr>Proverbios 26:4-5</vt:lpstr>
      <vt:lpstr>Cómo usar los proverbios</vt:lpstr>
      <vt:lpstr>Cristo y Proverbios</vt:lpstr>
    </vt:vector>
  </TitlesOfParts>
  <Company>Mission to the World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Libros Proféticos y Poéticos</dc:title>
  <dc:creator>Larry Trotter</dc:creator>
  <cp:lastModifiedBy>Carla Gallareta</cp:lastModifiedBy>
  <cp:revision>376</cp:revision>
  <dcterms:created xsi:type="dcterms:W3CDTF">2010-05-26T22:27:07Z</dcterms:created>
  <dcterms:modified xsi:type="dcterms:W3CDTF">2012-10-10T17:11:20Z</dcterms:modified>
</cp:coreProperties>
</file>