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1" r:id="rId1"/>
  </p:sldMasterIdLst>
  <p:notesMasterIdLst>
    <p:notesMasterId r:id="rId18"/>
  </p:notesMasterIdLst>
  <p:sldIdLst>
    <p:sldId id="256" r:id="rId2"/>
    <p:sldId id="277" r:id="rId3"/>
    <p:sldId id="279" r:id="rId4"/>
    <p:sldId id="299" r:id="rId5"/>
    <p:sldId id="300" r:id="rId6"/>
    <p:sldId id="301" r:id="rId7"/>
    <p:sldId id="302" r:id="rId8"/>
    <p:sldId id="303" r:id="rId9"/>
    <p:sldId id="304" r:id="rId10"/>
    <p:sldId id="306" r:id="rId11"/>
    <p:sldId id="307" r:id="rId12"/>
    <p:sldId id="308" r:id="rId13"/>
    <p:sldId id="309" r:id="rId14"/>
    <p:sldId id="310" r:id="rId15"/>
    <p:sldId id="311" r:id="rId16"/>
    <p:sldId id="312" r:id="rId17"/>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1" d="100"/>
          <a:sy n="111" d="100"/>
        </p:scale>
        <p:origin x="-1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s-ES_tradnl"/>
          </a:p>
        </p:txBody>
      </p:sp>
      <p:sp>
        <p:nvSpPr>
          <p:cNvPr id="23859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s-ES_tradnl"/>
          </a:p>
        </p:txBody>
      </p:sp>
      <p:sp>
        <p:nvSpPr>
          <p:cNvPr id="23859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3859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p>
        </p:txBody>
      </p:sp>
      <p:sp>
        <p:nvSpPr>
          <p:cNvPr id="23859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s-ES_tradnl"/>
          </a:p>
        </p:txBody>
      </p:sp>
      <p:sp>
        <p:nvSpPr>
          <p:cNvPr id="23859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6AC3A496-4C49-4B43-ABCB-1DB78559BBD0}" type="slidenum">
              <a:rPr lang="es-ES_tradnl"/>
              <a:pPr/>
              <a:t>‹Nr.›</a:t>
            </a:fld>
            <a:endParaRPr lang="es-ES_tradnl"/>
          </a:p>
        </p:txBody>
      </p:sp>
    </p:spTree>
    <p:extLst>
      <p:ext uri="{BB962C8B-B14F-4D97-AF65-F5344CB8AC3E}">
        <p14:creationId xmlns:p14="http://schemas.microsoft.com/office/powerpoint/2010/main" val="14771762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73DF8-C683-764B-9DA6-622801B19EE0}" type="slidenum">
              <a:rPr lang="es-ES_tradnl"/>
              <a:pPr/>
              <a:t>1</a:t>
            </a:fld>
            <a:endParaRPr lang="es-ES_tradnl"/>
          </a:p>
        </p:txBody>
      </p:sp>
      <p:sp>
        <p:nvSpPr>
          <p:cNvPr id="2396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39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7E29E-41CB-7E46-BEBB-30E94387FC30}" type="slidenum">
              <a:rPr lang="es-ES_tradnl"/>
              <a:pPr/>
              <a:t>10</a:t>
            </a:fld>
            <a:endParaRPr lang="es-ES_tradnl"/>
          </a:p>
        </p:txBody>
      </p:sp>
      <p:sp>
        <p:nvSpPr>
          <p:cNvPr id="3778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778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1FD50-2ED2-4A46-9AAB-93D563AAFB9B}" type="slidenum">
              <a:rPr lang="es-ES_tradnl"/>
              <a:pPr/>
              <a:t>11</a:t>
            </a:fld>
            <a:endParaRPr lang="es-ES_tradnl"/>
          </a:p>
        </p:txBody>
      </p:sp>
      <p:sp>
        <p:nvSpPr>
          <p:cNvPr id="3799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799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BDDC9-4649-7944-A644-B0EE00F8A0D8}" type="slidenum">
              <a:rPr lang="es-ES_tradnl"/>
              <a:pPr/>
              <a:t>12</a:t>
            </a:fld>
            <a:endParaRPr lang="es-ES_tradnl"/>
          </a:p>
        </p:txBody>
      </p:sp>
      <p:sp>
        <p:nvSpPr>
          <p:cNvPr id="3819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819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7DA61-6EEE-D444-80E5-F0AD3468D2C8}" type="slidenum">
              <a:rPr lang="es-ES_tradnl"/>
              <a:pPr/>
              <a:t>13</a:t>
            </a:fld>
            <a:endParaRPr lang="es-ES_tradnl"/>
          </a:p>
        </p:txBody>
      </p:sp>
      <p:sp>
        <p:nvSpPr>
          <p:cNvPr id="3840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840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FB933-DB18-6C47-8B01-4D5210CAF8EF}" type="slidenum">
              <a:rPr lang="es-ES_tradnl"/>
              <a:pPr/>
              <a:t>14</a:t>
            </a:fld>
            <a:endParaRPr lang="es-ES_tradnl"/>
          </a:p>
        </p:txBody>
      </p:sp>
      <p:sp>
        <p:nvSpPr>
          <p:cNvPr id="3860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860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D659D-05E4-2F4D-BF96-CC05F8F8D4E9}" type="slidenum">
              <a:rPr lang="es-ES_tradnl"/>
              <a:pPr/>
              <a:t>15</a:t>
            </a:fld>
            <a:endParaRPr lang="es-ES_tradnl"/>
          </a:p>
        </p:txBody>
      </p:sp>
      <p:sp>
        <p:nvSpPr>
          <p:cNvPr id="3880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88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30406-B16F-6A44-90D2-C10A04809051}" type="slidenum">
              <a:rPr lang="es-ES_tradnl"/>
              <a:pPr/>
              <a:t>16</a:t>
            </a:fld>
            <a:endParaRPr lang="es-ES_tradnl"/>
          </a:p>
        </p:txBody>
      </p:sp>
      <p:sp>
        <p:nvSpPr>
          <p:cNvPr id="3901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901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3803B-9DD4-E344-87E5-13E68A08AB74}" type="slidenum">
              <a:rPr lang="es-ES_tradnl"/>
              <a:pPr/>
              <a:t>2</a:t>
            </a:fld>
            <a:endParaRPr lang="es-ES_tradnl"/>
          </a:p>
        </p:txBody>
      </p:sp>
      <p:sp>
        <p:nvSpPr>
          <p:cNvPr id="2416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416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C19DA1-5B53-D247-9A72-0C49E79B7734}" type="slidenum">
              <a:rPr lang="es-ES_tradnl"/>
              <a:pPr/>
              <a:t>3</a:t>
            </a:fld>
            <a:endParaRPr lang="es-ES_tradnl"/>
          </a:p>
        </p:txBody>
      </p:sp>
      <p:sp>
        <p:nvSpPr>
          <p:cNvPr id="2897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2897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17D69-C6C4-DD43-891C-CBC974CC7668}" type="slidenum">
              <a:rPr lang="es-ES_tradnl"/>
              <a:pPr/>
              <a:t>4</a:t>
            </a:fld>
            <a:endParaRPr lang="es-ES_tradnl"/>
          </a:p>
        </p:txBody>
      </p:sp>
      <p:sp>
        <p:nvSpPr>
          <p:cNvPr id="3635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635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E7949-3510-2F4F-AFD4-64B13D63B484}" type="slidenum">
              <a:rPr lang="es-ES_tradnl"/>
              <a:pPr/>
              <a:t>5</a:t>
            </a:fld>
            <a:endParaRPr lang="es-ES_tradnl"/>
          </a:p>
        </p:txBody>
      </p:sp>
      <p:sp>
        <p:nvSpPr>
          <p:cNvPr id="3655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655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010C1-06A8-124A-87E7-796B3BFC3760}" type="slidenum">
              <a:rPr lang="es-ES_tradnl"/>
              <a:pPr/>
              <a:t>6</a:t>
            </a:fld>
            <a:endParaRPr lang="es-ES_tradnl"/>
          </a:p>
        </p:txBody>
      </p:sp>
      <p:sp>
        <p:nvSpPr>
          <p:cNvPr id="3676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67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266BB-6C9C-3D42-98F3-AD167DE92238}" type="slidenum">
              <a:rPr lang="es-ES_tradnl"/>
              <a:pPr/>
              <a:t>7</a:t>
            </a:fld>
            <a:endParaRPr lang="es-ES_tradnl"/>
          </a:p>
        </p:txBody>
      </p:sp>
      <p:sp>
        <p:nvSpPr>
          <p:cNvPr id="3696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696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69289-8F42-814D-B724-EAF667995FE1}" type="slidenum">
              <a:rPr lang="es-ES_tradnl"/>
              <a:pPr/>
              <a:t>8</a:t>
            </a:fld>
            <a:endParaRPr lang="es-ES_tradnl"/>
          </a:p>
        </p:txBody>
      </p:sp>
      <p:sp>
        <p:nvSpPr>
          <p:cNvPr id="3717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717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6F1425-324A-9247-A3C9-8A13A1ADB696}" type="slidenum">
              <a:rPr lang="es-ES_tradnl"/>
              <a:pPr/>
              <a:t>9</a:t>
            </a:fld>
            <a:endParaRPr lang="es-ES_tradnl"/>
          </a:p>
        </p:txBody>
      </p:sp>
      <p:sp>
        <p:nvSpPr>
          <p:cNvPr id="3737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373763"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latin typeface="Helvetica"/>
            </a:endParaRPr>
          </a:p>
        </p:txBody>
      </p:sp>
      <p:sp>
        <p:nvSpPr>
          <p:cNvPr id="15" name="Marcador de fecha 14"/>
          <p:cNvSpPr>
            <a:spLocks noGrp="1"/>
          </p:cNvSpPr>
          <p:nvPr>
            <p:ph type="dt" sz="half" idx="10"/>
          </p:nvPr>
        </p:nvSpPr>
        <p:spPr/>
        <p:txBody>
          <a:bodyPr/>
          <a:lstStyle/>
          <a:p>
            <a:endParaRPr lang="en-US"/>
          </a:p>
        </p:txBody>
      </p:sp>
      <p:sp>
        <p:nvSpPr>
          <p:cNvPr id="16" name="Marcador de número de diapositiva 15"/>
          <p:cNvSpPr>
            <a:spLocks noGrp="1"/>
          </p:cNvSpPr>
          <p:nvPr>
            <p:ph type="sldNum" sz="quarter" idx="11"/>
          </p:nvPr>
        </p:nvSpPr>
        <p:spPr/>
        <p:txBody>
          <a:bodyPr/>
          <a:lstStyle/>
          <a:p>
            <a:fld id="{22F5EB3D-8EF6-3047-81CE-EE5964F00365}" type="slidenum">
              <a:rPr lang="en-US" smtClean="0"/>
              <a:pPr/>
              <a:t>‹Nr.›</a:t>
            </a:fld>
            <a:endParaRPr lang="en-US"/>
          </a:p>
        </p:txBody>
      </p:sp>
      <p:sp>
        <p:nvSpPr>
          <p:cNvPr id="17" name="Marcador de pie de página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5E4A9157-4B98-3B4B-A015-D0840412AA8C}"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43BD3AE8-0EA0-2C47-9626-20BFE31031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endParaRPr lang="en-US"/>
          </a:p>
        </p:txBody>
      </p:sp>
      <p:sp>
        <p:nvSpPr>
          <p:cNvPr id="15" name="Marcador de número de diapositiva 14"/>
          <p:cNvSpPr>
            <a:spLocks noGrp="1"/>
          </p:cNvSpPr>
          <p:nvPr>
            <p:ph type="sldNum" sz="quarter" idx="15"/>
          </p:nvPr>
        </p:nvSpPr>
        <p:spPr/>
        <p:txBody>
          <a:bodyPr/>
          <a:lstStyle>
            <a:lvl1pPr algn="ctr">
              <a:defRPr/>
            </a:lvl1pPr>
          </a:lstStyle>
          <a:p>
            <a:fld id="{04774CCA-7FB6-584B-AB0E-59F966885BBA}" type="slidenum">
              <a:rPr lang="en-US" smtClean="0"/>
              <a:pPr/>
              <a:t>‹Nr.›</a:t>
            </a:fld>
            <a:endParaRPr lang="en-US"/>
          </a:p>
        </p:txBody>
      </p:sp>
      <p:sp>
        <p:nvSpPr>
          <p:cNvPr id="16" name="Marcador de pie de página 15"/>
          <p:cNvSpPr>
            <a:spLocks noGrp="1"/>
          </p:cNvSpPr>
          <p:nvPr>
            <p:ph type="ftr" sz="quarter" idx="16"/>
          </p:nvPr>
        </p:nvSpPr>
        <p:spPr/>
        <p:txBody>
          <a:bodyPr/>
          <a:lstStyle/>
          <a:p>
            <a:endParaRPr lang="en-US"/>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6EE6418-1C80-AB43-99AA-0EACA5F7A5B4}" type="slidenum">
              <a:rPr lang="en-US" smtClean="0"/>
              <a:pPr/>
              <a:t>‹Nr.›</a:t>
            </a:fld>
            <a:endParaRPr lang="en-US"/>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C0D7066-6136-524C-82E3-82CDC0D40E02}"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EB9388B4-C5C5-1D45-9FDC-D9458C236EE9}" type="slidenum">
              <a:rPr lang="en-US" smtClean="0"/>
              <a:pPr/>
              <a:t>‹Nr.›</a:t>
            </a:fld>
            <a:endParaRPr lang="en-US"/>
          </a:p>
        </p:txBody>
      </p:sp>
      <p:sp>
        <p:nvSpPr>
          <p:cNvPr id="8" name="Marcador de pie de página 7"/>
          <p:cNvSpPr>
            <a:spLocks noGrp="1"/>
          </p:cNvSpPr>
          <p:nvPr>
            <p:ph type="ftr" sz="quarter" idx="11"/>
          </p:nvPr>
        </p:nvSpPr>
        <p:spPr/>
        <p:txBody>
          <a:bodyPr/>
          <a:lstStyle/>
          <a:p>
            <a:endParaRPr lang="en-US"/>
          </a:p>
        </p:txBody>
      </p:sp>
      <p:sp>
        <p:nvSpPr>
          <p:cNvPr id="7" name="Marcador de fecha 6"/>
          <p:cNvSpPr>
            <a:spLocks noGrp="1"/>
          </p:cNvSpPr>
          <p:nvPr>
            <p:ph type="dt" sz="half" idx="10"/>
          </p:nvPr>
        </p:nvSpPr>
        <p:spPr/>
        <p:txBody>
          <a:bodyPr/>
          <a:lstStyle/>
          <a:p>
            <a:endParaRPr lang="en-US"/>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latin typeface="Helvetica"/>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dirty="0"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6A8E0CF-03A7-8149-A86E-2B1D3EC85D48}" type="slidenum">
              <a:rPr lang="en-US" smtClean="0"/>
              <a:pPr/>
              <a:t>‹Nr.›</a:t>
            </a:fld>
            <a:endParaRPr lang="en-US"/>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EF3F76B-1DFC-CD43-8425-97B2676F6B10}"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8" name="Marcador de fecha 7"/>
          <p:cNvSpPr>
            <a:spLocks noGrp="1"/>
          </p:cNvSpPr>
          <p:nvPr>
            <p:ph type="dt" sz="half" idx="14"/>
          </p:nvPr>
        </p:nvSpPr>
        <p:spPr/>
        <p:txBody>
          <a:bodyPr/>
          <a:lstStyle/>
          <a:p>
            <a:endParaRPr lang="en-US"/>
          </a:p>
        </p:txBody>
      </p:sp>
      <p:sp>
        <p:nvSpPr>
          <p:cNvPr id="9" name="Marcador de número de diapositiva 8"/>
          <p:cNvSpPr>
            <a:spLocks noGrp="1"/>
          </p:cNvSpPr>
          <p:nvPr>
            <p:ph type="sldNum" sz="quarter" idx="15"/>
          </p:nvPr>
        </p:nvSpPr>
        <p:spPr/>
        <p:txBody>
          <a:bodyPr/>
          <a:lstStyle/>
          <a:p>
            <a:fld id="{69B6DE1B-81D3-2F42-9DAC-B18CD8F34AF0}" type="slidenum">
              <a:rPr lang="en-US" smtClean="0"/>
              <a:pPr/>
              <a:t>‹Nr.›</a:t>
            </a:fld>
            <a:endParaRPr lang="en-US"/>
          </a:p>
        </p:txBody>
      </p:sp>
      <p:sp>
        <p:nvSpPr>
          <p:cNvPr id="10" name="Marcador de pie de página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Helvetica"/>
                <a:ea typeface="+mn-ea"/>
                <a:cs typeface="+mn-cs"/>
              </a:defRPr>
            </a:lvl1pPr>
          </a:lstStyle>
          <a:p>
            <a:r>
              <a:rPr kumimoji="0" lang="es-ES_tradnl" dirty="0" smtClean="0"/>
              <a:t>Clic para editar título</a:t>
            </a:r>
            <a:endParaRPr kumimoji="0" lang="en-US" dirty="0"/>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endParaRPr lang="en-US"/>
          </a:p>
        </p:txBody>
      </p:sp>
      <p:sp>
        <p:nvSpPr>
          <p:cNvPr id="9" name="Marcador de número de diapositiva 8"/>
          <p:cNvSpPr>
            <a:spLocks noGrp="1"/>
          </p:cNvSpPr>
          <p:nvPr>
            <p:ph type="sldNum" sz="quarter" idx="11"/>
          </p:nvPr>
        </p:nvSpPr>
        <p:spPr/>
        <p:txBody>
          <a:bodyPr/>
          <a:lstStyle/>
          <a:p>
            <a:fld id="{06477624-3DE3-A245-8BE3-C3605DC06DF6}" type="slidenum">
              <a:rPr lang="en-US" smtClean="0"/>
              <a:pPr/>
              <a:t>‹Nr.›</a:t>
            </a:fld>
            <a:endParaRPr lang="en-US"/>
          </a:p>
        </p:txBody>
      </p:sp>
      <p:sp>
        <p:nvSpPr>
          <p:cNvPr id="10" name="Marcador de pie de página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dirty="0" smtClean="0"/>
              <a:t>Haga clic para modificar el estilo de texto del patrón</a:t>
            </a:r>
          </a:p>
          <a:p>
            <a:pPr lvl="1" eaLnBrk="1" latinLnBrk="0" hangingPunct="1"/>
            <a:r>
              <a:rPr kumimoji="0" lang="es-ES_tradnl" dirty="0" smtClean="0"/>
              <a:t>Segundo nivel</a:t>
            </a:r>
          </a:p>
          <a:p>
            <a:pPr lvl="2" eaLnBrk="1" latinLnBrk="0" hangingPunct="1"/>
            <a:r>
              <a:rPr kumimoji="0" lang="es-ES_tradnl" dirty="0" smtClean="0"/>
              <a:t>Tercer nivel</a:t>
            </a:r>
          </a:p>
          <a:p>
            <a:pPr lvl="3" eaLnBrk="1" latinLnBrk="0" hangingPunct="1"/>
            <a:r>
              <a:rPr kumimoji="0" lang="es-ES_tradnl" dirty="0" smtClean="0"/>
              <a:t>Cuarto nivel</a:t>
            </a:r>
          </a:p>
          <a:p>
            <a:pPr lvl="4" eaLnBrk="1" latinLnBrk="0" hangingPunct="1"/>
            <a:r>
              <a:rPr kumimoji="0" lang="es-ES_tradnl" dirty="0" smtClean="0"/>
              <a:t>Quinto nivel</a:t>
            </a:r>
            <a:endParaRPr kumimoji="0" lang="en-US" dirty="0"/>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C0A8565-99D5-4348-B5A9-E4389E4FDEFF}" type="slidenum">
              <a:rPr lang="en-US" smtClean="0"/>
              <a:pPr/>
              <a:t>‹Nr.›</a:t>
            </a:fld>
            <a:endParaRPr lang="en-US"/>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Helvetica"/>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Helvetica"/>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Helvetica"/>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Helvetica"/>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Helvetica"/>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s-ES_tradnl" sz="3000" dirty="0"/>
              <a:t>Job</a:t>
            </a:r>
          </a:p>
        </p:txBody>
      </p:sp>
      <p:sp>
        <p:nvSpPr>
          <p:cNvPr id="2050" name="Rectangle 2"/>
          <p:cNvSpPr>
            <a:spLocks noGrp="1" noChangeArrowheads="1"/>
          </p:cNvSpPr>
          <p:nvPr>
            <p:ph type="ctrTitle"/>
          </p:nvPr>
        </p:nvSpPr>
        <p:spPr/>
        <p:txBody>
          <a:bodyPr/>
          <a:lstStyle/>
          <a:p>
            <a:r>
              <a:rPr lang="es-ES_tradnl" sz="5000" dirty="0">
                <a:latin typeface="AveriaSerif-Bold"/>
                <a:cs typeface="AveriaSerif-Bold"/>
              </a:rPr>
              <a:t>Los Libros Prof</a:t>
            </a:r>
            <a:r>
              <a:rPr lang="es-ES_tradnl" altLang="ja-JP" sz="5000" dirty="0">
                <a:latin typeface="AveriaSerif-Bold"/>
                <a:cs typeface="AveriaSerif-Bold"/>
              </a:rPr>
              <a:t>éticos y Poéticos</a:t>
            </a:r>
            <a:endParaRPr lang="es-ES_tradnl" sz="5000" dirty="0">
              <a:latin typeface="AveriaSerif-Bold"/>
              <a:cs typeface="AveriaSerif-Bold"/>
            </a:endParaRPr>
          </a:p>
        </p:txBody>
      </p:sp>
      <p:pic>
        <p:nvPicPr>
          <p:cNvPr id="6" name="Imagen 5" descr="Logo color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D y L asignan 27:13-23 a Zofar.</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La NVI le asigna 24:18-25 y 27:13-23 con una nota que explica su proceder.</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Harrison (1033) explica las similitudes (y a veces repeticiones textuales como 20:29 y 27:13) entre estas secciones como ejemplos de Job citando a Zofar pero dando otro énfasis a sus palabras.</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En su última participación Job compuso un poema sobre la sabiduría (28) en el cual anticipó algo de las palabras de Dios.</a:t>
            </a:r>
          </a:p>
          <a:p>
            <a:pPr marL="660400" indent="-660400">
              <a:lnSpc>
                <a:spcPct val="90000"/>
              </a:lnSpc>
              <a:buFont typeface="Arial" charset="0"/>
              <a:buAutoNum type="arabicPeriod" startAt="5"/>
            </a:pPr>
            <a:r>
              <a:rPr kumimoji="1" lang="es-ES_tradnl" altLang="ja-JP" sz="2800">
                <a:ea typeface="ＭＳ Ｐゴシック" charset="0"/>
                <a:cs typeface="ＭＳ Ｐゴシック" charset="0"/>
              </a:rPr>
              <a:t>Luego retomó su queja en los capítulos 29-31.</a:t>
            </a:r>
          </a:p>
        </p:txBody>
      </p:sp>
      <p:sp>
        <p:nvSpPr>
          <p:cNvPr id="376834" name="Rectangle 2"/>
          <p:cNvSpPr>
            <a:spLocks noGrp="1" noChangeArrowheads="1"/>
          </p:cNvSpPr>
          <p:nvPr>
            <p:ph type="title"/>
          </p:nvPr>
        </p:nvSpPr>
        <p:spPr>
          <a:xfrm>
            <a:off x="685800" y="0"/>
            <a:ext cx="7772400" cy="741363"/>
          </a:xfrm>
        </p:spPr>
        <p:txBody>
          <a:bodyPr/>
          <a:lstStyle/>
          <a:p>
            <a:r>
              <a:rPr kumimoji="1" lang="es-ES_tradnl" sz="4000"/>
              <a:t>Los tres ciclos del debate</a:t>
            </a:r>
            <a:endParaRPr kumimoji="1" lang="es-ES_trad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3"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El joven Eliú tomó la palabra después del empate entre Job y sus tres amigos.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Aunque prometió agregar algo nuevo al debate, repitió los mismos argumentos de los otros tres.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Muchos críticos han considerado este discurso como una adición posterior, porque Eliú no se menciona en el epílogo y no agrega nada nuevo.</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Dillard y Longman (278) consideran que el discurso es original y que Dios hizo caso omiso al joven impetuoso.</a:t>
            </a:r>
          </a:p>
        </p:txBody>
      </p:sp>
      <p:sp>
        <p:nvSpPr>
          <p:cNvPr id="378882" name="Rectangle 2"/>
          <p:cNvSpPr>
            <a:spLocks noGrp="1" noChangeArrowheads="1"/>
          </p:cNvSpPr>
          <p:nvPr>
            <p:ph type="title"/>
          </p:nvPr>
        </p:nvSpPr>
        <p:spPr>
          <a:xfrm>
            <a:off x="685800" y="0"/>
            <a:ext cx="7772400" cy="741363"/>
          </a:xfrm>
        </p:spPr>
        <p:txBody>
          <a:bodyPr/>
          <a:lstStyle/>
          <a:p>
            <a:r>
              <a:rPr kumimoji="1" lang="es-ES_tradnl" sz="4000"/>
              <a:t>El mon</a:t>
            </a:r>
            <a:r>
              <a:rPr kumimoji="1" lang="es-ES_tradnl" altLang="ja-JP" sz="4000"/>
              <a:t>ólogo de Eliú</a:t>
            </a:r>
            <a:endParaRPr kumimoji="1"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1"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Durante sus discursos, Job buscaba una audiencia con Dios para que éste explicara el sufrimiento de Job.</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Dios le dio la audiencia, pero nunca le dio la explicación que Job buscaba.</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Dios interrogó a Job acerca de cosas de la naturaleza, pero Job no podía contestar las preguntas.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El mensaje es que Dios es la fuente de la sabiduría.</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Job respondió con humildad y arrepentimiento, reconociendo su justa medida.</a:t>
            </a:r>
          </a:p>
        </p:txBody>
      </p:sp>
      <p:sp>
        <p:nvSpPr>
          <p:cNvPr id="380930" name="Rectangle 2"/>
          <p:cNvSpPr>
            <a:spLocks noGrp="1" noChangeArrowheads="1"/>
          </p:cNvSpPr>
          <p:nvPr>
            <p:ph type="title"/>
          </p:nvPr>
        </p:nvSpPr>
        <p:spPr>
          <a:xfrm>
            <a:off x="685800" y="0"/>
            <a:ext cx="7772400" cy="741363"/>
          </a:xfrm>
        </p:spPr>
        <p:txBody>
          <a:bodyPr/>
          <a:lstStyle/>
          <a:p>
            <a:r>
              <a:rPr kumimoji="1" lang="es-ES_tradnl" sz="4000"/>
              <a:t>El discurso de Dios</a:t>
            </a:r>
            <a:endParaRPr kumimoji="1"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9"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En el epílogo, Dios restauró las riquezas, la familia y la salud de Job.</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Lo justificó y lo exaltó delante de sus amigos.</a:t>
            </a:r>
          </a:p>
        </p:txBody>
      </p:sp>
      <p:sp>
        <p:nvSpPr>
          <p:cNvPr id="382978" name="Rectangle 2"/>
          <p:cNvSpPr>
            <a:spLocks noGrp="1" noChangeArrowheads="1"/>
          </p:cNvSpPr>
          <p:nvPr>
            <p:ph type="title"/>
          </p:nvPr>
        </p:nvSpPr>
        <p:spPr>
          <a:xfrm>
            <a:off x="685800" y="0"/>
            <a:ext cx="7772400" cy="741363"/>
          </a:xfrm>
        </p:spPr>
        <p:txBody>
          <a:bodyPr/>
          <a:lstStyle/>
          <a:p>
            <a:r>
              <a:rPr kumimoji="1" lang="es-ES_tradnl" sz="4000"/>
              <a:t>El ep</a:t>
            </a:r>
            <a:r>
              <a:rPr kumimoji="1" lang="es-ES_tradnl" altLang="ja-JP" sz="4000"/>
              <a:t>ílogo</a:t>
            </a:r>
            <a:endParaRPr kumimoji="1" lang="es-ES_trad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idx="1"/>
          </p:nvPr>
        </p:nvSpPr>
        <p:spPr>
          <a:xfrm>
            <a:off x="381000" y="762000"/>
            <a:ext cx="8458200" cy="6096000"/>
          </a:xfrm>
        </p:spPr>
        <p:txBody>
          <a:bodyPr/>
          <a:lstStyle/>
          <a:p>
            <a:pPr marL="660400" indent="-660400">
              <a:buFont typeface="Arial" charset="0"/>
              <a:buAutoNum type="arabicPeriod"/>
            </a:pPr>
            <a:r>
              <a:rPr kumimoji="1" lang="es-ES_tradnl" altLang="ja-JP" sz="2800">
                <a:ea typeface="ＭＳ Ｐゴシック" charset="0"/>
                <a:cs typeface="ＭＳ Ｐゴシック" charset="0"/>
              </a:rPr>
              <a:t>La teología de los amigos era la teología de retribución.</a:t>
            </a:r>
          </a:p>
          <a:p>
            <a:pPr marL="660400" indent="-660400">
              <a:buFont typeface="Arial" charset="0"/>
              <a:buAutoNum type="arabicPeriod"/>
            </a:pPr>
            <a:r>
              <a:rPr kumimoji="1" lang="es-ES_tradnl" altLang="ja-JP" sz="2800">
                <a:ea typeface="ＭＳ Ｐゴシック" charset="0"/>
                <a:cs typeface="ＭＳ Ｐゴシック" charset="0"/>
              </a:rPr>
              <a:t>Esta teología se basa en una verdad, pero hace una conclusión equivocada.</a:t>
            </a:r>
          </a:p>
          <a:p>
            <a:pPr marL="660400" indent="-660400">
              <a:buFont typeface="Arial" charset="0"/>
              <a:buAutoNum type="arabicPeriod"/>
            </a:pPr>
            <a:r>
              <a:rPr kumimoji="1" lang="es-ES_tradnl" altLang="ja-JP" sz="2800">
                <a:ea typeface="ＭＳ Ｐゴシック" charset="0"/>
                <a:cs typeface="ＭＳ Ｐゴシック" charset="0"/>
              </a:rPr>
              <a:t>La verdad es: si pecas, sufrirás.</a:t>
            </a:r>
          </a:p>
          <a:p>
            <a:pPr marL="660400" indent="-660400">
              <a:buFont typeface="Arial" charset="0"/>
              <a:buAutoNum type="arabicPeriod"/>
            </a:pPr>
            <a:r>
              <a:rPr kumimoji="1" lang="es-ES_tradnl" altLang="ja-JP" sz="2800">
                <a:ea typeface="ＭＳ Ｐゴシック" charset="0"/>
                <a:cs typeface="ＭＳ Ｐゴシック" charset="0"/>
              </a:rPr>
              <a:t>La conclusión equivocada es: si sufres, es porque pecaste.</a:t>
            </a:r>
          </a:p>
          <a:p>
            <a:pPr marL="660400" indent="-660400">
              <a:buFont typeface="Arial" charset="0"/>
              <a:buAutoNum type="arabicPeriod"/>
            </a:pPr>
            <a:r>
              <a:rPr kumimoji="1" lang="es-ES_tradnl" altLang="ja-JP" sz="2800">
                <a:ea typeface="ＭＳ Ｐゴシック" charset="0"/>
                <a:cs typeface="ＭＳ Ｐゴシック" charset="0"/>
              </a:rPr>
              <a:t>Considera el siguiente argumento:</a:t>
            </a:r>
          </a:p>
          <a:p>
            <a:pPr marL="1035050" lvl="1" indent="-577850">
              <a:buFont typeface="Arial" charset="0"/>
              <a:buAutoNum type="alphaLcParenR"/>
            </a:pPr>
            <a:r>
              <a:rPr kumimoji="1" lang="es-ES_tradnl" altLang="ja-JP" sz="2400">
                <a:ea typeface="ＭＳ Ｐゴシック" charset="0"/>
                <a:cs typeface="ＭＳ Ｐゴシック" charset="0"/>
              </a:rPr>
              <a:t>Si te bañas, te mojarás.</a:t>
            </a:r>
          </a:p>
          <a:p>
            <a:pPr marL="1035050" lvl="1" indent="-577850">
              <a:buFont typeface="Arial" charset="0"/>
              <a:buAutoNum type="alphaLcParenR"/>
            </a:pPr>
            <a:r>
              <a:rPr kumimoji="1" lang="es-ES_tradnl" altLang="ja-JP" sz="2400">
                <a:ea typeface="ＭＳ Ｐゴシック" charset="0"/>
                <a:cs typeface="ＭＳ Ｐゴシック" charset="0"/>
              </a:rPr>
              <a:t>Te mojaste.</a:t>
            </a:r>
          </a:p>
          <a:p>
            <a:pPr marL="1035050" lvl="1" indent="-577850">
              <a:buFont typeface="Arial" charset="0"/>
              <a:buAutoNum type="alphaLcParenR"/>
            </a:pPr>
            <a:r>
              <a:rPr kumimoji="1" lang="es-ES_tradnl" altLang="ja-JP" sz="2400">
                <a:ea typeface="ＭＳ Ｐゴシック" charset="0"/>
                <a:cs typeface="ＭＳ Ｐゴシック" charset="0"/>
              </a:rPr>
              <a:t>Por lo tanto, te bañaste.</a:t>
            </a:r>
          </a:p>
          <a:p>
            <a:pPr marL="660400" indent="-660400">
              <a:buFont typeface="Arial" charset="0"/>
              <a:buAutoNum type="arabicPeriod"/>
            </a:pPr>
            <a:r>
              <a:rPr kumimoji="1" lang="es-ES_tradnl" altLang="ja-JP" sz="2800">
                <a:ea typeface="ＭＳ Ｐゴシック" charset="0"/>
                <a:cs typeface="ＭＳ Ｐゴシック" charset="0"/>
              </a:rPr>
              <a:t>¿Cuál es el problema con este argumento?</a:t>
            </a:r>
          </a:p>
        </p:txBody>
      </p:sp>
      <p:sp>
        <p:nvSpPr>
          <p:cNvPr id="385026" name="Rectangle 2"/>
          <p:cNvSpPr>
            <a:spLocks noGrp="1" noChangeArrowheads="1"/>
          </p:cNvSpPr>
          <p:nvPr>
            <p:ph type="title"/>
          </p:nvPr>
        </p:nvSpPr>
        <p:spPr>
          <a:xfrm>
            <a:off x="685800" y="0"/>
            <a:ext cx="7772400" cy="741363"/>
          </a:xfrm>
        </p:spPr>
        <p:txBody>
          <a:bodyPr/>
          <a:lstStyle/>
          <a:p>
            <a:r>
              <a:rPr kumimoji="1" lang="es-ES_tradnl" sz="4000"/>
              <a:t>Las teolog</a:t>
            </a:r>
            <a:r>
              <a:rPr kumimoji="1" lang="es-ES_tradnl" altLang="ja-JP" sz="4000"/>
              <a:t>ías en Job</a:t>
            </a:r>
            <a:endParaRPr kumimoji="1" lang="es-ES_trad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5"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Job reconoció la teología de la retribución, pero insistió que no aplicaba en su caso.</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Su teología era la teología de la soberanía, que Dios es soberano y hace lo que quiere.</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Otra vez, esta teología empieza con una verdad: Dios es soberano.</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Sin embargo, facilmente puede caer en un concepto de Dios como arbitrario o caprichoso.</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La respuesta que Dios le dio a Job fue que el es sabio y ejerce su soberanía con sabiduría.</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Esta respuesta requiere un ejercicio de fe.</a:t>
            </a:r>
          </a:p>
          <a:p>
            <a:pPr marL="660400" indent="-660400">
              <a:lnSpc>
                <a:spcPct val="90000"/>
              </a:lnSpc>
              <a:buFont typeface="Arial" charset="0"/>
              <a:buAutoNum type="arabicPeriod" startAt="7"/>
            </a:pPr>
            <a:r>
              <a:rPr kumimoji="1" lang="es-ES_tradnl" altLang="ja-JP" sz="2800">
                <a:ea typeface="ＭＳ Ｐゴシック" charset="0"/>
                <a:cs typeface="ＭＳ Ｐゴシック" charset="0"/>
              </a:rPr>
              <a:t>Aunque no explica el sufrimiento, ha sido una fuente de consolación para muchos.</a:t>
            </a:r>
          </a:p>
        </p:txBody>
      </p:sp>
      <p:sp>
        <p:nvSpPr>
          <p:cNvPr id="387074" name="Rectangle 2"/>
          <p:cNvSpPr>
            <a:spLocks noGrp="1" noChangeArrowheads="1"/>
          </p:cNvSpPr>
          <p:nvPr>
            <p:ph type="title"/>
          </p:nvPr>
        </p:nvSpPr>
        <p:spPr>
          <a:xfrm>
            <a:off x="685800" y="0"/>
            <a:ext cx="7772400" cy="741363"/>
          </a:xfrm>
        </p:spPr>
        <p:txBody>
          <a:bodyPr/>
          <a:lstStyle/>
          <a:p>
            <a:r>
              <a:rPr kumimoji="1" lang="es-ES_tradnl" sz="4000"/>
              <a:t>Las teolog</a:t>
            </a:r>
            <a:r>
              <a:rPr kumimoji="1" lang="es-ES_tradnl" altLang="ja-JP" sz="4000"/>
              <a:t>ías en Job</a:t>
            </a:r>
            <a:endParaRPr kumimoji="1" lang="es-ES_trad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3"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Santiago presenta a Job como un ejemplo del justo que sufrió con perseverancia para inspirar a los cristianos que están sufriendo injustamente.</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Además, en Jesucristo, Dios entró en nuestro sufrimiento voluntariamente y lo recibió.</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Jesucristo es por excelencia el justo que sufrió injustamente.</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Aunque su sufrimiento no abolió todavía nuestro sufrimiento, algún día lo hará.</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Además, su sufrimiento transforma nuestro sufrimiento injusto en una vocación noble para nuestra santificación y la salvación del mundo.</a:t>
            </a:r>
          </a:p>
        </p:txBody>
      </p:sp>
      <p:sp>
        <p:nvSpPr>
          <p:cNvPr id="389122" name="Rectangle 2"/>
          <p:cNvSpPr>
            <a:spLocks noGrp="1" noChangeArrowheads="1"/>
          </p:cNvSpPr>
          <p:nvPr>
            <p:ph type="title"/>
          </p:nvPr>
        </p:nvSpPr>
        <p:spPr>
          <a:xfrm>
            <a:off x="685800" y="0"/>
            <a:ext cx="7772400" cy="741363"/>
          </a:xfrm>
        </p:spPr>
        <p:txBody>
          <a:bodyPr/>
          <a:lstStyle/>
          <a:p>
            <a:r>
              <a:rPr kumimoji="1" lang="es-ES_tradnl" sz="4000"/>
              <a:t>Job y el Nuevo Testamento</a:t>
            </a:r>
            <a:endParaRPr kumimoji="1" lang="es-ES_trad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381000" y="838200"/>
            <a:ext cx="8458200" cy="6019800"/>
          </a:xfrm>
        </p:spPr>
        <p:txBody>
          <a:bodyPr>
            <a:normAutofit lnSpcReduction="10000"/>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Aunque hay muchas preguntas difíciles o imposible de contestar sobre el autor, la fecha y la composición de Job, este libro mantiene una atracción para muchas personas por la simple razón de que se trata del sufrimiento, y todos sufrimos.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Se ha llamado una teodicea, una justificación de la justicia de Dios a la luz de la maldad que existe en el mundo.</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Teodicea viene de las palabras </a:t>
            </a:r>
            <a:r>
              <a:rPr kumimoji="1" lang="es-ES_tradnl" altLang="ja-JP" sz="2800">
                <a:latin typeface="Symbol" charset="0"/>
                <a:ea typeface="ＭＳ Ｐゴシック" charset="0"/>
                <a:cs typeface="ＭＳ Ｐゴシック" charset="0"/>
                <a:sym typeface="Symbol" charset="0"/>
              </a:rPr>
              <a:t></a:t>
            </a:r>
            <a:r>
              <a:rPr kumimoji="1" lang="es-ES_tradnl" altLang="ja-JP" sz="2800">
                <a:ea typeface="ＭＳ Ｐゴシック" charset="0"/>
                <a:cs typeface="ＭＳ Ｐゴシック" charset="0"/>
              </a:rPr>
              <a:t> y </a:t>
            </a:r>
            <a:r>
              <a:rPr kumimoji="1" lang="es-ES_tradnl" altLang="ja-JP" sz="2800">
                <a:latin typeface="Symbol" charset="0"/>
                <a:ea typeface="ＭＳ Ｐゴシック" charset="0"/>
                <a:cs typeface="ＭＳ Ｐゴシック" charset="0"/>
                <a:sym typeface="Symbol" charset="0"/>
              </a:rPr>
              <a:t></a:t>
            </a:r>
            <a:r>
              <a:rPr kumimoji="1" lang="es-ES_tradnl" altLang="ja-JP" sz="2800">
                <a:ea typeface="ＭＳ Ｐゴシック" charset="0"/>
                <a:cs typeface="ＭＳ Ｐゴシック" charset="0"/>
              </a:rPr>
              <a:t>.</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Gottfried Leibniz inventó la palabra 1710 en un ensayo que escribió en francés para contestar el argumento de que el sufrimiento en en mundo significa que Dios no puede ser bueno y omnipotente.</a:t>
            </a:r>
          </a:p>
        </p:txBody>
      </p:sp>
      <p:sp>
        <p:nvSpPr>
          <p:cNvPr id="117762" name="Rectangle 2"/>
          <p:cNvSpPr>
            <a:spLocks noGrp="1" noChangeArrowheads="1"/>
          </p:cNvSpPr>
          <p:nvPr>
            <p:ph type="title"/>
          </p:nvPr>
        </p:nvSpPr>
        <p:spPr>
          <a:xfrm>
            <a:off x="685800" y="228600"/>
            <a:ext cx="7772400" cy="533400"/>
          </a:xfrm>
        </p:spPr>
        <p:txBody>
          <a:bodyPr>
            <a:normAutofit fontScale="90000"/>
          </a:bodyPr>
          <a:lstStyle/>
          <a:p>
            <a:r>
              <a:rPr kumimoji="1" lang="es-ES_tradnl"/>
              <a:t>La relevancia de Job</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1" name="Rectangle 3"/>
          <p:cNvSpPr>
            <a:spLocks noGrp="1" noChangeArrowheads="1"/>
          </p:cNvSpPr>
          <p:nvPr>
            <p:ph idx="1"/>
          </p:nvPr>
        </p:nvSpPr>
        <p:spPr>
          <a:xfrm>
            <a:off x="381000" y="762000"/>
            <a:ext cx="8458200" cy="6096000"/>
          </a:xfrm>
        </p:spPr>
        <p:txBody>
          <a:bodyPr/>
          <a:lstStyle/>
          <a:p>
            <a:pPr marL="660400" indent="-660400">
              <a:buFont typeface="Arial" charset="0"/>
              <a:buAutoNum type="arabicPeriod"/>
            </a:pPr>
            <a:r>
              <a:rPr kumimoji="1" lang="es-ES_tradnl" altLang="ja-JP">
                <a:ea typeface="ＭＳ Ｐゴシック" charset="0"/>
                <a:cs typeface="ＭＳ Ｐゴシック" charset="0"/>
              </a:rPr>
              <a:t>Ha habido muchas sugerencias sobre la identidad del autor de Job y su fecha, pero el libro es anónimo.</a:t>
            </a:r>
          </a:p>
          <a:p>
            <a:pPr marL="660400" indent="-660400">
              <a:buFont typeface="Arial" charset="0"/>
              <a:buAutoNum type="arabicPeriod"/>
            </a:pPr>
            <a:r>
              <a:rPr kumimoji="1" lang="es-ES_tradnl" altLang="ja-JP">
                <a:ea typeface="ＭＳ Ｐゴシック" charset="0"/>
                <a:cs typeface="ＭＳ Ｐゴシック" charset="0"/>
              </a:rPr>
              <a:t>Algunos de los críticos han sugerido más de un autor y diferentes etapas de desarrollo en su composición.</a:t>
            </a:r>
          </a:p>
          <a:p>
            <a:pPr marL="660400" indent="-660400">
              <a:buFont typeface="Arial" charset="0"/>
              <a:buAutoNum type="arabicPeriod"/>
            </a:pPr>
            <a:r>
              <a:rPr kumimoji="1" lang="es-ES_tradnl" altLang="ja-JP">
                <a:ea typeface="ＭＳ Ｐゴシック" charset="0"/>
                <a:cs typeface="ＭＳ Ｐゴシック" charset="0"/>
              </a:rPr>
              <a:t>Hay evidencia interna de que el contexto histórico de Job fue durante el tiempo de los patriarcas, porque Job fungía como sacerdote de su propia familia.</a:t>
            </a:r>
          </a:p>
        </p:txBody>
      </p:sp>
      <p:sp>
        <p:nvSpPr>
          <p:cNvPr id="288770" name="Rectangle 2"/>
          <p:cNvSpPr>
            <a:spLocks noGrp="1" noChangeArrowheads="1"/>
          </p:cNvSpPr>
          <p:nvPr>
            <p:ph type="title"/>
          </p:nvPr>
        </p:nvSpPr>
        <p:spPr>
          <a:xfrm>
            <a:off x="685800" y="0"/>
            <a:ext cx="7772400" cy="741363"/>
          </a:xfrm>
        </p:spPr>
        <p:txBody>
          <a:bodyPr/>
          <a:lstStyle/>
          <a:p>
            <a:r>
              <a:rPr kumimoji="1" lang="es-ES_tradnl" sz="4000"/>
              <a:t>El autor y la fecha de Job</a:t>
            </a:r>
            <a:endParaRPr kumimoji="1" lang="es-ES_trad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Rectangle 3"/>
          <p:cNvSpPr>
            <a:spLocks noGrp="1" noChangeArrowheads="1"/>
          </p:cNvSpPr>
          <p:nvPr>
            <p:ph idx="1"/>
          </p:nvPr>
        </p:nvSpPr>
        <p:spPr>
          <a:xfrm>
            <a:off x="381000" y="762000"/>
            <a:ext cx="8458200" cy="5835352"/>
          </a:xfrm>
        </p:spPr>
        <p:txBody>
          <a:bodyPr>
            <a:normAutofit lnSpcReduction="10000"/>
          </a:bodyPr>
          <a:lstStyle/>
          <a:p>
            <a:pPr marL="660400" indent="-660400">
              <a:buFont typeface="Arial" charset="0"/>
              <a:buAutoNum type="arabicPeriod"/>
            </a:pPr>
            <a:r>
              <a:rPr kumimoji="1" lang="es-ES_tradnl" altLang="ja-JP" sz="2800" dirty="0">
                <a:ea typeface="ＭＳ Ｐゴシック" charset="0"/>
                <a:cs typeface="ＭＳ Ｐゴシック" charset="0"/>
              </a:rPr>
              <a:t>Ezequiel 14:14 y 20 y Santiago 5:11 se refieren a Job como una figura histórica.</a:t>
            </a:r>
          </a:p>
          <a:p>
            <a:pPr marL="660400" indent="-660400">
              <a:buFont typeface="Arial" charset="0"/>
              <a:buAutoNum type="arabicPeriod"/>
            </a:pPr>
            <a:r>
              <a:rPr kumimoji="1" lang="es-ES_tradnl" altLang="ja-JP" sz="2800" dirty="0">
                <a:ea typeface="ＭＳ Ｐゴシック" charset="0"/>
                <a:cs typeface="ＭＳ Ｐゴシック" charset="0"/>
              </a:rPr>
              <a:t>No se ha identificado la ubicación exacta de </a:t>
            </a:r>
            <a:r>
              <a:rPr kumimoji="1" lang="es-ES_tradnl" altLang="ja-JP" sz="2800" dirty="0" err="1">
                <a:ea typeface="ＭＳ Ｐゴシック" charset="0"/>
                <a:cs typeface="ＭＳ Ｐゴシック" charset="0"/>
              </a:rPr>
              <a:t>Uz</a:t>
            </a:r>
            <a:r>
              <a:rPr kumimoji="1" lang="es-ES_tradnl" altLang="ja-JP" sz="2800" dirty="0">
                <a:ea typeface="ＭＳ Ｐゴシック" charset="0"/>
                <a:cs typeface="ＭＳ Ｐゴシック" charset="0"/>
              </a:rPr>
              <a:t>, pero se menciona con </a:t>
            </a:r>
            <a:r>
              <a:rPr kumimoji="1" lang="es-ES_tradnl" altLang="ja-JP" sz="2800" dirty="0" err="1">
                <a:ea typeface="ＭＳ Ｐゴシック" charset="0"/>
                <a:cs typeface="ＭＳ Ｐゴシック" charset="0"/>
              </a:rPr>
              <a:t>Filistia</a:t>
            </a:r>
            <a:r>
              <a:rPr kumimoji="1" lang="es-ES_tradnl" altLang="ja-JP" sz="2800" dirty="0">
                <a:ea typeface="ＭＳ Ｐゴシック" charset="0"/>
                <a:cs typeface="ＭＳ Ｐゴシック" charset="0"/>
              </a:rPr>
              <a:t>, </a:t>
            </a:r>
            <a:r>
              <a:rPr kumimoji="1" lang="es-ES_tradnl" altLang="ja-JP" sz="2800" dirty="0" err="1">
                <a:ea typeface="ＭＳ Ｐゴシック" charset="0"/>
                <a:cs typeface="ＭＳ Ｐゴシック" charset="0"/>
              </a:rPr>
              <a:t>Edom</a:t>
            </a:r>
            <a:r>
              <a:rPr kumimoji="1" lang="es-ES_tradnl" altLang="ja-JP" sz="2800" dirty="0">
                <a:ea typeface="ＭＳ Ｐゴシック" charset="0"/>
                <a:cs typeface="ＭＳ Ｐゴシック" charset="0"/>
              </a:rPr>
              <a:t>, Amón y </a:t>
            </a:r>
            <a:r>
              <a:rPr kumimoji="1" lang="es-ES_tradnl" altLang="ja-JP" sz="2800" dirty="0" err="1">
                <a:ea typeface="ＭＳ Ｐゴシック" charset="0"/>
                <a:cs typeface="ＭＳ Ｐゴシック" charset="0"/>
              </a:rPr>
              <a:t>Moab</a:t>
            </a:r>
            <a:r>
              <a:rPr kumimoji="1" lang="es-ES_tradnl" altLang="ja-JP" sz="2800" dirty="0">
                <a:ea typeface="ＭＳ Ｐゴシック" charset="0"/>
                <a:cs typeface="ＭＳ Ｐゴシック" charset="0"/>
              </a:rPr>
              <a:t> en Jeremías 25:20.</a:t>
            </a:r>
          </a:p>
          <a:p>
            <a:pPr marL="660400" indent="-660400">
              <a:buFont typeface="Arial" charset="0"/>
              <a:buAutoNum type="arabicPeriod"/>
            </a:pPr>
            <a:r>
              <a:rPr kumimoji="1" lang="es-ES_tradnl" altLang="ja-JP" sz="2800" dirty="0">
                <a:ea typeface="ＭＳ Ｐゴシック" charset="0"/>
                <a:cs typeface="ＭＳ Ｐゴシック" charset="0"/>
              </a:rPr>
              <a:t>En Lamentaciones 4:21, los edomitas ocupaban la tierra de </a:t>
            </a:r>
            <a:r>
              <a:rPr kumimoji="1" lang="es-ES_tradnl" altLang="ja-JP" sz="2800" dirty="0" err="1">
                <a:ea typeface="ＭＳ Ｐゴシック" charset="0"/>
                <a:cs typeface="ＭＳ Ｐゴシック" charset="0"/>
              </a:rPr>
              <a:t>Uz</a:t>
            </a:r>
            <a:r>
              <a:rPr kumimoji="1" lang="es-ES_tradnl" altLang="ja-JP" sz="2800" dirty="0">
                <a:ea typeface="ＭＳ Ｐゴシック" charset="0"/>
                <a:cs typeface="ＭＳ Ｐゴシック" charset="0"/>
              </a:rPr>
              <a:t>.</a:t>
            </a:r>
          </a:p>
          <a:p>
            <a:pPr marL="660400" indent="-660400">
              <a:buFont typeface="Arial" charset="0"/>
              <a:buAutoNum type="arabicPeriod"/>
            </a:pPr>
            <a:r>
              <a:rPr kumimoji="1" lang="es-ES_tradnl" altLang="ja-JP" sz="2800" dirty="0">
                <a:ea typeface="ＭＳ Ｐゴシック" charset="0"/>
                <a:cs typeface="ＭＳ Ｐゴシック" charset="0"/>
              </a:rPr>
              <a:t>En Job 1:3, Job se incluye entre la gente del oriente.</a:t>
            </a:r>
          </a:p>
          <a:p>
            <a:pPr marL="660400" indent="-660400">
              <a:buFont typeface="Arial" charset="0"/>
              <a:buAutoNum type="arabicPeriod"/>
            </a:pPr>
            <a:r>
              <a:rPr kumimoji="1" lang="es-ES_tradnl" altLang="ja-JP" sz="2800" dirty="0">
                <a:ea typeface="ＭＳ Ｐゴシック" charset="0"/>
                <a:cs typeface="ＭＳ Ｐゴシック" charset="0"/>
              </a:rPr>
              <a:t>Por todo esto, algunos ubican a </a:t>
            </a:r>
            <a:r>
              <a:rPr kumimoji="1" lang="es-ES_tradnl" altLang="ja-JP" sz="2800" dirty="0" err="1">
                <a:ea typeface="ＭＳ Ｐゴシック" charset="0"/>
                <a:cs typeface="ＭＳ Ｐゴシック" charset="0"/>
              </a:rPr>
              <a:t>Uz</a:t>
            </a:r>
            <a:r>
              <a:rPr kumimoji="1" lang="es-ES_tradnl" altLang="ja-JP" sz="2800" dirty="0">
                <a:ea typeface="ＭＳ Ｐゴシック" charset="0"/>
                <a:cs typeface="ＭＳ Ｐゴシック" charset="0"/>
              </a:rPr>
              <a:t> en la tierra de </a:t>
            </a:r>
            <a:r>
              <a:rPr kumimoji="1" lang="es-ES_tradnl" altLang="ja-JP" sz="2800" dirty="0" err="1">
                <a:ea typeface="ＭＳ Ｐゴシック" charset="0"/>
                <a:cs typeface="ＭＳ Ｐゴシック" charset="0"/>
              </a:rPr>
              <a:t>Edom</a:t>
            </a:r>
            <a:r>
              <a:rPr kumimoji="1" lang="es-ES_tradnl" altLang="ja-JP" sz="2800" dirty="0">
                <a:ea typeface="ＭＳ Ｐゴシック" charset="0"/>
                <a:cs typeface="ＭＳ Ｐゴシック" charset="0"/>
              </a:rPr>
              <a:t>.</a:t>
            </a:r>
          </a:p>
          <a:p>
            <a:pPr marL="660400" indent="-660400">
              <a:buFont typeface="Arial" charset="0"/>
              <a:buAutoNum type="arabicPeriod"/>
            </a:pPr>
            <a:r>
              <a:rPr kumimoji="1" lang="es-ES_tradnl" altLang="ja-JP" sz="2800" dirty="0">
                <a:ea typeface="ＭＳ Ｐゴシック" charset="0"/>
                <a:cs typeface="ＭＳ Ｐゴシック" charset="0"/>
              </a:rPr>
              <a:t>Es decir, Job no era israelita, y posiblemente vivía antes del pacto con Abraham.</a:t>
            </a:r>
          </a:p>
        </p:txBody>
      </p:sp>
      <p:sp>
        <p:nvSpPr>
          <p:cNvPr id="362498" name="Rectangle 2"/>
          <p:cNvSpPr>
            <a:spLocks noGrp="1" noChangeArrowheads="1"/>
          </p:cNvSpPr>
          <p:nvPr>
            <p:ph type="title"/>
          </p:nvPr>
        </p:nvSpPr>
        <p:spPr>
          <a:xfrm>
            <a:off x="685800" y="0"/>
            <a:ext cx="7772400" cy="741363"/>
          </a:xfrm>
        </p:spPr>
        <p:txBody>
          <a:bodyPr/>
          <a:lstStyle/>
          <a:p>
            <a:r>
              <a:rPr kumimoji="1" lang="es-ES_tradnl" sz="4000"/>
              <a:t>La identidad de Job</a:t>
            </a:r>
            <a:endParaRPr kumimoji="1" lang="es-ES_trad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7" name="Rectangle 3"/>
          <p:cNvSpPr>
            <a:spLocks noGrp="1" noChangeArrowheads="1"/>
          </p:cNvSpPr>
          <p:nvPr>
            <p:ph idx="1"/>
          </p:nvPr>
        </p:nvSpPr>
        <p:spPr>
          <a:xfrm>
            <a:off x="381000" y="762000"/>
            <a:ext cx="8458200" cy="5907360"/>
          </a:xfrm>
        </p:spPr>
        <p:txBody>
          <a:bodyPr>
            <a:normAutofit lnSpcReduction="10000"/>
          </a:bodyPr>
          <a:lstStyle/>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Esta pregunta no es tan fácil.</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Por un lado, si Job fue una figura histórica, lo natural sería identificar el libro como historia.</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Sin embargo, fuera del prólogo y el epílogo, los protagonistas hablan en poesía, algo que los seres humanos no hacemos </a:t>
            </a:r>
            <a:r>
              <a:rPr kumimoji="1" lang="es-ES_tradnl" altLang="ja-JP" sz="2800" dirty="0" err="1">
                <a:ea typeface="ＭＳ Ｐゴシック" charset="0"/>
                <a:cs typeface="ＭＳ Ｐゴシック" charset="0"/>
              </a:rPr>
              <a:t>espontaneamente</a:t>
            </a:r>
            <a:r>
              <a:rPr kumimoji="1" lang="es-ES_tradnl" altLang="ja-JP" sz="2800" dirty="0">
                <a:ea typeface="ＭＳ Ｐゴシック" charset="0"/>
                <a:cs typeface="ＭＳ Ｐゴシック" charset="0"/>
              </a:rPr>
              <a:t>.</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Por lo tanto, no es un trascripción de la conversación.</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Se llama una teodicea, pero no responde directamente al problema de la maldad.</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Es un debate sapiencial, pero sin ganador.</a:t>
            </a:r>
          </a:p>
          <a:p>
            <a:pPr marL="660400" indent="-660400">
              <a:lnSpc>
                <a:spcPct val="90000"/>
              </a:lnSpc>
              <a:buFont typeface="Arial" charset="0"/>
              <a:buAutoNum type="arabicPeriod"/>
            </a:pPr>
            <a:r>
              <a:rPr kumimoji="1" lang="es-ES_tradnl" altLang="ja-JP" sz="2800" dirty="0" err="1">
                <a:ea typeface="ＭＳ Ｐゴシック" charset="0"/>
                <a:cs typeface="ＭＳ Ｐゴシック" charset="0"/>
              </a:rPr>
              <a:t>Dillard</a:t>
            </a:r>
            <a:r>
              <a:rPr kumimoji="1" lang="es-ES_tradnl" altLang="ja-JP" sz="2800" dirty="0">
                <a:ea typeface="ＭＳ Ｐゴシック" charset="0"/>
                <a:cs typeface="ＭＳ Ｐゴシック" charset="0"/>
              </a:rPr>
              <a:t> y </a:t>
            </a:r>
            <a:r>
              <a:rPr kumimoji="1" lang="es-ES_tradnl" altLang="ja-JP" sz="2800" dirty="0" err="1">
                <a:ea typeface="ＭＳ Ｐゴシック" charset="0"/>
                <a:cs typeface="ＭＳ Ｐゴシック" charset="0"/>
              </a:rPr>
              <a:t>Longman</a:t>
            </a:r>
            <a:r>
              <a:rPr kumimoji="1" lang="es-ES_tradnl" altLang="ja-JP" sz="2800" dirty="0">
                <a:ea typeface="ＭＳ Ｐゴシック" charset="0"/>
                <a:cs typeface="ＭＳ Ｐゴシック" charset="0"/>
              </a:rPr>
              <a:t> (282) lo comparan con la ficción histórica, un género que trata de eventos históricos con mucha libertad de invención.</a:t>
            </a:r>
          </a:p>
        </p:txBody>
      </p:sp>
      <p:sp>
        <p:nvSpPr>
          <p:cNvPr id="364546" name="Rectangle 2"/>
          <p:cNvSpPr>
            <a:spLocks noGrp="1" noChangeArrowheads="1"/>
          </p:cNvSpPr>
          <p:nvPr>
            <p:ph type="title"/>
          </p:nvPr>
        </p:nvSpPr>
        <p:spPr>
          <a:xfrm>
            <a:off x="685800" y="0"/>
            <a:ext cx="7772400" cy="741363"/>
          </a:xfrm>
        </p:spPr>
        <p:txBody>
          <a:bodyPr/>
          <a:lstStyle/>
          <a:p>
            <a:r>
              <a:rPr kumimoji="1" lang="es-ES_tradnl" sz="4000"/>
              <a:t>El g</a:t>
            </a:r>
            <a:r>
              <a:rPr kumimoji="1" lang="es-ES_tradnl" altLang="ja-JP" sz="4000"/>
              <a:t>énero </a:t>
            </a:r>
            <a:r>
              <a:rPr kumimoji="1" lang="es-ES_tradnl" sz="4000"/>
              <a:t>de Job</a:t>
            </a:r>
            <a:endParaRPr kumimoji="1"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None/>
            </a:pPr>
            <a:r>
              <a:rPr kumimoji="1" lang="es-ES_tradnl" altLang="ja-JP" sz="2800">
                <a:ea typeface="ＭＳ Ｐゴシック" charset="0"/>
                <a:cs typeface="ＭＳ Ｐゴシック" charset="0"/>
              </a:rPr>
              <a:t>1-2	Prólogo en prosa que introduce a los protagonistas y la trama</a:t>
            </a:r>
          </a:p>
          <a:p>
            <a:pPr marL="660400" indent="-660400">
              <a:lnSpc>
                <a:spcPct val="90000"/>
              </a:lnSpc>
              <a:buFont typeface="Arial" charset="0"/>
              <a:buNone/>
            </a:pPr>
            <a:r>
              <a:rPr kumimoji="1" lang="es-ES_tradnl" altLang="ja-JP" sz="2800">
                <a:ea typeface="ＭＳ Ｐゴシック" charset="0"/>
                <a:cs typeface="ＭＳ Ｐゴシック" charset="0"/>
              </a:rPr>
              <a:t>3-31	Diálogos de Job con sus tres “amigos”</a:t>
            </a:r>
          </a:p>
          <a:p>
            <a:pPr marL="660400" indent="-660400">
              <a:lnSpc>
                <a:spcPct val="90000"/>
              </a:lnSpc>
              <a:buFont typeface="Arial" charset="0"/>
              <a:buNone/>
            </a:pPr>
            <a:r>
              <a:rPr kumimoji="1" lang="es-ES_tradnl" altLang="ja-JP" sz="2800">
                <a:ea typeface="ＭＳ Ｐゴシック" charset="0"/>
                <a:cs typeface="ＭＳ Ｐゴシック" charset="0"/>
              </a:rPr>
              <a:t>	3	 Lamento de Job</a:t>
            </a:r>
          </a:p>
          <a:p>
            <a:pPr marL="660400" indent="-660400">
              <a:lnSpc>
                <a:spcPct val="90000"/>
              </a:lnSpc>
              <a:buFont typeface="Arial" charset="0"/>
              <a:buNone/>
            </a:pPr>
            <a:r>
              <a:rPr kumimoji="1" lang="es-ES_tradnl" altLang="ja-JP" sz="2800">
                <a:ea typeface="ＭＳ Ｐゴシック" charset="0"/>
                <a:cs typeface="ＭＳ Ｐゴシック" charset="0"/>
              </a:rPr>
              <a:t>	4-27  Tres ciclos de diálogos</a:t>
            </a:r>
          </a:p>
          <a:p>
            <a:pPr marL="660400" indent="-660400">
              <a:lnSpc>
                <a:spcPct val="90000"/>
              </a:lnSpc>
              <a:buFont typeface="Arial" charset="0"/>
              <a:buNone/>
            </a:pPr>
            <a:r>
              <a:rPr kumimoji="1" lang="es-ES_tradnl" altLang="ja-JP" sz="2800">
                <a:ea typeface="ＭＳ Ｐゴシック" charset="0"/>
                <a:cs typeface="ＭＳ Ｐゴシック" charset="0"/>
              </a:rPr>
              <a:t>	28  Poema sobre la sabiduría</a:t>
            </a:r>
          </a:p>
          <a:p>
            <a:pPr marL="660400" indent="-660400">
              <a:lnSpc>
                <a:spcPct val="90000"/>
              </a:lnSpc>
              <a:buFont typeface="Arial" charset="0"/>
              <a:buNone/>
            </a:pPr>
            <a:r>
              <a:rPr kumimoji="1" lang="es-ES_tradnl" altLang="ja-JP" sz="2800">
                <a:ea typeface="ＭＳ Ｐゴシック" charset="0"/>
                <a:cs typeface="ＭＳ Ｐゴシック" charset="0"/>
              </a:rPr>
              <a:t>	29-31  Último discurso de Job</a:t>
            </a:r>
          </a:p>
          <a:p>
            <a:pPr marL="660400" indent="-660400">
              <a:lnSpc>
                <a:spcPct val="90000"/>
              </a:lnSpc>
              <a:buFont typeface="Arial" charset="0"/>
              <a:buNone/>
            </a:pPr>
            <a:r>
              <a:rPr kumimoji="1" lang="es-ES_tradnl" altLang="ja-JP" sz="2800">
                <a:ea typeface="ＭＳ Ｐゴシック" charset="0"/>
                <a:cs typeface="ＭＳ Ｐゴシック" charset="0"/>
              </a:rPr>
              <a:t>32-37	  Monólogo de Eliú</a:t>
            </a:r>
          </a:p>
          <a:p>
            <a:pPr marL="660400" indent="-660400">
              <a:lnSpc>
                <a:spcPct val="90000"/>
              </a:lnSpc>
              <a:buFont typeface="Arial" charset="0"/>
              <a:buNone/>
            </a:pPr>
            <a:r>
              <a:rPr kumimoji="1" lang="es-ES_tradnl" altLang="ja-JP" sz="2800">
                <a:ea typeface="ＭＳ Ｐゴシック" charset="0"/>
                <a:cs typeface="ＭＳ Ｐゴシック" charset="0"/>
              </a:rPr>
              <a:t>38-42:6  Yahvé habla desde la tempestad</a:t>
            </a:r>
          </a:p>
          <a:p>
            <a:pPr marL="660400" indent="-660400">
              <a:lnSpc>
                <a:spcPct val="90000"/>
              </a:lnSpc>
              <a:buFont typeface="Arial" charset="0"/>
              <a:buNone/>
            </a:pPr>
            <a:r>
              <a:rPr kumimoji="1" lang="es-ES_tradnl" altLang="ja-JP" sz="2800">
                <a:ea typeface="ＭＳ Ｐゴシック" charset="0"/>
                <a:cs typeface="ＭＳ Ｐゴシック" charset="0"/>
              </a:rPr>
              <a:t>42:7-17  El epílogo en prosa que pone fin a la acción</a:t>
            </a:r>
          </a:p>
        </p:txBody>
      </p:sp>
      <p:sp>
        <p:nvSpPr>
          <p:cNvPr id="366594" name="Rectangle 2"/>
          <p:cNvSpPr>
            <a:spLocks noGrp="1" noChangeArrowheads="1"/>
          </p:cNvSpPr>
          <p:nvPr>
            <p:ph type="title"/>
          </p:nvPr>
        </p:nvSpPr>
        <p:spPr>
          <a:xfrm>
            <a:off x="685800" y="0"/>
            <a:ext cx="7772400" cy="741363"/>
          </a:xfrm>
        </p:spPr>
        <p:txBody>
          <a:bodyPr/>
          <a:lstStyle/>
          <a:p>
            <a:r>
              <a:rPr kumimoji="1" lang="es-ES_tradnl" sz="4000"/>
              <a:t>La estructura de Job (D y L 274)</a:t>
            </a:r>
            <a:endParaRPr kumimoji="1" lang="es-ES_trad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3" name="Rectangle 3"/>
          <p:cNvSpPr>
            <a:spLocks noGrp="1" noChangeArrowheads="1"/>
          </p:cNvSpPr>
          <p:nvPr>
            <p:ph idx="1"/>
          </p:nvPr>
        </p:nvSpPr>
        <p:spPr>
          <a:xfrm>
            <a:off x="381000" y="762000"/>
            <a:ext cx="8458200" cy="5835352"/>
          </a:xfrm>
        </p:spPr>
        <p:txBody>
          <a:bodyPr>
            <a:normAutofit lnSpcReduction="10000"/>
          </a:bodyPr>
          <a:lstStyle/>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Su estructura es semejante a la de Eclesiastés con prólogo y epílogo que forman el marco del contenido en medio.</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En el prólogo, hay dos escenarios que alternan: cielo y tierra.</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Los que están en el cielo saben lo que está pasando en la tierra, pero los que están en la tierra no saben lo que está pasando en el cielo.</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El resultado de las conversaciones entre Dios y Satanás fue que Satanás, con permiso de Dios, le quitó a Job su riqueza, sus hijos y su salud.</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Job no maldijo a Dios, a pesar de que su esposa le animó hacerlo.</a:t>
            </a:r>
          </a:p>
          <a:p>
            <a:pPr marL="660400" indent="-660400">
              <a:lnSpc>
                <a:spcPct val="90000"/>
              </a:lnSpc>
              <a:buFont typeface="Arial" charset="0"/>
              <a:buAutoNum type="arabicPeriod"/>
            </a:pPr>
            <a:r>
              <a:rPr kumimoji="1" lang="es-ES_tradnl" altLang="ja-JP" sz="2800" dirty="0">
                <a:ea typeface="ＭＳ Ｐゴシック" charset="0"/>
                <a:cs typeface="ＭＳ Ｐゴシック" charset="0"/>
              </a:rPr>
              <a:t>Su tres amigos llegaron y se sentaron con él.  </a:t>
            </a:r>
          </a:p>
        </p:txBody>
      </p:sp>
      <p:sp>
        <p:nvSpPr>
          <p:cNvPr id="368642" name="Rectangle 2"/>
          <p:cNvSpPr>
            <a:spLocks noGrp="1" noChangeArrowheads="1"/>
          </p:cNvSpPr>
          <p:nvPr>
            <p:ph type="title"/>
          </p:nvPr>
        </p:nvSpPr>
        <p:spPr>
          <a:xfrm>
            <a:off x="685800" y="0"/>
            <a:ext cx="7772400" cy="741363"/>
          </a:xfrm>
        </p:spPr>
        <p:txBody>
          <a:bodyPr/>
          <a:lstStyle/>
          <a:p>
            <a:r>
              <a:rPr kumimoji="1" lang="es-ES_tradnl" sz="4000"/>
              <a:t>El pr</a:t>
            </a:r>
            <a:r>
              <a:rPr kumimoji="1" lang="es-ES_tradnl" altLang="ja-JP" sz="4000"/>
              <a:t>ólogo</a:t>
            </a:r>
            <a:endParaRPr kumimoji="1" lang="es-ES_trad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a:ea typeface="ＭＳ Ｐゴシック" charset="0"/>
                <a:cs typeface="ＭＳ Ｐゴシック" charset="0"/>
              </a:rPr>
              <a:t>Cuando Job rompió el silencio, maldijo el día en que nació.</a:t>
            </a:r>
          </a:p>
          <a:p>
            <a:pPr marL="660400" indent="-660400">
              <a:lnSpc>
                <a:spcPct val="90000"/>
              </a:lnSpc>
              <a:buFont typeface="Arial" charset="0"/>
              <a:buAutoNum type="arabicPeriod"/>
            </a:pPr>
            <a:r>
              <a:rPr kumimoji="1" lang="es-ES_tradnl" altLang="ja-JP">
                <a:ea typeface="ＭＳ Ｐゴシック" charset="0"/>
                <a:cs typeface="ＭＳ Ｐゴシック" charset="0"/>
              </a:rPr>
              <a:t>Su lamento es similar a los que encontramos en los salmos, aunque es pura queja sin ningún elemento positivo.</a:t>
            </a:r>
          </a:p>
        </p:txBody>
      </p:sp>
      <p:sp>
        <p:nvSpPr>
          <p:cNvPr id="370690" name="Rectangle 2"/>
          <p:cNvSpPr>
            <a:spLocks noGrp="1" noChangeArrowheads="1"/>
          </p:cNvSpPr>
          <p:nvPr>
            <p:ph type="title"/>
          </p:nvPr>
        </p:nvSpPr>
        <p:spPr>
          <a:xfrm>
            <a:off x="685800" y="0"/>
            <a:ext cx="7772400" cy="741363"/>
          </a:xfrm>
        </p:spPr>
        <p:txBody>
          <a:bodyPr/>
          <a:lstStyle/>
          <a:p>
            <a:r>
              <a:rPr kumimoji="1" lang="es-ES_tradnl" sz="4000"/>
              <a:t>La queja de Job</a:t>
            </a:r>
            <a:endParaRPr kumimoji="1" lang="es-ES_trad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Rectangle 3"/>
          <p:cNvSpPr>
            <a:spLocks noGrp="1" noChangeArrowheads="1"/>
          </p:cNvSpPr>
          <p:nvPr>
            <p:ph idx="1"/>
          </p:nvPr>
        </p:nvSpPr>
        <p:spPr>
          <a:xfrm>
            <a:off x="381000" y="762000"/>
            <a:ext cx="8458200" cy="6096000"/>
          </a:xfrm>
        </p:spPr>
        <p:txBody>
          <a:bodyPr/>
          <a:lstStyle/>
          <a:p>
            <a:pPr marL="660400" indent="-660400">
              <a:lnSpc>
                <a:spcPct val="90000"/>
              </a:lnSpc>
              <a:buFont typeface="Arial" charset="0"/>
              <a:buAutoNum type="arabicPeriod"/>
            </a:pPr>
            <a:r>
              <a:rPr kumimoji="1" lang="es-ES_tradnl" altLang="ja-JP" sz="2800">
                <a:ea typeface="ＭＳ Ｐゴシック" charset="0"/>
                <a:cs typeface="ＭＳ Ｐゴシック" charset="0"/>
              </a:rPr>
              <a:t>En los primeros dos ciclos, Elifaz, Bildad y Zofar tomaron turnos y Job respondió a cada uno de ellos.</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Ha habido controversia sobre el tercer ciclo, porque parece estar incompleto, porque Zofar no participó.</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Young (374) argumenta que lo incompleto es evidencia a favor de su autenticidad, porque un redactor habría sentido la presión de completar el ciclo.</a:t>
            </a:r>
          </a:p>
          <a:p>
            <a:pPr marL="660400" indent="-660400">
              <a:lnSpc>
                <a:spcPct val="90000"/>
              </a:lnSpc>
              <a:buFont typeface="Arial" charset="0"/>
              <a:buAutoNum type="arabicPeriod"/>
            </a:pPr>
            <a:r>
              <a:rPr kumimoji="1" lang="es-ES_tradnl" altLang="ja-JP" sz="2800">
                <a:ea typeface="ＭＳ Ｐゴシック" charset="0"/>
                <a:cs typeface="ＭＳ Ｐゴシック" charset="0"/>
              </a:rPr>
              <a:t>Más fuerte que lo incompleto es la consideración de que el contenido de algunas secciones que parecen ser de Job están más de acuerdo con los argumentos de Zofar. </a:t>
            </a:r>
          </a:p>
        </p:txBody>
      </p:sp>
      <p:sp>
        <p:nvSpPr>
          <p:cNvPr id="372738" name="Rectangle 2"/>
          <p:cNvSpPr>
            <a:spLocks noGrp="1" noChangeArrowheads="1"/>
          </p:cNvSpPr>
          <p:nvPr>
            <p:ph type="title"/>
          </p:nvPr>
        </p:nvSpPr>
        <p:spPr>
          <a:xfrm>
            <a:off x="685800" y="0"/>
            <a:ext cx="7772400" cy="741363"/>
          </a:xfrm>
        </p:spPr>
        <p:txBody>
          <a:bodyPr/>
          <a:lstStyle/>
          <a:p>
            <a:r>
              <a:rPr kumimoji="1" lang="es-ES_tradnl" sz="4000"/>
              <a:t>Los tres ciclos del debate</a:t>
            </a:r>
            <a:endParaRPr kumimoji="1" lang="es-ES_tradn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6252</TotalTime>
  <Words>1322</Words>
  <Application>Microsoft Macintosh PowerPoint</Application>
  <PresentationFormat>Presentación en pantalla (4:3)</PresentationFormat>
  <Paragraphs>111</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ＭＳ Ｐゴシック</vt:lpstr>
      <vt:lpstr>Osaka</vt:lpstr>
      <vt:lpstr>Times</vt:lpstr>
      <vt:lpstr>Symbol</vt:lpstr>
      <vt:lpstr>Pptssem</vt:lpstr>
      <vt:lpstr>Los Libros Proféticos y Poéticos</vt:lpstr>
      <vt:lpstr>La relevancia de Job</vt:lpstr>
      <vt:lpstr>El autor y la fecha de Job</vt:lpstr>
      <vt:lpstr>La identidad de Job</vt:lpstr>
      <vt:lpstr>El género de Job</vt:lpstr>
      <vt:lpstr>La estructura de Job (D y L 274)</vt:lpstr>
      <vt:lpstr>El prólogo</vt:lpstr>
      <vt:lpstr>La queja de Job</vt:lpstr>
      <vt:lpstr>Los tres ciclos del debate</vt:lpstr>
      <vt:lpstr>Los tres ciclos del debate</vt:lpstr>
      <vt:lpstr>El monólogo de Eliú</vt:lpstr>
      <vt:lpstr>El discurso de Dios</vt:lpstr>
      <vt:lpstr>El epílogo</vt:lpstr>
      <vt:lpstr>Las teologías en Job</vt:lpstr>
      <vt:lpstr>Las teologías en Job</vt:lpstr>
      <vt:lpstr>Job y el Nuevo Testamento</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Libros Proféticos y Poéticos</dc:title>
  <dc:creator>Larry Trotter</dc:creator>
  <cp:lastModifiedBy>Carla Gallareta</cp:lastModifiedBy>
  <cp:revision>404</cp:revision>
  <dcterms:created xsi:type="dcterms:W3CDTF">2010-05-26T22:27:07Z</dcterms:created>
  <dcterms:modified xsi:type="dcterms:W3CDTF">2012-10-10T17:16:31Z</dcterms:modified>
</cp:coreProperties>
</file>