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3" r:id="rId1"/>
  </p:sldMasterIdLst>
  <p:notesMasterIdLst>
    <p:notesMasterId r:id="rId26"/>
  </p:notesMasterIdLst>
  <p:handoutMasterIdLst>
    <p:handoutMasterId r:id="rId27"/>
  </p:handoutMasterIdLst>
  <p:sldIdLst>
    <p:sldId id="256" r:id="rId2"/>
    <p:sldId id="812" r:id="rId3"/>
    <p:sldId id="814" r:id="rId4"/>
    <p:sldId id="813" r:id="rId5"/>
    <p:sldId id="815" r:id="rId6"/>
    <p:sldId id="816" r:id="rId7"/>
    <p:sldId id="817" r:id="rId8"/>
    <p:sldId id="818" r:id="rId9"/>
    <p:sldId id="819" r:id="rId10"/>
    <p:sldId id="820" r:id="rId11"/>
    <p:sldId id="821" r:id="rId12"/>
    <p:sldId id="822" r:id="rId13"/>
    <p:sldId id="823" r:id="rId14"/>
    <p:sldId id="824" r:id="rId15"/>
    <p:sldId id="825" r:id="rId16"/>
    <p:sldId id="826" r:id="rId17"/>
    <p:sldId id="827" r:id="rId18"/>
    <p:sldId id="828" r:id="rId19"/>
    <p:sldId id="829" r:id="rId20"/>
    <p:sldId id="830" r:id="rId21"/>
    <p:sldId id="831" r:id="rId22"/>
    <p:sldId id="832" r:id="rId23"/>
    <p:sldId id="833" r:id="rId24"/>
    <p:sldId id="834" r:id="rId2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63" autoAdjust="0"/>
  </p:normalViewPr>
  <p:slideViewPr>
    <p:cSldViewPr>
      <p:cViewPr varScale="1">
        <p:scale>
          <a:sx n="94" d="100"/>
          <a:sy n="94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82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3E67EE2-3381-2D40-8521-43F9407BBE4A}" type="datetimeFigureOut">
              <a:rPr lang="en-US"/>
              <a:pPr/>
              <a:t>10/10/12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DA9975F-05F5-F548-8E44-8FECEBCDED75}" type="slidenum">
              <a:rPr lang="es-MX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1752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F7B981F-13E5-AD4D-8AB2-016870DBA415}" type="datetimeFigureOut">
              <a:rPr lang="en-US"/>
              <a:pPr/>
              <a:t>10/10/12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s-MX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1004FD8-4F9D-324B-BF97-14F15FF0CBFE}" type="slidenum">
              <a:rPr lang="es-MX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9481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38E1-5879-4347-850B-4D76CE5257D5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92995C-9007-2A4B-A8D8-1C17E45ABD9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38E1-5879-4347-850B-4D76CE5257D5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995C-9007-2A4B-A8D8-1C17E45ABD9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38E1-5879-4347-850B-4D76CE5257D5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995C-9007-2A4B-A8D8-1C17E45ABD9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2F38E1-5879-4347-850B-4D76CE5257D5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B92995C-9007-2A4B-A8D8-1C17E45ABD9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38E1-5879-4347-850B-4D76CE5257D5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995C-9007-2A4B-A8D8-1C17E45ABD9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38E1-5879-4347-850B-4D76CE5257D5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995C-9007-2A4B-A8D8-1C17E45ABD9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995C-9007-2A4B-A8D8-1C17E45ABD9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38E1-5879-4347-850B-4D76CE5257D5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38E1-5879-4347-850B-4D76CE5257D5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995C-9007-2A4B-A8D8-1C17E45ABD9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38E1-5879-4347-850B-4D76CE5257D5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995C-9007-2A4B-A8D8-1C17E45ABD9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2F38E1-5879-4347-850B-4D76CE5257D5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B92995C-9007-2A4B-A8D8-1C17E45ABD9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38E1-5879-4347-850B-4D76CE5257D5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92995C-9007-2A4B-A8D8-1C17E45ABD9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2F38E1-5879-4347-850B-4D76CE5257D5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B92995C-9007-2A4B-A8D8-1C17E45ABD9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itle 4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77200" cy="1500188"/>
          </a:xfrm>
        </p:spPr>
        <p:txBody>
          <a:bodyPr/>
          <a:lstStyle/>
          <a:p>
            <a:pPr eaLnBrk="1" hangingPunct="1"/>
            <a:r>
              <a:rPr lang="es-MX" sz="3200" dirty="0" smtClean="0">
                <a:latin typeface="Helvetica"/>
              </a:rPr>
              <a:t>Prof</a:t>
            </a:r>
            <a:r>
              <a:rPr lang="es-MX" sz="3200" dirty="0">
                <a:latin typeface="Helvetica"/>
              </a:rPr>
              <a:t>. Rev. Benjamin Meyer</a:t>
            </a:r>
          </a:p>
          <a:p>
            <a:pPr eaLnBrk="1" hangingPunct="1"/>
            <a:r>
              <a:rPr lang="es-MX" sz="3200" dirty="0">
                <a:latin typeface="Helvetica"/>
              </a:rPr>
              <a:t>28 de agosto de 2010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8305800" cy="1981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4500" dirty="0" smtClean="0">
                <a:solidFill>
                  <a:srgbClr val="FFFFFF"/>
                </a:solidFill>
                <a:latin typeface="AveriaSerif-Bold"/>
                <a:ea typeface="+mj-ea"/>
                <a:cs typeface="AveriaSerif-Bold"/>
              </a:rPr>
              <a:t>Las cartas generales del Nuevo Testamento y Apocalipsis</a:t>
            </a:r>
            <a:br>
              <a:rPr lang="es-MX" sz="4500" dirty="0" smtClean="0">
                <a:solidFill>
                  <a:srgbClr val="FFFFFF"/>
                </a:solidFill>
                <a:latin typeface="AveriaSerif-Bold"/>
                <a:ea typeface="+mj-ea"/>
                <a:cs typeface="AveriaSerif-Bold"/>
              </a:rPr>
            </a:br>
            <a:endParaRPr lang="es-MX" sz="4500" dirty="0">
              <a:solidFill>
                <a:srgbClr val="FFFFFF"/>
              </a:solidFill>
              <a:latin typeface="AveriaSerif-Bold"/>
              <a:ea typeface="+mj-ea"/>
              <a:cs typeface="AveriaSerif-Bold"/>
            </a:endParaRPr>
          </a:p>
        </p:txBody>
      </p:sp>
      <p:pic>
        <p:nvPicPr>
          <p:cNvPr id="5" name="Imagen 4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s-MX" sz="3000" dirty="0">
                <a:latin typeface="Helvetica"/>
              </a:rPr>
              <a:t>Hoy prácticamente todos están de acuerdo que Pablo no fue el autor:</a:t>
            </a:r>
            <a:endParaRPr lang="en-US" sz="2600" dirty="0">
              <a:latin typeface="Helvetica"/>
            </a:endParaRPr>
          </a:p>
          <a:p>
            <a:pPr lvl="1" eaLnBrk="1" hangingPunct="1"/>
            <a:r>
              <a:rPr lang="es-MX" sz="2600" dirty="0">
                <a:latin typeface="Helvetica"/>
              </a:rPr>
              <a:t>No hay un saludo al principio (práctica típica de Pablo).</a:t>
            </a:r>
            <a:endParaRPr lang="en-US" sz="2200" dirty="0">
              <a:latin typeface="Helvetica"/>
            </a:endParaRPr>
          </a:p>
          <a:p>
            <a:pPr lvl="1" eaLnBrk="1" hangingPunct="1"/>
            <a:r>
              <a:rPr lang="es-MX" sz="2600" dirty="0">
                <a:latin typeface="Helvetica"/>
              </a:rPr>
              <a:t>Hay diferencias en vocabulario, estilo del griego, retórica.  </a:t>
            </a:r>
            <a:endParaRPr lang="en-US" sz="2200" dirty="0">
              <a:latin typeface="Helvetica"/>
            </a:endParaRPr>
          </a:p>
          <a:p>
            <a:pPr lvl="2" eaLnBrk="1" hangingPunct="1"/>
            <a:r>
              <a:rPr lang="es-MX" sz="2200" dirty="0">
                <a:latin typeface="Helvetica"/>
              </a:rPr>
              <a:t>Dice Godet: “Sería raro sin duda si él hubiese escrito en un griego pulido a los hebreos, en tanto que durante toda su vida había estado escribiendo a los helenos en un estilo profuso en toscos y bárbaros hebraísmos” (332).</a:t>
            </a:r>
            <a:endParaRPr lang="en-US" sz="2200" dirty="0">
              <a:latin typeface="Helvetica"/>
            </a:endParaRPr>
          </a:p>
          <a:p>
            <a:pPr lvl="2" eaLnBrk="1" hangingPunct="1"/>
            <a:r>
              <a:rPr lang="es-MX" sz="2200" dirty="0">
                <a:latin typeface="Helvetica"/>
              </a:rPr>
              <a:t>Uso diferente del nombre Jesús y Jesucristo o Cristo Jesús.</a:t>
            </a:r>
            <a:endParaRPr lang="en-US" sz="2200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Autor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70025"/>
            <a:ext cx="8610600" cy="4854575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s-MX" dirty="0">
                <a:latin typeface="Helvetica"/>
              </a:rPr>
              <a:t>Hacen falta numerosos temas paulinos.  </a:t>
            </a:r>
            <a:endParaRPr lang="en-US" dirty="0">
              <a:latin typeface="Helvetica"/>
            </a:endParaRPr>
          </a:p>
          <a:p>
            <a:pPr lvl="1" eaLnBrk="1" hangingPunct="1">
              <a:lnSpc>
                <a:spcPct val="90000"/>
              </a:lnSpc>
            </a:pPr>
            <a:r>
              <a:rPr lang="es-MX" dirty="0">
                <a:latin typeface="Helvetica"/>
              </a:rPr>
              <a:t>El tema principal de Hebreos – el sumo sacerdocio de Cristo en el santuario celestial – no se encuentra en los escritos paulinos.</a:t>
            </a:r>
            <a:endParaRPr lang="en-US" dirty="0">
              <a:latin typeface="Helvetica"/>
            </a:endParaRPr>
          </a:p>
          <a:p>
            <a:pPr lvl="1" eaLnBrk="1" hangingPunct="1">
              <a:lnSpc>
                <a:spcPct val="90000"/>
              </a:lnSpc>
            </a:pPr>
            <a:r>
              <a:rPr lang="es-MX" dirty="0">
                <a:latin typeface="Helvetica"/>
              </a:rPr>
              <a:t>Hebreos es “decididamente deficiente en demandas éticas precisas del tipo que…aparecen en los escritos de Pablo” (Harrison, 376).</a:t>
            </a:r>
            <a:endParaRPr lang="en-US" dirty="0">
              <a:latin typeface="Helvetica"/>
            </a:endParaRPr>
          </a:p>
          <a:p>
            <a:pPr lvl="1" eaLnBrk="1" hangingPunct="1">
              <a:lnSpc>
                <a:spcPct val="90000"/>
              </a:lnSpc>
            </a:pPr>
            <a:r>
              <a:rPr lang="es-MX" dirty="0">
                <a:latin typeface="Helvetica"/>
              </a:rPr>
              <a:t>Sobre todo, es casi imposible creer que Pablo se identificaría como uno de los que escucharon el evangelio no del Señor, sino de los que lo escucharon del Señor.</a:t>
            </a:r>
            <a:endParaRPr lang="en-US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Autor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s-MX" sz="3000" dirty="0">
                <a:latin typeface="Helvetica"/>
              </a:rPr>
              <a:t>Hoy ya no hay muchos que apoyan a Clemente de Roma ni a Lucas como autor.</a:t>
            </a:r>
            <a:endParaRPr lang="en-US" sz="2600" dirty="0">
              <a:latin typeface="Helvetica"/>
            </a:endParaRPr>
          </a:p>
          <a:p>
            <a:pPr eaLnBrk="1" hangingPunct="1">
              <a:lnSpc>
                <a:spcPct val="80000"/>
              </a:lnSpc>
            </a:pPr>
            <a:r>
              <a:rPr lang="es-MX" sz="3000" dirty="0">
                <a:latin typeface="Helvetica"/>
              </a:rPr>
              <a:t>Algunas opciones que nos quedan son:  Bernabé, Apolos, Priscila, y otros.</a:t>
            </a:r>
            <a:endParaRPr lang="en-US" sz="2200" dirty="0">
              <a:latin typeface="Helvetica"/>
            </a:endParaRPr>
          </a:p>
          <a:p>
            <a:pPr eaLnBrk="1" hangingPunct="1">
              <a:lnSpc>
                <a:spcPct val="80000"/>
              </a:lnSpc>
            </a:pPr>
            <a:r>
              <a:rPr lang="es-MX" sz="3000" dirty="0">
                <a:latin typeface="Helvetica"/>
              </a:rPr>
              <a:t>Es mejor admitir nuestra ignorancia.  No sabemos quien escribió Hebreos, aunque los primeros lectores ciertamente sabían.  </a:t>
            </a:r>
          </a:p>
          <a:p>
            <a:pPr eaLnBrk="1" hangingPunct="1">
              <a:lnSpc>
                <a:spcPct val="80000"/>
              </a:lnSpc>
            </a:pPr>
            <a:r>
              <a:rPr lang="es-MX" sz="3000" dirty="0">
                <a:latin typeface="Helvetica"/>
              </a:rPr>
              <a:t>Lo más probable es que fue un judío helenístico que se hizo cristiano, un creyente de segunda generación.  Sabía muy bien el LXX, y fue bien preparado.</a:t>
            </a:r>
            <a:endParaRPr lang="en-US" sz="2600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Autor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eaLnBrk="1" hangingPunct="1"/>
            <a:r>
              <a:rPr lang="es-MX" dirty="0">
                <a:latin typeface="Helvetica"/>
              </a:rPr>
              <a:t>Probablemente no fue escrito antes de 50 d.C. (muchos dirían no antes de 60 d.C.).</a:t>
            </a:r>
            <a:endParaRPr lang="en-US" dirty="0">
              <a:latin typeface="Helvetica"/>
            </a:endParaRPr>
          </a:p>
          <a:p>
            <a:pPr eaLnBrk="1" hangingPunct="1"/>
            <a:r>
              <a:rPr lang="es-MX" dirty="0">
                <a:latin typeface="Helvetica"/>
              </a:rPr>
              <a:t>1 Clemente cita a Hebreos 1 muchas veces y la mayoría dice que 1 Clemente fue escrito en el año 96 d.C.  </a:t>
            </a:r>
            <a:endParaRPr lang="en-US" dirty="0">
              <a:latin typeface="Helvetica"/>
            </a:endParaRPr>
          </a:p>
          <a:p>
            <a:pPr eaLnBrk="1" hangingPunct="1"/>
            <a:r>
              <a:rPr lang="es-MX" dirty="0">
                <a:latin typeface="Helvetica"/>
              </a:rPr>
              <a:t>Si el Timoteo mencionado en Heb. 13:23 es el joven discípulo de Pablo, entonces Hebreos fue escrito durante su vida.</a:t>
            </a:r>
            <a:endParaRPr lang="en-US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Fecha y lugar de composición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/>
          <a:lstStyle/>
          <a:p>
            <a:pPr eaLnBrk="1" hangingPunct="1"/>
            <a:r>
              <a:rPr lang="es-MX" dirty="0">
                <a:latin typeface="Helvetica"/>
              </a:rPr>
              <a:t>Heb. 12:4 no nos ayuda mucho porque había oposición durante cada década desde los 30.</a:t>
            </a:r>
            <a:endParaRPr lang="en-US" sz="2800" dirty="0">
              <a:latin typeface="Helvetica"/>
            </a:endParaRPr>
          </a:p>
          <a:p>
            <a:pPr eaLnBrk="1" hangingPunct="1"/>
            <a:r>
              <a:rPr lang="es-MX" dirty="0">
                <a:latin typeface="Helvetica"/>
              </a:rPr>
              <a:t>Probablemente fue escrito antes de la destrucción de Jerusalén y el templo en 70 d.C.</a:t>
            </a:r>
            <a:endParaRPr lang="en-US" sz="2800" dirty="0">
              <a:latin typeface="Helvetica"/>
            </a:endParaRPr>
          </a:p>
          <a:p>
            <a:pPr eaLnBrk="1" hangingPunct="1"/>
            <a:r>
              <a:rPr lang="es-MX" dirty="0">
                <a:latin typeface="Helvetica"/>
              </a:rPr>
              <a:t>Lugar.  La única pista que tenemos es de 13:24 que menciona un saludo desde Italia.  Pero esto puede significar desde Italia o desde “los de Italia” (NVI).</a:t>
            </a:r>
            <a:endParaRPr lang="en-US" sz="2800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Fecha y lugar de composición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eaLnBrk="1" hangingPunct="1"/>
            <a:r>
              <a:rPr lang="es-MX" dirty="0">
                <a:latin typeface="Helvetica"/>
              </a:rPr>
              <a:t>Dirigido a cristianos convertidos del judaísmo que conocían el AT.  </a:t>
            </a:r>
            <a:endParaRPr lang="en-US" dirty="0">
              <a:latin typeface="Helvetica"/>
            </a:endParaRPr>
          </a:p>
          <a:p>
            <a:pPr eaLnBrk="1" hangingPunct="1"/>
            <a:r>
              <a:rPr lang="es-MX" dirty="0">
                <a:latin typeface="Helvetica"/>
              </a:rPr>
              <a:t>El autor refiere a experiencias de las vidas de sus lectores (10:32-34).  </a:t>
            </a:r>
            <a:endParaRPr lang="en-US" dirty="0">
              <a:latin typeface="Helvetica"/>
            </a:endParaRPr>
          </a:p>
          <a:p>
            <a:pPr eaLnBrk="1" hangingPunct="1"/>
            <a:r>
              <a:rPr lang="es-MX" dirty="0">
                <a:latin typeface="Helvetica"/>
              </a:rPr>
              <a:t>Algunos han argumentado que los destinatarios vivían en Palestina debido a las repetidas alusiones al culto israelita (CM, 532-533).</a:t>
            </a:r>
            <a:endParaRPr lang="en-US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Destinatarios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eaLnBrk="1" hangingPunct="1"/>
            <a:r>
              <a:rPr lang="es-MX" dirty="0">
                <a:latin typeface="Helvetica"/>
              </a:rPr>
              <a:t>Sin embargo, había grandes números de judíos que vivían en todo el imperio y que confiaban en los rituales en la ciudad santa.  </a:t>
            </a:r>
            <a:endParaRPr lang="en-US" dirty="0">
              <a:latin typeface="Helvetica"/>
            </a:endParaRPr>
          </a:p>
          <a:p>
            <a:pPr eaLnBrk="1" hangingPunct="1"/>
            <a:r>
              <a:rPr lang="es-MX" dirty="0">
                <a:latin typeface="Helvetica"/>
              </a:rPr>
              <a:t>Después de Palestina, Roma ha contado con más apoyo entre las muchas posibilidades.  </a:t>
            </a:r>
            <a:endParaRPr lang="en-US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Destinatarios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s-MX" sz="2700" dirty="0">
                <a:latin typeface="Helvetica"/>
              </a:rPr>
              <a:t>FF Bruce considera Hebreos como una “homilía en forma escrita, que añade al final algunas observaciones personales” (</a:t>
            </a:r>
            <a:r>
              <a:rPr lang="es-MX" sz="2700" i="1" dirty="0">
                <a:latin typeface="Helvetica"/>
              </a:rPr>
              <a:t>The Epistle to the Hebrews, </a:t>
            </a:r>
            <a:r>
              <a:rPr lang="es-MX" sz="2700" dirty="0">
                <a:latin typeface="Helvetica"/>
              </a:rPr>
              <a:t>389).  </a:t>
            </a:r>
            <a:endParaRPr lang="en-US" sz="2700" dirty="0">
              <a:latin typeface="Helvetica"/>
            </a:endParaRPr>
          </a:p>
          <a:p>
            <a:pPr eaLnBrk="1" hangingPunct="1">
              <a:lnSpc>
                <a:spcPct val="90000"/>
              </a:lnSpc>
            </a:pPr>
            <a:r>
              <a:rPr lang="es-MX" sz="2700" dirty="0">
                <a:latin typeface="Helvetica"/>
              </a:rPr>
              <a:t>Única carta en el Nuevo Testamento (excepto por 1 de Juan) que no incluye un saludo, ni el nombre del autor, ni los nombres de los destinatarios.  </a:t>
            </a:r>
            <a:endParaRPr lang="en-US" sz="2700" dirty="0">
              <a:latin typeface="Helvetica"/>
            </a:endParaRPr>
          </a:p>
          <a:p>
            <a:pPr eaLnBrk="1" hangingPunct="1">
              <a:lnSpc>
                <a:spcPct val="90000"/>
              </a:lnSpc>
            </a:pPr>
            <a:r>
              <a:rPr lang="es-MX" sz="2700" dirty="0">
                <a:latin typeface="Helvetica"/>
              </a:rPr>
              <a:t>Sin embargo, la conclusión sí incluye asuntos personales tales como los que corresponden al fin de una carta.  </a:t>
            </a:r>
            <a:endParaRPr lang="en-US" sz="2700" dirty="0">
              <a:latin typeface="Helvetica"/>
            </a:endParaRPr>
          </a:p>
          <a:p>
            <a:pPr eaLnBrk="1" hangingPunct="1">
              <a:lnSpc>
                <a:spcPct val="90000"/>
              </a:lnSpc>
            </a:pPr>
            <a:r>
              <a:rPr lang="es-MX" sz="2700" dirty="0">
                <a:latin typeface="Helvetica"/>
              </a:rPr>
              <a:t>Hebreos es una “palabra de exhortación” (13:22) con elementos epistolarios.  </a:t>
            </a:r>
            <a:endParaRPr lang="en-US" sz="2700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Género y características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s-MX" sz="3000" dirty="0">
                <a:latin typeface="Helvetica"/>
              </a:rPr>
              <a:t>Tiene alta calidad literaria. </a:t>
            </a:r>
            <a:endParaRPr lang="en-US" sz="3000" dirty="0">
              <a:latin typeface="Helvetica"/>
            </a:endParaRPr>
          </a:p>
          <a:p>
            <a:pPr eaLnBrk="1" hangingPunct="1">
              <a:lnSpc>
                <a:spcPct val="90000"/>
              </a:lnSpc>
            </a:pPr>
            <a:r>
              <a:rPr lang="es-MX" sz="3000" dirty="0">
                <a:latin typeface="Helvetica"/>
              </a:rPr>
              <a:t>Está saturada de alusiones y citas del AT.  </a:t>
            </a:r>
            <a:endParaRPr lang="en-US" sz="3000" dirty="0">
              <a:latin typeface="Helvetica"/>
            </a:endParaRPr>
          </a:p>
          <a:p>
            <a:pPr eaLnBrk="1" hangingPunct="1">
              <a:lnSpc>
                <a:spcPct val="90000"/>
              </a:lnSpc>
            </a:pPr>
            <a:r>
              <a:rPr lang="es-MX" sz="3000" dirty="0">
                <a:latin typeface="Helvetica"/>
              </a:rPr>
              <a:t>El culto del AT es utilizado como paño de fondo para la presentación de la superioridad de Cristo en su obra redentora (Harrison, 637).  </a:t>
            </a:r>
          </a:p>
          <a:p>
            <a:pPr eaLnBrk="1" hangingPunct="1">
              <a:lnSpc>
                <a:spcPct val="90000"/>
              </a:lnSpc>
            </a:pPr>
            <a:r>
              <a:rPr lang="es-MX" sz="3000" dirty="0">
                <a:latin typeface="Helvetica"/>
              </a:rPr>
              <a:t>Retrocede el autor más allá del templo hasta el tabernáculo.</a:t>
            </a:r>
            <a:endParaRPr lang="en-US" sz="3000" dirty="0">
              <a:latin typeface="Helvetica"/>
            </a:endParaRPr>
          </a:p>
          <a:p>
            <a:pPr eaLnBrk="1" hangingPunct="1">
              <a:lnSpc>
                <a:spcPct val="90000"/>
              </a:lnSpc>
            </a:pPr>
            <a:r>
              <a:rPr lang="es-MX" sz="3000" dirty="0">
                <a:latin typeface="Helvetica"/>
              </a:rPr>
              <a:t>El carácter final del nuevo orden halla su racional en el hecho que aun dentro del antiguo había cambio y progreso.  </a:t>
            </a:r>
            <a:endParaRPr lang="en-US" sz="3000" dirty="0">
              <a:latin typeface="Helvetica"/>
            </a:endParaRPr>
          </a:p>
          <a:p>
            <a:pPr eaLnBrk="1" hangingPunct="1">
              <a:lnSpc>
                <a:spcPct val="90000"/>
              </a:lnSpc>
            </a:pPr>
            <a:endParaRPr lang="en-US" sz="3000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Género y características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 eaLnBrk="1" hangingPunct="1"/>
            <a:r>
              <a:rPr lang="es-MX" dirty="0">
                <a:latin typeface="Helvetica"/>
              </a:rPr>
              <a:t>La cristología es rica y variada con más de 20 nombres y títulos.  </a:t>
            </a:r>
            <a:endParaRPr lang="en-US" dirty="0">
              <a:latin typeface="Helvetica"/>
            </a:endParaRPr>
          </a:p>
          <a:p>
            <a:pPr eaLnBrk="1" hangingPunct="1"/>
            <a:r>
              <a:rPr lang="es-MX" dirty="0">
                <a:latin typeface="Helvetica"/>
              </a:rPr>
              <a:t>La escatología es tanto realizada (1:2; 6:5) como futurista (9:28; 10:37).</a:t>
            </a:r>
            <a:endParaRPr lang="en-US" dirty="0">
              <a:latin typeface="Helvetica"/>
            </a:endParaRPr>
          </a:p>
          <a:p>
            <a:pPr eaLnBrk="1" hangingPunct="1"/>
            <a:r>
              <a:rPr lang="es-MX" dirty="0">
                <a:latin typeface="Helvetica"/>
              </a:rPr>
              <a:t>Hay cinco advertencias inyectadas en el argumento de la epístola.  </a:t>
            </a:r>
            <a:endParaRPr lang="en-US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Género y características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s-MX" sz="2800" dirty="0">
                <a:latin typeface="Helvetica"/>
              </a:rPr>
              <a:t>Este curso es una introducción </a:t>
            </a:r>
            <a:r>
              <a:rPr lang="es-MX" sz="2800" i="1" dirty="0">
                <a:latin typeface="Helvetica"/>
              </a:rPr>
              <a:t>especial</a:t>
            </a:r>
            <a:r>
              <a:rPr lang="es-MX" sz="2800" dirty="0">
                <a:latin typeface="Helvetica"/>
              </a:rPr>
              <a:t>.  </a:t>
            </a:r>
            <a:endParaRPr lang="en-US" sz="2800" dirty="0">
              <a:latin typeface="Helvetica"/>
            </a:endParaRPr>
          </a:p>
          <a:p>
            <a:pPr eaLnBrk="1" hangingPunct="1"/>
            <a:r>
              <a:rPr lang="es-MX" sz="2800" dirty="0">
                <a:latin typeface="Helvetica"/>
              </a:rPr>
              <a:t>Nuestro enfoque será el contenido de los libros y también asuntos de autoría, destinatarios, género, fecha, circunstancias, y aspectos literarios.</a:t>
            </a:r>
          </a:p>
          <a:p>
            <a:pPr eaLnBrk="1" hangingPunct="1"/>
            <a:r>
              <a:rPr lang="es-MX" sz="2800" dirty="0">
                <a:latin typeface="Helvetica"/>
              </a:rPr>
              <a:t>Nuestra perspectiva en cuanto a las Escrituras.</a:t>
            </a:r>
            <a:endParaRPr lang="en-US" sz="2800" dirty="0">
              <a:latin typeface="Helvetica"/>
            </a:endParaRPr>
          </a:p>
          <a:p>
            <a:pPr eaLnBrk="1" hangingPunct="1"/>
            <a:r>
              <a:rPr lang="es-MX" sz="2800" dirty="0">
                <a:latin typeface="Helvetica"/>
              </a:rPr>
              <a:t>Buscaremos enfatizar el mensaje principal o los temas principales de cada libro y aplicarlos a nuestros tiempos.  </a:t>
            </a:r>
          </a:p>
          <a:p>
            <a:pPr eaLnBrk="1" hangingPunct="1"/>
            <a:r>
              <a:rPr lang="es-MX" sz="2800" dirty="0">
                <a:latin typeface="Helvetica"/>
              </a:rPr>
              <a:t>Vamos a practicar una interpretación sana que permite que el texto hable por sí mismo.</a:t>
            </a:r>
            <a:endParaRPr lang="en-US" sz="2800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Metas para este curso	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 eaLnBrk="1" hangingPunct="1"/>
            <a:r>
              <a:rPr lang="es-MX" dirty="0">
                <a:latin typeface="Helvetica"/>
              </a:rPr>
              <a:t>La enseñanza práctica es vinculada con la admonición a “acercarse” en adoración con confianza de tener acceso.</a:t>
            </a:r>
            <a:endParaRPr lang="en-US" dirty="0">
              <a:latin typeface="Helvetica"/>
            </a:endParaRPr>
          </a:p>
          <a:p>
            <a:pPr eaLnBrk="1" hangingPunct="1"/>
            <a:r>
              <a:rPr lang="es-MX" dirty="0">
                <a:latin typeface="Helvetica"/>
              </a:rPr>
              <a:t>Términos principales:  ángel, santo y santificar, pecado, sacrificio, sangre, sumo sacerdote, promesa, pacto, palabra, testificar, mejor, perfeccionar, fe, salvación, descanso, cielo.</a:t>
            </a:r>
            <a:endParaRPr lang="en-US" dirty="0">
              <a:latin typeface="Helvetica"/>
            </a:endParaRPr>
          </a:p>
          <a:p>
            <a:pPr eaLnBrk="1" hangingPunct="1"/>
            <a:endParaRPr lang="en-US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Género y características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 eaLnBrk="1" hangingPunct="1"/>
            <a:r>
              <a:rPr lang="es-MX" dirty="0">
                <a:latin typeface="Helvetica"/>
              </a:rPr>
              <a:t>“Este libro se dirige a cristianos, a quienes se instan a mantener su profesión” (CM, 534).</a:t>
            </a:r>
            <a:endParaRPr lang="en-US" dirty="0">
              <a:latin typeface="Helvetica"/>
            </a:endParaRPr>
          </a:p>
          <a:p>
            <a:pPr eaLnBrk="1" hangingPunct="1"/>
            <a:r>
              <a:rPr lang="es-MX" dirty="0">
                <a:latin typeface="Helvetica"/>
              </a:rPr>
              <a:t>No necesariamente fueron los lectores de origen judío ya que algunos creyentes gentiles se sumergían en el AT griego.</a:t>
            </a:r>
            <a:endParaRPr lang="en-US" dirty="0">
              <a:latin typeface="Helvetica"/>
            </a:endParaRPr>
          </a:p>
          <a:p>
            <a:pPr eaLnBrk="1" hangingPunct="1"/>
            <a:r>
              <a:rPr lang="es-MX" dirty="0">
                <a:latin typeface="Helvetica"/>
              </a:rPr>
              <a:t>De todos modos es más probable que eran cristianos de origen judío.  </a:t>
            </a:r>
            <a:endParaRPr lang="en-US" dirty="0">
              <a:latin typeface="Helvetica"/>
            </a:endParaRPr>
          </a:p>
          <a:p>
            <a:pPr eaLnBrk="1" hangingPunct="1"/>
            <a:r>
              <a:rPr lang="es-MX" dirty="0">
                <a:latin typeface="Helvetica"/>
              </a:rPr>
              <a:t>Los destinatarios obviamente tenían mucha familiaridad con el griego del AT.  </a:t>
            </a:r>
            <a:endParaRPr lang="en-US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Circunstancias y propósitos	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s-MX" sz="3000" dirty="0">
                <a:latin typeface="Helvetica"/>
              </a:rPr>
              <a:t>El autor escribe este mensaje a lectores tentados a volver a cierta forma de judaísmo.  </a:t>
            </a:r>
            <a:endParaRPr lang="en-US" sz="3000" dirty="0">
              <a:latin typeface="Helvetica"/>
            </a:endParaRPr>
          </a:p>
          <a:p>
            <a:pPr eaLnBrk="1" hangingPunct="1">
              <a:lnSpc>
                <a:spcPct val="80000"/>
              </a:lnSpc>
            </a:pPr>
            <a:r>
              <a:rPr lang="es-MX" sz="3000" dirty="0">
                <a:latin typeface="Helvetica"/>
              </a:rPr>
              <a:t>Parece que “estaban cansados de…vivir fuera de la corriente principal de su herencia cultural (13:13)” (CM, 536).</a:t>
            </a:r>
            <a:endParaRPr lang="en-US" sz="3000" dirty="0">
              <a:latin typeface="Helvetica"/>
            </a:endParaRPr>
          </a:p>
          <a:p>
            <a:pPr eaLnBrk="1" hangingPunct="1">
              <a:lnSpc>
                <a:spcPct val="80000"/>
              </a:lnSpc>
            </a:pPr>
            <a:r>
              <a:rPr lang="es-MX" sz="3000" dirty="0">
                <a:latin typeface="Helvetica"/>
              </a:rPr>
              <a:t>“Corrían el peligro de centrarse en ciertas enseñanzas novedosas (13:9) en perjuicio del Evangelio apostólico (13:7-8)” (536).</a:t>
            </a:r>
            <a:endParaRPr lang="en-US" sz="3000" dirty="0">
              <a:latin typeface="Helvetica"/>
            </a:endParaRPr>
          </a:p>
          <a:p>
            <a:pPr eaLnBrk="1" hangingPunct="1">
              <a:lnSpc>
                <a:spcPct val="80000"/>
              </a:lnSpc>
            </a:pPr>
            <a:r>
              <a:rPr lang="es-MX" sz="3000" dirty="0">
                <a:latin typeface="Helvetica"/>
              </a:rPr>
              <a:t>“…se estaba relativizando tanto  a la persona de Cristo, su sacrificio, y su obra sacerdotal que en realidad se negaba por completo su valor, y se situaban a un paso de la apostasía” (536).</a:t>
            </a:r>
            <a:endParaRPr lang="en-US" sz="3000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Circunstancias y propósitos	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Helvetica"/>
              </a:rPr>
              <a:t>¿</a:t>
            </a:r>
            <a:r>
              <a:rPr lang="en-US" dirty="0" err="1">
                <a:latin typeface="Helvetica"/>
              </a:rPr>
              <a:t>Qué</a:t>
            </a:r>
            <a:r>
              <a:rPr lang="en-US" dirty="0">
                <a:latin typeface="Helvetica"/>
              </a:rPr>
              <a:t> </a:t>
            </a:r>
            <a:r>
              <a:rPr lang="en-US" dirty="0" err="1">
                <a:latin typeface="Helvetica"/>
              </a:rPr>
              <a:t>aprendemos</a:t>
            </a:r>
            <a:r>
              <a:rPr lang="en-US" dirty="0">
                <a:latin typeface="Helvetica"/>
              </a:rPr>
              <a:t> </a:t>
            </a:r>
            <a:r>
              <a:rPr lang="en-US" dirty="0" err="1">
                <a:latin typeface="Helvetica"/>
              </a:rPr>
              <a:t>acerca</a:t>
            </a:r>
            <a:r>
              <a:rPr lang="en-US" dirty="0">
                <a:latin typeface="Helvetica"/>
              </a:rPr>
              <a:t> de </a:t>
            </a:r>
            <a:r>
              <a:rPr lang="en-US" dirty="0" err="1">
                <a:latin typeface="Helvetica"/>
              </a:rPr>
              <a:t>Jesús</a:t>
            </a:r>
            <a:r>
              <a:rPr lang="en-US" dirty="0">
                <a:latin typeface="Helvetica"/>
              </a:rPr>
              <a:t> </a:t>
            </a:r>
            <a:r>
              <a:rPr lang="en-US" dirty="0" err="1">
                <a:latin typeface="Helvetica"/>
              </a:rPr>
              <a:t>como</a:t>
            </a:r>
            <a:r>
              <a:rPr lang="en-US" dirty="0">
                <a:latin typeface="Helvetica"/>
              </a:rPr>
              <a:t> </a:t>
            </a:r>
            <a:r>
              <a:rPr lang="en-US" dirty="0" err="1">
                <a:latin typeface="Helvetica"/>
              </a:rPr>
              <a:t>nuestro</a:t>
            </a:r>
            <a:r>
              <a:rPr lang="en-US" dirty="0">
                <a:latin typeface="Helvetica"/>
              </a:rPr>
              <a:t> sumo </a:t>
            </a:r>
            <a:r>
              <a:rPr lang="en-US" dirty="0" err="1">
                <a:latin typeface="Helvetica"/>
              </a:rPr>
              <a:t>sacerdote</a:t>
            </a:r>
            <a:r>
              <a:rPr lang="en-US" dirty="0">
                <a:latin typeface="Helvetica"/>
              </a:rPr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Discusión de la tarea	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err="1">
                <a:latin typeface="Helvetica"/>
              </a:rPr>
              <a:t>Lecturas</a:t>
            </a:r>
            <a:r>
              <a:rPr lang="en-US" dirty="0">
                <a:latin typeface="Helvetica"/>
              </a:rPr>
              <a:t>, </a:t>
            </a:r>
            <a:r>
              <a:rPr lang="en-US" dirty="0" err="1">
                <a:latin typeface="Helvetica"/>
              </a:rPr>
              <a:t>tareas</a:t>
            </a:r>
            <a:r>
              <a:rPr lang="en-US" dirty="0">
                <a:latin typeface="Helvetica"/>
              </a:rPr>
              <a:t>, </a:t>
            </a:r>
            <a:r>
              <a:rPr lang="en-US" dirty="0" err="1">
                <a:latin typeface="Helvetica"/>
              </a:rPr>
              <a:t>investigaciones</a:t>
            </a:r>
            <a:r>
              <a:rPr lang="en-US" dirty="0">
                <a:latin typeface="Helvetica"/>
              </a:rPr>
              <a:t> </a:t>
            </a:r>
            <a:r>
              <a:rPr lang="en-US" dirty="0" err="1">
                <a:latin typeface="Helvetica"/>
              </a:rPr>
              <a:t>exegéticas</a:t>
            </a:r>
            <a:r>
              <a:rPr lang="en-US" dirty="0">
                <a:latin typeface="Helvetica"/>
              </a:rPr>
              <a:t> </a:t>
            </a:r>
            <a:r>
              <a:rPr lang="en-US" dirty="0" err="1">
                <a:latin typeface="Helvetica"/>
              </a:rPr>
              <a:t>breves</a:t>
            </a:r>
            <a:r>
              <a:rPr lang="en-US" dirty="0">
                <a:latin typeface="Helvetica"/>
              </a:rPr>
              <a:t>.</a:t>
            </a:r>
          </a:p>
          <a:p>
            <a:pPr eaLnBrk="1" hangingPunct="1"/>
            <a:r>
              <a:rPr lang="en-US" dirty="0" err="1">
                <a:latin typeface="Helvetica"/>
              </a:rPr>
              <a:t>Calificaciones</a:t>
            </a:r>
            <a:r>
              <a:rPr lang="en-US" dirty="0">
                <a:latin typeface="Helvetica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Preguntas acerca del curso	</a:t>
            </a:r>
            <a:endParaRPr lang="es-MX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5600" dirty="0" smtClean="0">
                <a:solidFill>
                  <a:srgbClr val="FFFFFF"/>
                </a:solidFill>
                <a:ea typeface="+mj-ea"/>
              </a:rPr>
              <a:t>Hebreos</a:t>
            </a:r>
            <a:endParaRPr lang="es-MX" sz="5600" dirty="0">
              <a:solidFill>
                <a:srgbClr val="FFFFFF"/>
              </a:solidFill>
              <a:ea typeface="+mj-ea"/>
            </a:endParaRPr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dirty="0">
                <a:latin typeface="Helvetica"/>
              </a:rPr>
              <a:t>“La supremacía y la suficiencia absolutas de Jesucristo como revelador y mediador de la gracia de Dios” (NIV Study Bible, 1857).</a:t>
            </a:r>
          </a:p>
          <a:p>
            <a:pPr eaLnBrk="1" hangingPunct="1"/>
            <a:r>
              <a:rPr lang="es-MX" dirty="0">
                <a:latin typeface="Helvetica"/>
              </a:rPr>
              <a:t>El prólogo en 1:1-4 presenta a Cristo como la revelación plena y final de Dios.</a:t>
            </a:r>
          </a:p>
          <a:p>
            <a:pPr eaLnBrk="1" hangingPunct="1"/>
            <a:r>
              <a:rPr lang="es-MX" dirty="0">
                <a:latin typeface="Helvetica"/>
              </a:rPr>
              <a:t>Se podría llamar Hebreos como “el libro de las cosas mejores” ya que son utilizadas las palabras “mejor” o “superior” quince veces (1858).</a:t>
            </a:r>
            <a:endParaRPr lang="en-US" dirty="0">
              <a:latin typeface="Helvetica"/>
            </a:endParaRPr>
          </a:p>
          <a:p>
            <a:pPr eaLnBrk="1" hangingPunct="1">
              <a:buFont typeface="Wingdings 2" charset="0"/>
              <a:buNone/>
            </a:pPr>
            <a:endParaRPr lang="en-US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Tema principal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s-MX" sz="2400" dirty="0">
                <a:latin typeface="Helvetica"/>
              </a:rPr>
              <a:t>1:1-4	La superioridad y la finalidad de Jesucristo.</a:t>
            </a:r>
            <a:endParaRPr lang="en-US" sz="2400" dirty="0">
              <a:latin typeface="Helvetica"/>
            </a:endParaRPr>
          </a:p>
          <a:p>
            <a:pPr eaLnBrk="1" hangingPunct="1">
              <a:lnSpc>
                <a:spcPct val="80000"/>
              </a:lnSpc>
            </a:pPr>
            <a:r>
              <a:rPr lang="es-MX" sz="2400" dirty="0">
                <a:latin typeface="Helvetica"/>
              </a:rPr>
              <a:t>1:5-14	Primer argumento a favor de la superioridad del 		Hijo.</a:t>
            </a:r>
            <a:endParaRPr lang="en-US" sz="2400" dirty="0">
              <a:latin typeface="Helvetica"/>
            </a:endParaRPr>
          </a:p>
          <a:p>
            <a:pPr eaLnBrk="1" hangingPunct="1">
              <a:lnSpc>
                <a:spcPct val="80000"/>
              </a:lnSpc>
            </a:pPr>
            <a:r>
              <a:rPr lang="es-MX" sz="2400" dirty="0">
                <a:latin typeface="Helvetica"/>
              </a:rPr>
              <a:t>2:1-4	Primer aviso: No se debe ignorar esta revelación.</a:t>
            </a:r>
            <a:endParaRPr lang="en-US" sz="2400" dirty="0">
              <a:latin typeface="Helvetica"/>
            </a:endParaRPr>
          </a:p>
          <a:p>
            <a:pPr eaLnBrk="1" hangingPunct="1">
              <a:lnSpc>
                <a:spcPct val="80000"/>
              </a:lnSpc>
            </a:pPr>
            <a:r>
              <a:rPr lang="es-MX" sz="2400" dirty="0">
                <a:latin typeface="Helvetica"/>
              </a:rPr>
              <a:t>2:5-18	Jesús se identificó con los seres humanos 			mortales.  Él es su sumo sacerdote fiel y 			misericordioso al servicio de Dios.  </a:t>
            </a:r>
            <a:endParaRPr lang="en-US" sz="2400" dirty="0">
              <a:latin typeface="Helvetica"/>
            </a:endParaRPr>
          </a:p>
          <a:p>
            <a:pPr eaLnBrk="1" hangingPunct="1">
              <a:lnSpc>
                <a:spcPct val="80000"/>
              </a:lnSpc>
            </a:pPr>
            <a:r>
              <a:rPr lang="es-MX" sz="2400" dirty="0">
                <a:latin typeface="Helvetica"/>
              </a:rPr>
              <a:t>3:1-6	Jesús fue fiel en su servicio, como Moisés.  </a:t>
            </a:r>
            <a:endParaRPr lang="en-US" sz="2400" dirty="0">
              <a:latin typeface="Helvetica"/>
            </a:endParaRPr>
          </a:p>
          <a:p>
            <a:pPr eaLnBrk="1" hangingPunct="1">
              <a:lnSpc>
                <a:spcPct val="80000"/>
              </a:lnSpc>
            </a:pPr>
            <a:r>
              <a:rPr lang="es-MX" sz="2400" dirty="0">
                <a:latin typeface="Helvetica"/>
              </a:rPr>
              <a:t>3:7-19	Aviso para no caer en apostasía como muchos en 		el tiempo de Moisés.  </a:t>
            </a:r>
            <a:endParaRPr lang="en-US" sz="2400" dirty="0">
              <a:latin typeface="Helvetica"/>
            </a:endParaRPr>
          </a:p>
          <a:p>
            <a:pPr eaLnBrk="1" hangingPunct="1">
              <a:lnSpc>
                <a:spcPct val="80000"/>
              </a:lnSpc>
            </a:pPr>
            <a:r>
              <a:rPr lang="es-MX" sz="2400" dirty="0">
                <a:latin typeface="Helvetica"/>
              </a:rPr>
              <a:t>4:1-13	La relación entre el reposo en Canaán y el reposo 		de Dios.</a:t>
            </a:r>
          </a:p>
          <a:p>
            <a:pPr eaLnBrk="1" hangingPunct="1">
              <a:lnSpc>
                <a:spcPct val="80000"/>
              </a:lnSpc>
            </a:pPr>
            <a:r>
              <a:rPr lang="es-MX" sz="2400" dirty="0">
                <a:latin typeface="Helvetica"/>
              </a:rPr>
              <a:t>4:14-16	Jesús el sumo sacerdote puede compadecerse de 		nuestras debilidades.  </a:t>
            </a:r>
            <a:endParaRPr lang="en-US" sz="2400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Contenido básico	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s-MX" sz="2400" dirty="0">
                <a:latin typeface="Helvetica"/>
              </a:rPr>
              <a:t>5:1-10	Las mismas cualidades de los sumo sacerdotes 		del pacto antiguo se encuentran 				superlativamente en Cristo.</a:t>
            </a:r>
            <a:endParaRPr lang="en-US" sz="2400" dirty="0">
              <a:latin typeface="Helvetica"/>
            </a:endParaRPr>
          </a:p>
          <a:p>
            <a:pPr eaLnBrk="1" hangingPunct="1"/>
            <a:r>
              <a:rPr lang="es-MX" sz="2400" dirty="0">
                <a:latin typeface="Helvetica"/>
              </a:rPr>
              <a:t>5:11-6:20	Un aviso contra la inmadurez espiritual, la 			apostasía, y que los lectores perseveren.</a:t>
            </a:r>
            <a:endParaRPr lang="en-US" sz="2400" dirty="0">
              <a:latin typeface="Helvetica"/>
            </a:endParaRPr>
          </a:p>
          <a:p>
            <a:pPr eaLnBrk="1" hangingPunct="1"/>
            <a:r>
              <a:rPr lang="es-MX" sz="2400" dirty="0">
                <a:latin typeface="Helvetica"/>
              </a:rPr>
              <a:t>7:1-28	Jesús pertenece al sacerdocio de Melquisedec.    </a:t>
            </a:r>
            <a:endParaRPr lang="en-US" sz="2400" dirty="0">
              <a:latin typeface="Helvetica"/>
            </a:endParaRPr>
          </a:p>
          <a:p>
            <a:pPr eaLnBrk="1" hangingPunct="1"/>
            <a:r>
              <a:rPr lang="es-MX" sz="2400" dirty="0">
                <a:latin typeface="Helvetica"/>
              </a:rPr>
              <a:t>8:1-13	El sacerdocio del AT y el santuario antiguo son 		sombras. </a:t>
            </a:r>
            <a:endParaRPr lang="en-US" sz="2400" dirty="0">
              <a:latin typeface="Helvetica"/>
            </a:endParaRPr>
          </a:p>
          <a:p>
            <a:pPr eaLnBrk="1" hangingPunct="1"/>
            <a:r>
              <a:rPr lang="es-MX" sz="2400" dirty="0">
                <a:latin typeface="Helvetica"/>
              </a:rPr>
              <a:t>9:1-10	Explicación del culto en el tabernáculo terrenal.</a:t>
            </a:r>
            <a:endParaRPr lang="en-US" sz="2400" dirty="0">
              <a:latin typeface="Helvetica"/>
            </a:endParaRPr>
          </a:p>
          <a:p>
            <a:pPr eaLnBrk="1" hangingPunct="1"/>
            <a:r>
              <a:rPr lang="es-MX" sz="2400" dirty="0">
                <a:latin typeface="Helvetica"/>
              </a:rPr>
              <a:t>9:11-28	El sacrificio de Cristo logró un efecto permanente.</a:t>
            </a:r>
            <a:endParaRPr lang="en-US" sz="2400" dirty="0">
              <a:latin typeface="Helvetica"/>
            </a:endParaRPr>
          </a:p>
          <a:p>
            <a:pPr eaLnBrk="1" hangingPunct="1"/>
            <a:r>
              <a:rPr lang="es-MX" sz="2400" dirty="0">
                <a:latin typeface="Helvetica"/>
              </a:rPr>
              <a:t>10:1-10	El orden viejo fue una sombra de la realidad 		presentada por el nuevo.</a:t>
            </a:r>
            <a:endParaRPr lang="en-US" sz="2400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Contenido básico	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s-MX" sz="2200" dirty="0">
                <a:latin typeface="Helvetica"/>
              </a:rPr>
              <a:t>10:19-11:39		Ánimo para perseverar con una fe que 				perdura.  </a:t>
            </a:r>
            <a:endParaRPr lang="en-US" sz="2200" dirty="0">
              <a:latin typeface="Helvetica"/>
            </a:endParaRPr>
          </a:p>
          <a:p>
            <a:pPr eaLnBrk="1" hangingPunct="1"/>
            <a:r>
              <a:rPr lang="es-MX" sz="2200" dirty="0">
                <a:latin typeface="Helvetica"/>
              </a:rPr>
              <a:t>12:1-3		Jesús es el pionero y perfeccionador de 				nuestra fe.  </a:t>
            </a:r>
            <a:endParaRPr lang="en-US" sz="2200" dirty="0">
              <a:latin typeface="Helvetica"/>
            </a:endParaRPr>
          </a:p>
          <a:p>
            <a:pPr eaLnBrk="1" hangingPunct="1"/>
            <a:r>
              <a:rPr lang="es-MX" sz="2200" dirty="0">
                <a:latin typeface="Helvetica"/>
              </a:rPr>
              <a:t>12:4-11		Las pruebas son  disciplina de la mano de Dios.</a:t>
            </a:r>
            <a:endParaRPr lang="en-US" sz="2200" dirty="0">
              <a:latin typeface="Helvetica"/>
            </a:endParaRPr>
          </a:p>
          <a:p>
            <a:pPr eaLnBrk="1" hangingPunct="1"/>
            <a:r>
              <a:rPr lang="es-MX" sz="2200" dirty="0">
                <a:latin typeface="Helvetica"/>
              </a:rPr>
              <a:t>12:12-17		Caer por falta de persistencia es alinearse 			con Esaú.</a:t>
            </a:r>
            <a:endParaRPr lang="en-US" sz="2200" dirty="0">
              <a:latin typeface="Helvetica"/>
            </a:endParaRPr>
          </a:p>
          <a:p>
            <a:pPr eaLnBrk="1" hangingPunct="1"/>
            <a:r>
              <a:rPr lang="es-MX" sz="2200" dirty="0">
                <a:latin typeface="Helvetica"/>
              </a:rPr>
              <a:t>12:18-29		Los cristianos vienen a Sión.</a:t>
            </a:r>
            <a:endParaRPr lang="en-US" sz="2200" dirty="0">
              <a:latin typeface="Helvetica"/>
            </a:endParaRPr>
          </a:p>
          <a:p>
            <a:pPr eaLnBrk="1" hangingPunct="1"/>
            <a:r>
              <a:rPr lang="es-MX" sz="2200" dirty="0">
                <a:latin typeface="Helvetica"/>
              </a:rPr>
              <a:t>13:1-17		Exhortaciones.  Cosas a obedecer, seguir 			el ejemplo de los que les trajeron el 				evangelio, someterse a sus líderes.</a:t>
            </a:r>
            <a:endParaRPr lang="en-US" sz="2200" dirty="0">
              <a:latin typeface="Helvetica"/>
            </a:endParaRPr>
          </a:p>
          <a:p>
            <a:pPr eaLnBrk="1" hangingPunct="1"/>
            <a:r>
              <a:rPr lang="es-MX" sz="2200" dirty="0">
                <a:latin typeface="Helvetica"/>
              </a:rPr>
              <a:t>13:18-25		Petición de oración, oración y doxología, 			comentario personal, saludo final y bendición .</a:t>
            </a:r>
            <a:endParaRPr lang="en-US" sz="2200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Contenido básico	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s-MX" sz="2600" dirty="0">
                <a:latin typeface="Helvetica"/>
              </a:rPr>
              <a:t>El autor no se identifica, pero obviamente fue bien conocido por sus lectores.   </a:t>
            </a:r>
            <a:endParaRPr lang="en-US" sz="2600" dirty="0">
              <a:latin typeface="Helvetica"/>
            </a:endParaRPr>
          </a:p>
          <a:p>
            <a:pPr eaLnBrk="1" hangingPunct="1"/>
            <a:r>
              <a:rPr lang="es-MX" sz="2600" dirty="0">
                <a:latin typeface="Helvetica"/>
              </a:rPr>
              <a:t>Por alrededor de 1200 años fue llamado “la epístola de Pablo a los Hebreos” aunque no había un acuerdo universal en los primeros siglos en cuanto a su autoría.</a:t>
            </a:r>
            <a:endParaRPr lang="en-US" sz="2600" dirty="0">
              <a:latin typeface="Helvetica"/>
            </a:endParaRPr>
          </a:p>
          <a:p>
            <a:pPr eaLnBrk="1" hangingPunct="1"/>
            <a:r>
              <a:rPr lang="es-MX" sz="2600" dirty="0">
                <a:latin typeface="Helvetica"/>
              </a:rPr>
              <a:t>El griego de Hebreos y más pulido que el griego de Pablo.  Clemente de Alejandría sugirió que Pablo escribió Hebreos en Hebreo y Lucas lo tradujo al griego y lo pulió.</a:t>
            </a:r>
            <a:endParaRPr lang="en-US" sz="2600" dirty="0">
              <a:latin typeface="Helvetica"/>
            </a:endParaRPr>
          </a:p>
          <a:p>
            <a:pPr eaLnBrk="1" hangingPunct="1"/>
            <a:r>
              <a:rPr lang="es-MX" sz="2600" dirty="0">
                <a:latin typeface="Helvetica"/>
              </a:rPr>
              <a:t>Ireneo y Hipólito de Roma rehusaron reconocerla como paulina.  </a:t>
            </a:r>
          </a:p>
          <a:p>
            <a:pPr eaLnBrk="1" hangingPunct="1"/>
            <a:r>
              <a:rPr lang="es-MX" sz="2600" dirty="0">
                <a:latin typeface="Helvetica"/>
              </a:rPr>
              <a:t>Tertuliano sugirió que el autor era Bernabé.</a:t>
            </a:r>
            <a:endParaRPr lang="en-US" sz="2600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Autor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s-MX" sz="2600" dirty="0">
                <a:latin typeface="Helvetica"/>
              </a:rPr>
              <a:t>Origen dijo: “En cuanto a quién escribió la epístola, en verdad solo Dios sabe.”</a:t>
            </a:r>
            <a:endParaRPr lang="en-US" sz="2600" dirty="0">
              <a:latin typeface="Helvetica"/>
            </a:endParaRPr>
          </a:p>
          <a:p>
            <a:pPr eaLnBrk="1" hangingPunct="1"/>
            <a:r>
              <a:rPr lang="es-MX" sz="2600" dirty="0">
                <a:latin typeface="Helvetica"/>
              </a:rPr>
              <a:t>El manuscrito </a:t>
            </a:r>
            <a:r>
              <a:rPr lang="es-MX" sz="2600" i="1" dirty="0">
                <a:latin typeface="Helvetica"/>
              </a:rPr>
              <a:t>p46</a:t>
            </a:r>
            <a:r>
              <a:rPr lang="es-MX" sz="2600" dirty="0">
                <a:latin typeface="Helvetica"/>
              </a:rPr>
              <a:t> coloca la carta a los Hebreos en el cuerpo paulino después de Romanos.  </a:t>
            </a:r>
            <a:endParaRPr lang="en-US" sz="2600" dirty="0">
              <a:latin typeface="Helvetica"/>
            </a:endParaRPr>
          </a:p>
          <a:p>
            <a:pPr eaLnBrk="1" hangingPunct="1"/>
            <a:r>
              <a:rPr lang="es-MX" sz="2600" dirty="0">
                <a:latin typeface="Helvetica"/>
              </a:rPr>
              <a:t>Al final del siglo cuatro el peso de la opinión combinada de Gerónimo y Agustín persuadió la iglesia occidental de que probablemente Pablo era el autor.  </a:t>
            </a:r>
            <a:endParaRPr lang="en-US" sz="2600" dirty="0">
              <a:latin typeface="Helvetica"/>
            </a:endParaRPr>
          </a:p>
          <a:p>
            <a:pPr eaLnBrk="1" hangingPunct="1"/>
            <a:r>
              <a:rPr lang="es-MX" sz="2600" dirty="0">
                <a:latin typeface="Helvetica"/>
              </a:rPr>
              <a:t>Durante la Edad Medieval Tomás Aquino postuló que Lucas tradujo la epístola a un griego excelente.</a:t>
            </a:r>
            <a:endParaRPr lang="en-US" sz="2600" dirty="0">
              <a:latin typeface="Helvetica"/>
            </a:endParaRPr>
          </a:p>
          <a:p>
            <a:pPr eaLnBrk="1" hangingPunct="1"/>
            <a:r>
              <a:rPr lang="es-MX" sz="2600" dirty="0">
                <a:latin typeface="Helvetica"/>
              </a:rPr>
              <a:t>Durante la Reforma Calvino argumentó por Clemente de Roma o Lucas como el autor.  Lutero por Apolos.  </a:t>
            </a:r>
            <a:endParaRPr lang="en-US" sz="2600" dirty="0">
              <a:latin typeface="Helvetica"/>
            </a:endParaRPr>
          </a:p>
          <a:p>
            <a:pPr eaLnBrk="1" hangingPunct="1"/>
            <a:r>
              <a:rPr lang="es-MX" sz="2600" dirty="0">
                <a:latin typeface="Helvetica"/>
              </a:rPr>
              <a:t>En el año 1939 William Leonard hizo la última defensa seria de  Pablo como autor de Hebreos.  </a:t>
            </a:r>
            <a:endParaRPr lang="en-US" sz="2600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FFFF"/>
                </a:solidFill>
                <a:ea typeface="+mj-ea"/>
              </a:rPr>
              <a:t>Autor</a:t>
            </a:r>
            <a:endParaRPr lang="es-MX" sz="27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2957</TotalTime>
  <Words>1453</Words>
  <Application>Microsoft Macintosh PowerPoint</Application>
  <PresentationFormat>Presentación en pantalla (4:3)</PresentationFormat>
  <Paragraphs>116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1" baseType="lpstr">
      <vt:lpstr>Arial</vt:lpstr>
      <vt:lpstr>Corbel</vt:lpstr>
      <vt:lpstr>Wingdings 2</vt:lpstr>
      <vt:lpstr>Wingdings</vt:lpstr>
      <vt:lpstr>Wingdings 3</vt:lpstr>
      <vt:lpstr>Calibri</vt:lpstr>
      <vt:lpstr>Pptssem</vt:lpstr>
      <vt:lpstr>Las cartas generales del Nuevo Testamento y Apocalipsis </vt:lpstr>
      <vt:lpstr>Metas para este curso </vt:lpstr>
      <vt:lpstr>Hebreos</vt:lpstr>
      <vt:lpstr>Tema principal</vt:lpstr>
      <vt:lpstr>Contenido básico </vt:lpstr>
      <vt:lpstr>Contenido básico </vt:lpstr>
      <vt:lpstr>Contenido básico </vt:lpstr>
      <vt:lpstr>Autor</vt:lpstr>
      <vt:lpstr>Autor</vt:lpstr>
      <vt:lpstr>Autor</vt:lpstr>
      <vt:lpstr>Autor</vt:lpstr>
      <vt:lpstr>Autor</vt:lpstr>
      <vt:lpstr>Fecha y lugar de composición</vt:lpstr>
      <vt:lpstr>Fecha y lugar de composición</vt:lpstr>
      <vt:lpstr>Destinatarios</vt:lpstr>
      <vt:lpstr>Destinatarios</vt:lpstr>
      <vt:lpstr>Género y características</vt:lpstr>
      <vt:lpstr>Género y características</vt:lpstr>
      <vt:lpstr>Género y características</vt:lpstr>
      <vt:lpstr>Género y características</vt:lpstr>
      <vt:lpstr>Circunstancias y propósitos </vt:lpstr>
      <vt:lpstr>Circunstancias y propósitos </vt:lpstr>
      <vt:lpstr>Discusión de la tarea </vt:lpstr>
      <vt:lpstr>Preguntas acerca del curso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Hechos y las cartas de Pablo</dc:title>
  <dc:creator>Administratr</dc:creator>
  <cp:lastModifiedBy>Carla Gallareta</cp:lastModifiedBy>
  <cp:revision>50</cp:revision>
  <dcterms:created xsi:type="dcterms:W3CDTF">2010-03-12T17:58:51Z</dcterms:created>
  <dcterms:modified xsi:type="dcterms:W3CDTF">2012-10-10T19:43:49Z</dcterms:modified>
</cp:coreProperties>
</file>