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5" r:id="rId1"/>
  </p:sldMasterIdLst>
  <p:notesMasterIdLst>
    <p:notesMasterId r:id="rId44"/>
  </p:notesMasterIdLst>
  <p:handoutMasterIdLst>
    <p:handoutMasterId r:id="rId45"/>
  </p:handoutMasterIdLst>
  <p:sldIdLst>
    <p:sldId id="256" r:id="rId2"/>
    <p:sldId id="814" r:id="rId3"/>
    <p:sldId id="866" r:id="rId4"/>
    <p:sldId id="867" r:id="rId5"/>
    <p:sldId id="868" r:id="rId6"/>
    <p:sldId id="869" r:id="rId7"/>
    <p:sldId id="870" r:id="rId8"/>
    <p:sldId id="871" r:id="rId9"/>
    <p:sldId id="872" r:id="rId10"/>
    <p:sldId id="873" r:id="rId11"/>
    <p:sldId id="874" r:id="rId12"/>
    <p:sldId id="875" r:id="rId13"/>
    <p:sldId id="876" r:id="rId14"/>
    <p:sldId id="877" r:id="rId15"/>
    <p:sldId id="878" r:id="rId16"/>
    <p:sldId id="879" r:id="rId17"/>
    <p:sldId id="880" r:id="rId18"/>
    <p:sldId id="881" r:id="rId19"/>
    <p:sldId id="882" r:id="rId20"/>
    <p:sldId id="883" r:id="rId21"/>
    <p:sldId id="884" r:id="rId22"/>
    <p:sldId id="885" r:id="rId23"/>
    <p:sldId id="886" r:id="rId24"/>
    <p:sldId id="887" r:id="rId25"/>
    <p:sldId id="888" r:id="rId26"/>
    <p:sldId id="889" r:id="rId27"/>
    <p:sldId id="890" r:id="rId28"/>
    <p:sldId id="891" r:id="rId29"/>
    <p:sldId id="892" r:id="rId30"/>
    <p:sldId id="893" r:id="rId31"/>
    <p:sldId id="894" r:id="rId32"/>
    <p:sldId id="895" r:id="rId33"/>
    <p:sldId id="896" r:id="rId34"/>
    <p:sldId id="897" r:id="rId35"/>
    <p:sldId id="819" r:id="rId36"/>
    <p:sldId id="898" r:id="rId37"/>
    <p:sldId id="851" r:id="rId38"/>
    <p:sldId id="899" r:id="rId39"/>
    <p:sldId id="900" r:id="rId40"/>
    <p:sldId id="862" r:id="rId41"/>
    <p:sldId id="901" r:id="rId42"/>
    <p:sldId id="865" r:id="rId43"/>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63" autoAdjust="0"/>
  </p:normalViewPr>
  <p:slideViewPr>
    <p:cSldViewPr>
      <p:cViewPr varScale="1">
        <p:scale>
          <a:sx n="94" d="100"/>
          <a:sy n="94" d="100"/>
        </p:scale>
        <p:origin x="-122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14CDB97B-E145-C14F-BD89-D0C2CD5FD9A3}" type="datetimeFigureOut">
              <a:rPr lang="en-US"/>
              <a:pPr/>
              <a:t>10/10/12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818026-E503-5041-8964-038783304950}" type="slidenum">
              <a:rPr lang="es-MX"/>
              <a:pPr/>
              <a:t>‹Nr.›</a:t>
            </a:fld>
            <a:endParaRPr lang="es-MX"/>
          </a:p>
        </p:txBody>
      </p:sp>
    </p:spTree>
    <p:extLst>
      <p:ext uri="{BB962C8B-B14F-4D97-AF65-F5344CB8AC3E}">
        <p14:creationId xmlns:p14="http://schemas.microsoft.com/office/powerpoint/2010/main" val="3736244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03E98A6-FBC0-0F40-872D-63E2141F4DEB}" type="datetimeFigureOut">
              <a:rPr lang="en-US"/>
              <a:pPr/>
              <a:t>10/10/12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7A3717A9-4876-0447-AAE0-DB567D9D8024}" type="slidenum">
              <a:rPr lang="es-MX"/>
              <a:pPr/>
              <a:t>‹Nr.›</a:t>
            </a:fld>
            <a:endParaRPr lang="es-MX"/>
          </a:p>
        </p:txBody>
      </p:sp>
    </p:spTree>
    <p:extLst>
      <p:ext uri="{BB962C8B-B14F-4D97-AF65-F5344CB8AC3E}">
        <p14:creationId xmlns:p14="http://schemas.microsoft.com/office/powerpoint/2010/main" val="3068511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Marcador de fecha 14"/>
          <p:cNvSpPr>
            <a:spLocks noGrp="1"/>
          </p:cNvSpPr>
          <p:nvPr>
            <p:ph type="dt" sz="half" idx="10"/>
          </p:nvPr>
        </p:nvSpPr>
        <p:spPr/>
        <p:txBody>
          <a:bodyPr/>
          <a:lstStyle/>
          <a:p>
            <a:fld id="{2B35D717-22CF-6B46-AB2E-A7E57077B88D}" type="datetimeFigureOut">
              <a:rPr lang="en-US" smtClean="0"/>
              <a:pPr/>
              <a:t>10/10/12</a:t>
            </a:fld>
            <a:endParaRPr lang="en-US"/>
          </a:p>
        </p:txBody>
      </p:sp>
      <p:sp>
        <p:nvSpPr>
          <p:cNvPr id="16" name="Marcador de número de diapositiva 15"/>
          <p:cNvSpPr>
            <a:spLocks noGrp="1"/>
          </p:cNvSpPr>
          <p:nvPr>
            <p:ph type="sldNum" sz="quarter" idx="11"/>
          </p:nvPr>
        </p:nvSpPr>
        <p:spPr/>
        <p:txBody>
          <a:bodyPr/>
          <a:lstStyle/>
          <a:p>
            <a:fld id="{8ED7D753-1098-0D4C-91B6-9E50C4980C54}" type="slidenum">
              <a:rPr lang="en-US" smtClean="0"/>
              <a:pPr/>
              <a:t>‹Nr.›</a:t>
            </a:fld>
            <a:endParaRPr lang="en-US"/>
          </a:p>
        </p:txBody>
      </p:sp>
      <p:sp>
        <p:nvSpPr>
          <p:cNvPr id="17" name="Marcador de pie de página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2B35D717-22CF-6B46-AB2E-A7E57077B88D}"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8ED7D753-1098-0D4C-91B6-9E50C4980C54}"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2B35D717-22CF-6B46-AB2E-A7E57077B88D}"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8ED7D753-1098-0D4C-91B6-9E50C4980C54}"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2B35D717-22CF-6B46-AB2E-A7E57077B88D}" type="datetimeFigureOut">
              <a:rPr lang="en-US" smtClean="0"/>
              <a:pPr/>
              <a:t>10/10/12</a:t>
            </a:fld>
            <a:endParaRPr lang="en-US"/>
          </a:p>
        </p:txBody>
      </p:sp>
      <p:sp>
        <p:nvSpPr>
          <p:cNvPr id="15" name="Marcador de número de diapositiva 14"/>
          <p:cNvSpPr>
            <a:spLocks noGrp="1"/>
          </p:cNvSpPr>
          <p:nvPr>
            <p:ph type="sldNum" sz="quarter" idx="15"/>
          </p:nvPr>
        </p:nvSpPr>
        <p:spPr/>
        <p:txBody>
          <a:bodyPr/>
          <a:lstStyle>
            <a:lvl1pPr algn="ctr">
              <a:defRPr/>
            </a:lvl1pPr>
          </a:lstStyle>
          <a:p>
            <a:fld id="{8ED7D753-1098-0D4C-91B6-9E50C4980C54}" type="slidenum">
              <a:rPr lang="en-US" smtClean="0"/>
              <a:pPr/>
              <a:t>‹Nr.›</a:t>
            </a:fld>
            <a:endParaRPr lang="en-US"/>
          </a:p>
        </p:txBody>
      </p:sp>
      <p:sp>
        <p:nvSpPr>
          <p:cNvPr id="16" name="Marcador de pie de página 15"/>
          <p:cNvSpPr>
            <a:spLocks noGrp="1"/>
          </p:cNvSpPr>
          <p:nvPr>
            <p:ph type="ftr" sz="quarter" idx="16"/>
          </p:nvPr>
        </p:nvSpPr>
        <p:spPr/>
        <p:txBody>
          <a:bodyPr/>
          <a:lstStyle/>
          <a:p>
            <a:pPr>
              <a:defRPr/>
            </a:pPr>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2B35D717-22CF-6B46-AB2E-A7E57077B88D}"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8ED7D753-1098-0D4C-91B6-9E50C4980C54}"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2B35D717-22CF-6B46-AB2E-A7E57077B88D}" type="datetimeFigureOut">
              <a:rPr lang="en-US" smtClean="0"/>
              <a:pPr/>
              <a:t>10/10/12</a:t>
            </a:fld>
            <a:endParaRPr lang="en-US"/>
          </a:p>
        </p:txBody>
      </p:sp>
      <p:sp>
        <p:nvSpPr>
          <p:cNvPr id="6" name="Marcador de pie de página 5"/>
          <p:cNvSpPr>
            <a:spLocks noGrp="1"/>
          </p:cNvSpPr>
          <p:nvPr>
            <p:ph type="ftr" sz="quarter" idx="11"/>
          </p:nvPr>
        </p:nvSpPr>
        <p:spPr/>
        <p:txBody>
          <a:bodyPr/>
          <a:lstStyle/>
          <a:p>
            <a:pPr>
              <a:defRPr/>
            </a:pPr>
            <a:endParaRPr lang="en-US"/>
          </a:p>
        </p:txBody>
      </p:sp>
      <p:sp>
        <p:nvSpPr>
          <p:cNvPr id="7" name="Marcador de número de diapositiva 6"/>
          <p:cNvSpPr>
            <a:spLocks noGrp="1"/>
          </p:cNvSpPr>
          <p:nvPr>
            <p:ph type="sldNum" sz="quarter" idx="12"/>
          </p:nvPr>
        </p:nvSpPr>
        <p:spPr/>
        <p:txBody>
          <a:bodyPr/>
          <a:lstStyle/>
          <a:p>
            <a:fld id="{8ED7D753-1098-0D4C-91B6-9E50C4980C54}"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8ED7D753-1098-0D4C-91B6-9E50C4980C54}" type="slidenum">
              <a:rPr lang="en-US" smtClean="0"/>
              <a:pPr/>
              <a:t>‹Nr.›</a:t>
            </a:fld>
            <a:endParaRPr lang="en-US"/>
          </a:p>
        </p:txBody>
      </p:sp>
      <p:sp>
        <p:nvSpPr>
          <p:cNvPr id="8" name="Marcador de pie de página 7"/>
          <p:cNvSpPr>
            <a:spLocks noGrp="1"/>
          </p:cNvSpPr>
          <p:nvPr>
            <p:ph type="ftr" sz="quarter" idx="11"/>
          </p:nvPr>
        </p:nvSpPr>
        <p:spPr/>
        <p:txBody>
          <a:bodyPr/>
          <a:lstStyle/>
          <a:p>
            <a:pPr>
              <a:defRPr/>
            </a:pPr>
            <a:endParaRPr lang="en-US"/>
          </a:p>
        </p:txBody>
      </p:sp>
      <p:sp>
        <p:nvSpPr>
          <p:cNvPr id="7" name="Marcador de fecha 6"/>
          <p:cNvSpPr>
            <a:spLocks noGrp="1"/>
          </p:cNvSpPr>
          <p:nvPr>
            <p:ph type="dt" sz="half" idx="10"/>
          </p:nvPr>
        </p:nvSpPr>
        <p:spPr/>
        <p:txBody>
          <a:bodyPr/>
          <a:lstStyle/>
          <a:p>
            <a:fld id="{2B35D717-22CF-6B46-AB2E-A7E57077B88D}" type="datetimeFigureOut">
              <a:rPr lang="en-US" smtClean="0"/>
              <a:pPr/>
              <a:t>10/10/12</a:t>
            </a:fld>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2B35D717-22CF-6B46-AB2E-A7E57077B88D}" type="datetimeFigureOut">
              <a:rPr lang="en-US" smtClean="0"/>
              <a:pPr/>
              <a:t>10/10/12</a:t>
            </a:fld>
            <a:endParaRPr lang="en-US"/>
          </a:p>
        </p:txBody>
      </p:sp>
      <p:sp>
        <p:nvSpPr>
          <p:cNvPr id="4" name="Marcador de pie de página 3"/>
          <p:cNvSpPr>
            <a:spLocks noGrp="1"/>
          </p:cNvSpPr>
          <p:nvPr>
            <p:ph type="ftr" sz="quarter"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fld id="{8ED7D753-1098-0D4C-91B6-9E50C4980C54}"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B35D717-22CF-6B46-AB2E-A7E57077B88D}" type="datetimeFigureOut">
              <a:rPr lang="en-US" smtClean="0"/>
              <a:pPr/>
              <a:t>10/10/12</a:t>
            </a:fld>
            <a:endParaRPr lang="en-US"/>
          </a:p>
        </p:txBody>
      </p:sp>
      <p:sp>
        <p:nvSpPr>
          <p:cNvPr id="3" name="Marcador de pie de página 2"/>
          <p:cNvSpPr>
            <a:spLocks noGrp="1"/>
          </p:cNvSpPr>
          <p:nvPr>
            <p:ph type="ftr" sz="quarter" idx="11"/>
          </p:nvPr>
        </p:nvSpPr>
        <p:spPr/>
        <p:txBody>
          <a:bodyPr/>
          <a:lstStyle/>
          <a:p>
            <a:pPr>
              <a:defRPr/>
            </a:pPr>
            <a:endParaRPr lang="en-US"/>
          </a:p>
        </p:txBody>
      </p:sp>
      <p:sp>
        <p:nvSpPr>
          <p:cNvPr id="4" name="Marcador de número de diapositiva 3"/>
          <p:cNvSpPr>
            <a:spLocks noGrp="1"/>
          </p:cNvSpPr>
          <p:nvPr>
            <p:ph type="sldNum" sz="quarter" idx="12"/>
          </p:nvPr>
        </p:nvSpPr>
        <p:spPr/>
        <p:txBody>
          <a:bodyPr/>
          <a:lstStyle/>
          <a:p>
            <a:fld id="{8ED7D753-1098-0D4C-91B6-9E50C4980C54}"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8" name="Marcador de fecha 7"/>
          <p:cNvSpPr>
            <a:spLocks noGrp="1"/>
          </p:cNvSpPr>
          <p:nvPr>
            <p:ph type="dt" sz="half" idx="14"/>
          </p:nvPr>
        </p:nvSpPr>
        <p:spPr/>
        <p:txBody>
          <a:bodyPr/>
          <a:lstStyle/>
          <a:p>
            <a:fld id="{2B35D717-22CF-6B46-AB2E-A7E57077B88D}" type="datetimeFigureOut">
              <a:rPr lang="en-US" smtClean="0"/>
              <a:pPr/>
              <a:t>10/10/12</a:t>
            </a:fld>
            <a:endParaRPr lang="en-US"/>
          </a:p>
        </p:txBody>
      </p:sp>
      <p:sp>
        <p:nvSpPr>
          <p:cNvPr id="9" name="Marcador de número de diapositiva 8"/>
          <p:cNvSpPr>
            <a:spLocks noGrp="1"/>
          </p:cNvSpPr>
          <p:nvPr>
            <p:ph type="sldNum" sz="quarter" idx="15"/>
          </p:nvPr>
        </p:nvSpPr>
        <p:spPr/>
        <p:txBody>
          <a:bodyPr/>
          <a:lstStyle/>
          <a:p>
            <a:fld id="{8ED7D753-1098-0D4C-91B6-9E50C4980C54}" type="slidenum">
              <a:rPr lang="en-US" smtClean="0"/>
              <a:pPr/>
              <a:t>‹Nr.›</a:t>
            </a:fld>
            <a:endParaRPr lang="en-US"/>
          </a:p>
        </p:txBody>
      </p:sp>
      <p:sp>
        <p:nvSpPr>
          <p:cNvPr id="10" name="Marcador de pie de página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2B35D717-22CF-6B46-AB2E-A7E57077B88D}" type="datetimeFigureOut">
              <a:rPr lang="en-US" smtClean="0"/>
              <a:pPr/>
              <a:t>10/10/12</a:t>
            </a:fld>
            <a:endParaRPr lang="en-US"/>
          </a:p>
        </p:txBody>
      </p:sp>
      <p:sp>
        <p:nvSpPr>
          <p:cNvPr id="9" name="Marcador de número de diapositiva 8"/>
          <p:cNvSpPr>
            <a:spLocks noGrp="1"/>
          </p:cNvSpPr>
          <p:nvPr>
            <p:ph type="sldNum" sz="quarter" idx="11"/>
          </p:nvPr>
        </p:nvSpPr>
        <p:spPr/>
        <p:txBody>
          <a:bodyPr/>
          <a:lstStyle/>
          <a:p>
            <a:fld id="{8ED7D753-1098-0D4C-91B6-9E50C4980C54}" type="slidenum">
              <a:rPr lang="en-US" smtClean="0"/>
              <a:pPr/>
              <a:t>‹Nr.›</a:t>
            </a:fld>
            <a:endParaRPr lang="en-US"/>
          </a:p>
        </p:txBody>
      </p:sp>
      <p:sp>
        <p:nvSpPr>
          <p:cNvPr id="10" name="Marcador de pie de página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B35D717-22CF-6B46-AB2E-A7E57077B88D}" type="datetimeFigureOut">
              <a:rPr lang="en-US" smtClean="0"/>
              <a:pPr/>
              <a:t>10/10/12</a:t>
            </a:fld>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ED7D753-1098-0D4C-91B6-9E50C4980C54}"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4246" r:id="rId1"/>
    <p:sldLayoutId id="2147484247" r:id="rId2"/>
    <p:sldLayoutId id="2147484248" r:id="rId3"/>
    <p:sldLayoutId id="2147484249" r:id="rId4"/>
    <p:sldLayoutId id="2147484250" r:id="rId5"/>
    <p:sldLayoutId id="2147484251" r:id="rId6"/>
    <p:sldLayoutId id="2147484252" r:id="rId7"/>
    <p:sldLayoutId id="2147484253" r:id="rId8"/>
    <p:sldLayoutId id="2147484254" r:id="rId9"/>
    <p:sldLayoutId id="2147484255" r:id="rId10"/>
    <p:sldLayoutId id="214748425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p:cNvSpPr>
            <a:spLocks noGrp="1"/>
          </p:cNvSpPr>
          <p:nvPr>
            <p:ph type="subTitle" idx="1"/>
          </p:nvPr>
        </p:nvSpPr>
        <p:spPr>
          <a:xfrm>
            <a:off x="685800" y="3505200"/>
            <a:ext cx="8077200" cy="1500188"/>
          </a:xfrm>
        </p:spPr>
        <p:txBody>
          <a:bodyPr/>
          <a:lstStyle/>
          <a:p>
            <a:pPr eaLnBrk="1" hangingPunct="1"/>
            <a:r>
              <a:rPr lang="es-MX" sz="3200" dirty="0" smtClean="0">
                <a:latin typeface="Helvetica"/>
              </a:rPr>
              <a:t>Prof</a:t>
            </a:r>
            <a:r>
              <a:rPr lang="es-MX" sz="3200" dirty="0">
                <a:latin typeface="Helvetica"/>
              </a:rPr>
              <a:t>. Rev. Benjamin Meyer</a:t>
            </a:r>
          </a:p>
          <a:p>
            <a:pPr eaLnBrk="1" hangingPunct="1"/>
            <a:r>
              <a:rPr lang="es-MX" sz="3200" dirty="0">
                <a:latin typeface="Helvetica"/>
              </a:rPr>
              <a:t>11 de septiembre de 2010</a:t>
            </a:r>
          </a:p>
        </p:txBody>
      </p:sp>
      <p:sp>
        <p:nvSpPr>
          <p:cNvPr id="4" name="Title 3"/>
          <p:cNvSpPr>
            <a:spLocks noGrp="1"/>
          </p:cNvSpPr>
          <p:nvPr>
            <p:ph type="ctrTitle"/>
          </p:nvPr>
        </p:nvSpPr>
        <p:spPr>
          <a:xfrm>
            <a:off x="457200" y="1905000"/>
            <a:ext cx="8305800" cy="1981200"/>
          </a:xfrm>
        </p:spPr>
        <p:txBody>
          <a:bodyPr>
            <a:noAutofit/>
          </a:bodyPr>
          <a:lstStyle/>
          <a:p>
            <a:pPr eaLnBrk="1" fontAlgn="auto" hangingPunct="1">
              <a:spcAft>
                <a:spcPts val="0"/>
              </a:spcAft>
              <a:defRPr/>
            </a:pPr>
            <a:r>
              <a:rPr lang="es-MX" sz="4500" dirty="0" smtClean="0">
                <a:solidFill>
                  <a:srgbClr val="FFFFFF"/>
                </a:solidFill>
                <a:latin typeface="AveriaSerif-Bold"/>
                <a:ea typeface="+mj-ea"/>
                <a:cs typeface="AveriaSerif-Bold"/>
              </a:rPr>
              <a:t>Las cartas generales del Nuevo Testamento y Apocalipsis</a:t>
            </a:r>
            <a:br>
              <a:rPr lang="es-MX" sz="4500" dirty="0" smtClean="0">
                <a:solidFill>
                  <a:srgbClr val="FFFFFF"/>
                </a:solidFill>
                <a:latin typeface="AveriaSerif-Bold"/>
                <a:ea typeface="+mj-ea"/>
                <a:cs typeface="AveriaSerif-Bold"/>
              </a:rPr>
            </a:br>
            <a:endParaRPr lang="es-MX" sz="4500" dirty="0">
              <a:solidFill>
                <a:srgbClr val="FFFFFF"/>
              </a:solidFill>
              <a:latin typeface="AveriaSerif-Bold"/>
              <a:ea typeface="+mj-ea"/>
              <a:cs typeface="AveriaSerif-Bold"/>
            </a:endParaRPr>
          </a:p>
        </p:txBody>
      </p:sp>
      <p:pic>
        <p:nvPicPr>
          <p:cNvPr id="5" name="Imagen 4"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48330"/>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pPr lvl="1"/>
            <a:r>
              <a:rPr lang="es-MX" dirty="0">
                <a:latin typeface="Helvetica"/>
              </a:rPr>
              <a:t>Jacobo no enfatiza su apostolicidad, uno de los criterios de la canonicidad de los libros del NT. </a:t>
            </a:r>
          </a:p>
          <a:p>
            <a:pPr lvl="1">
              <a:buFont typeface="Wingdings" charset="0"/>
              <a:buNone/>
            </a:pPr>
            <a:endParaRPr lang="en-US" sz="2400" dirty="0">
              <a:latin typeface="Helvetica"/>
            </a:endParaRPr>
          </a:p>
          <a:p>
            <a:r>
              <a:rPr lang="es-MX" dirty="0">
                <a:latin typeface="Helvetica"/>
              </a:rPr>
              <a:t>Martín Lutero llamó Santiago “una epístola de paja” porque no enfatiza la doctrina de la gracia de Dios tanto como las cartas de Pablo. Pero Lutero no lo excluyó del NT, y lo citó con frecuencia (giffmex.org). </a:t>
            </a:r>
            <a:endParaRPr lang="en-US" sz="2800" dirty="0">
              <a:latin typeface="Helvetica"/>
            </a:endParaRPr>
          </a:p>
        </p:txBody>
      </p:sp>
      <p:sp>
        <p:nvSpPr>
          <p:cNvPr id="2" name="Title 1"/>
          <p:cNvSpPr>
            <a:spLocks noGrp="1"/>
          </p:cNvSpPr>
          <p:nvPr>
            <p:ph type="title"/>
          </p:nvPr>
        </p:nvSpPr>
        <p:spPr/>
        <p:txBody>
          <a:bodyPr/>
          <a:lstStyle/>
          <a:p>
            <a:pPr>
              <a:defRPr/>
            </a:pPr>
            <a:r>
              <a:rPr lang="es-MX" dirty="0" smtClean="0">
                <a:ea typeface="+mj-ea"/>
              </a:rPr>
              <a:t>Uso y aceptación por la iglesia</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pPr marL="466725" lvl="1" indent="-358775">
              <a:buClr>
                <a:schemeClr val="accent1"/>
              </a:buClr>
              <a:buSzPct val="120000"/>
            </a:pPr>
            <a:r>
              <a:rPr lang="es-MX" sz="3200" dirty="0">
                <a:latin typeface="Helvetica"/>
              </a:rPr>
              <a:t>Santiago 2:26 fue usado contra Lutero en un debate importante, y 5:14 fue usado por la Iglesia Católica Romana para apoyar el sacramento de extremaunción. </a:t>
            </a:r>
            <a:endParaRPr lang="en-US" sz="3200" dirty="0">
              <a:latin typeface="Helvetica"/>
            </a:endParaRPr>
          </a:p>
          <a:p>
            <a:pPr marL="466725" lvl="1" indent="-358775">
              <a:buClr>
                <a:schemeClr val="accent1"/>
              </a:buClr>
              <a:buSzPct val="120000"/>
              <a:buFont typeface="Wingdings" charset="0"/>
              <a:buNone/>
            </a:pPr>
            <a:endParaRPr lang="en-US" sz="3200" dirty="0">
              <a:latin typeface="Helvetica"/>
            </a:endParaRPr>
          </a:p>
        </p:txBody>
      </p:sp>
      <p:sp>
        <p:nvSpPr>
          <p:cNvPr id="2" name="Title 1"/>
          <p:cNvSpPr>
            <a:spLocks noGrp="1"/>
          </p:cNvSpPr>
          <p:nvPr>
            <p:ph type="title"/>
          </p:nvPr>
        </p:nvSpPr>
        <p:spPr/>
        <p:txBody>
          <a:bodyPr/>
          <a:lstStyle/>
          <a:p>
            <a:pPr>
              <a:defRPr/>
            </a:pPr>
            <a:r>
              <a:rPr lang="es-MX" dirty="0" smtClean="0">
                <a:ea typeface="+mj-ea"/>
              </a:rPr>
              <a:t>Uso y aceptación por la iglesia</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r>
              <a:rPr lang="es-MX" dirty="0">
                <a:latin typeface="Helvetica"/>
              </a:rPr>
              <a:t>Algunos dicen que Santiago fue escrito en los 60s.  Sin embargo, hay indicaciones que fue escrito en 48-49 d.C.:</a:t>
            </a:r>
            <a:endParaRPr lang="en-US" sz="2800" dirty="0">
              <a:latin typeface="Helvetica"/>
            </a:endParaRPr>
          </a:p>
          <a:p>
            <a:pPr lvl="1"/>
            <a:r>
              <a:rPr lang="es-MX" dirty="0">
                <a:latin typeface="Helvetica"/>
              </a:rPr>
              <a:t>Su naturaleza judía sugiere que fue escrito cuando la iglesia todavía era mayormente judía.</a:t>
            </a:r>
            <a:endParaRPr lang="en-US" sz="2400" dirty="0">
              <a:latin typeface="Helvetica"/>
            </a:endParaRPr>
          </a:p>
          <a:p>
            <a:pPr lvl="1"/>
            <a:r>
              <a:rPr lang="es-MX" dirty="0">
                <a:latin typeface="Helvetica"/>
              </a:rPr>
              <a:t>Refleja un orden eclesiástico sencillo.  Los oficiales de la iglesia se llaman “ancianos” (5:14) o “maestros” (3:1).</a:t>
            </a:r>
            <a:endParaRPr lang="en-US" sz="2400" dirty="0">
              <a:latin typeface="Helvetica"/>
            </a:endParaRPr>
          </a:p>
        </p:txBody>
      </p:sp>
      <p:sp>
        <p:nvSpPr>
          <p:cNvPr id="2" name="Title 1"/>
          <p:cNvSpPr>
            <a:spLocks noGrp="1"/>
          </p:cNvSpPr>
          <p:nvPr>
            <p:ph type="title"/>
          </p:nvPr>
        </p:nvSpPr>
        <p:spPr/>
        <p:txBody>
          <a:bodyPr/>
          <a:lstStyle/>
          <a:p>
            <a:pPr>
              <a:defRPr/>
            </a:pPr>
            <a:r>
              <a:rPr lang="es-MX" dirty="0" smtClean="0">
                <a:ea typeface="+mj-ea"/>
              </a:rPr>
              <a:t>Fecha y lugar </a:t>
            </a:r>
            <a:r>
              <a:rPr lang="es-MX" sz="2700" dirty="0" smtClean="0">
                <a:ea typeface="+mj-ea"/>
              </a:rPr>
              <a:t>(NIV </a:t>
            </a:r>
            <a:r>
              <a:rPr lang="es-MX" sz="2700" dirty="0" err="1" smtClean="0">
                <a:ea typeface="+mj-ea"/>
              </a:rPr>
              <a:t>Study</a:t>
            </a:r>
            <a:r>
              <a:rPr lang="es-MX" sz="2700" dirty="0" smtClean="0">
                <a:ea typeface="+mj-ea"/>
              </a:rPr>
              <a:t> </a:t>
            </a:r>
            <a:r>
              <a:rPr lang="es-MX" sz="2700" dirty="0" err="1" smtClean="0">
                <a:ea typeface="+mj-ea"/>
              </a:rPr>
              <a:t>Bible</a:t>
            </a:r>
            <a:r>
              <a:rPr lang="es-MX" sz="2700" dirty="0" smtClean="0">
                <a:ea typeface="+mj-ea"/>
              </a:rPr>
              <a:t>, 1879)	</a:t>
            </a:r>
            <a:endParaRPr lang="es-MX" sz="27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lstStyle/>
          <a:p>
            <a:pPr lvl="1"/>
            <a:r>
              <a:rPr lang="es-MX" dirty="0">
                <a:latin typeface="Helvetica"/>
              </a:rPr>
              <a:t>No hay ninguna referencia a la controversia acerca de la circuncisión de los gentiles, ni de la misión a los gentiles.</a:t>
            </a:r>
            <a:endParaRPr lang="en-US" sz="2400" dirty="0">
              <a:latin typeface="Helvetica"/>
            </a:endParaRPr>
          </a:p>
          <a:p>
            <a:pPr lvl="1"/>
            <a:r>
              <a:rPr lang="es-MX" dirty="0">
                <a:latin typeface="Helvetica"/>
              </a:rPr>
              <a:t>No hay polémica contra el judaísmo. </a:t>
            </a:r>
            <a:endParaRPr lang="en-US" sz="2400" dirty="0">
              <a:latin typeface="Helvetica"/>
            </a:endParaRPr>
          </a:p>
          <a:p>
            <a:pPr lvl="1"/>
            <a:r>
              <a:rPr lang="es-MX" dirty="0">
                <a:latin typeface="Helvetica"/>
              </a:rPr>
              <a:t>La omisión de una cristología alta.</a:t>
            </a:r>
          </a:p>
          <a:p>
            <a:pPr lvl="1"/>
            <a:r>
              <a:rPr lang="es-MX" dirty="0">
                <a:latin typeface="Helvetica"/>
              </a:rPr>
              <a:t>La esperanza de una inminente segunda venida de Cristo (5:8).</a:t>
            </a:r>
            <a:endParaRPr lang="en-US" dirty="0">
              <a:latin typeface="Helvetica"/>
            </a:endParaRPr>
          </a:p>
          <a:p>
            <a:pPr lvl="1"/>
            <a:r>
              <a:rPr lang="es-MX" dirty="0">
                <a:latin typeface="Helvetica"/>
              </a:rPr>
              <a:t>No menciona ninguna herejía ni cisma.</a:t>
            </a:r>
            <a:endParaRPr lang="en-US" dirty="0">
              <a:latin typeface="Helvetica"/>
            </a:endParaRPr>
          </a:p>
          <a:p>
            <a:pPr lvl="1"/>
            <a:endParaRPr lang="en-US" sz="2400" dirty="0">
              <a:latin typeface="Helvetica"/>
            </a:endParaRPr>
          </a:p>
          <a:p>
            <a:endParaRPr lang="en-US" sz="2400" dirty="0">
              <a:latin typeface="Helvetica"/>
            </a:endParaRPr>
          </a:p>
        </p:txBody>
      </p:sp>
      <p:sp>
        <p:nvSpPr>
          <p:cNvPr id="2" name="Title 1"/>
          <p:cNvSpPr>
            <a:spLocks noGrp="1"/>
          </p:cNvSpPr>
          <p:nvPr>
            <p:ph type="title"/>
          </p:nvPr>
        </p:nvSpPr>
        <p:spPr/>
        <p:txBody>
          <a:bodyPr/>
          <a:lstStyle/>
          <a:p>
            <a:pPr>
              <a:defRPr/>
            </a:pPr>
            <a:r>
              <a:rPr lang="es-MX" dirty="0" smtClean="0">
                <a:ea typeface="+mj-ea"/>
              </a:rPr>
              <a:t>Fecha y lugar	</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r>
              <a:rPr lang="es-MX" dirty="0">
                <a:latin typeface="Helvetica"/>
              </a:rPr>
              <a:t>Si esta fecha temprana es la correcta, esto significa que Santiago es el escrito más temprano de todo el NT, con la posible excepción de Gálatas.</a:t>
            </a:r>
            <a:endParaRPr lang="en-US" dirty="0">
              <a:latin typeface="Helvetica"/>
            </a:endParaRPr>
          </a:p>
          <a:p>
            <a:r>
              <a:rPr lang="es-MX" dirty="0">
                <a:latin typeface="Helvetica"/>
              </a:rPr>
              <a:t>Si Jacobo el medio hermano del Señor fue el autor, el libro probablemente fue escrito desde Jerusalén, donde era líder.</a:t>
            </a:r>
          </a:p>
          <a:p>
            <a:r>
              <a:rPr lang="es-MX" dirty="0">
                <a:latin typeface="Helvetica"/>
              </a:rPr>
              <a:t>Otro candidato para el lugar de redacción es Roma.</a:t>
            </a:r>
            <a:endParaRPr lang="en-US" dirty="0">
              <a:latin typeface="Helvetica"/>
            </a:endParaRPr>
          </a:p>
        </p:txBody>
      </p:sp>
      <p:sp>
        <p:nvSpPr>
          <p:cNvPr id="2" name="Title 1"/>
          <p:cNvSpPr>
            <a:spLocks noGrp="1"/>
          </p:cNvSpPr>
          <p:nvPr>
            <p:ph type="title"/>
          </p:nvPr>
        </p:nvSpPr>
        <p:spPr/>
        <p:txBody>
          <a:bodyPr/>
          <a:lstStyle/>
          <a:p>
            <a:pPr>
              <a:defRPr/>
            </a:pPr>
            <a:r>
              <a:rPr lang="es-MX" dirty="0" smtClean="0">
                <a:ea typeface="+mj-ea"/>
              </a:rPr>
              <a:t>Fecha y lugar	</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r>
              <a:rPr lang="es-MX" dirty="0">
                <a:latin typeface="Helvetica"/>
              </a:rPr>
              <a:t>Tiene una naturaleza judía distinta.</a:t>
            </a:r>
            <a:endParaRPr lang="en-US" dirty="0">
              <a:latin typeface="Helvetica"/>
            </a:endParaRPr>
          </a:p>
          <a:p>
            <a:r>
              <a:rPr lang="es-MX" dirty="0">
                <a:latin typeface="Helvetica"/>
              </a:rPr>
              <a:t>Tiene un énfasis en una fe vital caracterizada por buenas obras.  </a:t>
            </a:r>
            <a:endParaRPr lang="en-US" dirty="0">
              <a:latin typeface="Helvetica"/>
            </a:endParaRPr>
          </a:p>
          <a:p>
            <a:r>
              <a:rPr lang="es-MX" dirty="0">
                <a:latin typeface="Helvetica"/>
              </a:rPr>
              <a:t>Los temas principales son la intersección de la fe con la tentación, las pruebas, la oración, el uso de la boca, las riquezas, los conflictos, y la integración de creencias, palabras y acciones. </a:t>
            </a:r>
            <a:endParaRPr lang="en-US" dirty="0">
              <a:latin typeface="Helvetica"/>
            </a:endParaRPr>
          </a:p>
          <a:p>
            <a:r>
              <a:rPr lang="es-MX" dirty="0">
                <a:latin typeface="Helvetica"/>
              </a:rPr>
              <a:t>La carta es hortatoria (contiene muchas exhortaciones).</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lstStyle/>
          <a:p>
            <a:pPr>
              <a:defRPr/>
            </a:pPr>
            <a:r>
              <a:rPr lang="es-MX" dirty="0" smtClean="0">
                <a:ea typeface="+mj-ea"/>
              </a:rPr>
              <a:t>Características </a:t>
            </a:r>
            <a:r>
              <a:rPr lang="es-MX" sz="2700" dirty="0" smtClean="0">
                <a:ea typeface="+mj-ea"/>
              </a:rPr>
              <a:t>(NIV </a:t>
            </a:r>
            <a:r>
              <a:rPr lang="es-MX" sz="2700" dirty="0" err="1" smtClean="0">
                <a:ea typeface="+mj-ea"/>
              </a:rPr>
              <a:t>Study</a:t>
            </a:r>
            <a:r>
              <a:rPr lang="es-MX" sz="2700" dirty="0" smtClean="0">
                <a:ea typeface="+mj-ea"/>
              </a:rPr>
              <a:t> </a:t>
            </a:r>
            <a:r>
              <a:rPr lang="es-MX" sz="2700" dirty="0" err="1" smtClean="0">
                <a:ea typeface="+mj-ea"/>
              </a:rPr>
              <a:t>Bible</a:t>
            </a:r>
            <a:r>
              <a:rPr lang="es-MX" sz="2700" dirty="0" smtClean="0">
                <a:ea typeface="+mj-ea"/>
              </a:rPr>
              <a:t>, 1879-80)</a:t>
            </a:r>
            <a:endParaRPr lang="es-MX" sz="27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s-MX" dirty="0">
                <a:latin typeface="Helvetica"/>
              </a:rPr>
              <a:t>Su estructura es sencilla.  </a:t>
            </a:r>
            <a:endParaRPr lang="en-US" dirty="0">
              <a:latin typeface="Helvetica"/>
            </a:endParaRPr>
          </a:p>
          <a:p>
            <a:r>
              <a:rPr lang="es-MX" dirty="0">
                <a:latin typeface="Helvetica"/>
              </a:rPr>
              <a:t>Tiene mucha familiaridad con las enseñanzas de Jesús preservadas en el Sermón del Monte.</a:t>
            </a:r>
            <a:endParaRPr lang="en-US" dirty="0">
              <a:latin typeface="Helvetica"/>
            </a:endParaRPr>
          </a:p>
          <a:p>
            <a:r>
              <a:rPr lang="es-MX" dirty="0">
                <a:latin typeface="Helvetica"/>
              </a:rPr>
              <a:t>Tiene mucha relación con la sabiduría del AT en Proverbios.</a:t>
            </a:r>
            <a:endParaRPr lang="en-US" dirty="0">
              <a:latin typeface="Helvetica"/>
            </a:endParaRPr>
          </a:p>
          <a:p>
            <a:r>
              <a:rPr lang="es-MX" dirty="0">
                <a:latin typeface="Helvetica"/>
              </a:rPr>
              <a:t>Su griego excelente.</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lstStyle/>
          <a:p>
            <a:pPr>
              <a:defRPr/>
            </a:pPr>
            <a:r>
              <a:rPr lang="es-MX" dirty="0" smtClean="0">
                <a:ea typeface="+mj-ea"/>
              </a:rPr>
              <a:t>Características </a:t>
            </a:r>
            <a:endParaRPr lang="es-MX" sz="27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lstStyle/>
          <a:p>
            <a:r>
              <a:rPr lang="es-MX" dirty="0">
                <a:latin typeface="Helvetica"/>
              </a:rPr>
              <a:t>En 1:1 dice “a las doce tribus que se hallan dispersas por el mundo.”</a:t>
            </a:r>
            <a:endParaRPr lang="en-US" dirty="0">
              <a:latin typeface="Helvetica"/>
            </a:endParaRPr>
          </a:p>
          <a:p>
            <a:r>
              <a:rPr lang="es-MX" dirty="0">
                <a:latin typeface="Helvetica"/>
              </a:rPr>
              <a:t>El término “doce tribus” significa cristianos judíos.</a:t>
            </a:r>
            <a:endParaRPr lang="en-US" dirty="0">
              <a:latin typeface="Helvetica"/>
            </a:endParaRPr>
          </a:p>
          <a:p>
            <a:r>
              <a:rPr lang="es-MX" dirty="0">
                <a:latin typeface="Helvetica"/>
              </a:rPr>
              <a:t>Además, la naturaleza judía de la carta indica una audiencia judía.</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lstStyle/>
          <a:p>
            <a:pPr>
              <a:defRPr/>
            </a:pPr>
            <a:r>
              <a:rPr lang="es-MX" sz="4000" dirty="0" smtClean="0">
                <a:ea typeface="+mj-ea"/>
              </a:rPr>
              <a:t>Destinatarios y ocasión </a:t>
            </a:r>
            <a:r>
              <a:rPr lang="es-MX" sz="2200" dirty="0" smtClean="0">
                <a:ea typeface="+mj-ea"/>
              </a:rPr>
              <a:t>(NIV </a:t>
            </a:r>
            <a:r>
              <a:rPr lang="es-MX" sz="2200" dirty="0" err="1" smtClean="0">
                <a:ea typeface="+mj-ea"/>
              </a:rPr>
              <a:t>Study</a:t>
            </a:r>
            <a:r>
              <a:rPr lang="es-MX" sz="2200" dirty="0" smtClean="0">
                <a:ea typeface="+mj-ea"/>
              </a:rPr>
              <a:t> </a:t>
            </a:r>
            <a:r>
              <a:rPr lang="es-MX" sz="2200" dirty="0" err="1" smtClean="0">
                <a:ea typeface="+mj-ea"/>
              </a:rPr>
              <a:t>Bible</a:t>
            </a:r>
            <a:r>
              <a:rPr lang="es-MX" sz="2200" dirty="0" smtClean="0">
                <a:ea typeface="+mj-ea"/>
              </a:rPr>
              <a:t>, 1879)</a:t>
            </a: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r>
              <a:rPr lang="es-MX" dirty="0">
                <a:latin typeface="Helvetica"/>
              </a:rPr>
              <a:t>Es obvio que los destinatarios son cristianos (2:1; 5:7-8).  </a:t>
            </a:r>
            <a:endParaRPr lang="en-US" dirty="0">
              <a:latin typeface="Helvetica"/>
            </a:endParaRPr>
          </a:p>
          <a:p>
            <a:r>
              <a:rPr lang="es-MX" dirty="0">
                <a:latin typeface="Helvetica"/>
              </a:rPr>
              <a:t>Esto cabe bien con las referencias por Santiago a las pruebas y la opresión, por su conocimiento íntimo de sus lectores, y por la naturaleza autoritaria de esta carta.  </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lstStyle/>
          <a:p>
            <a:pPr>
              <a:defRPr/>
            </a:pPr>
            <a:r>
              <a:rPr lang="es-MX" sz="4000" dirty="0" smtClean="0">
                <a:ea typeface="+mj-ea"/>
              </a:rPr>
              <a:t>Destinatarios y ocasión</a:t>
            </a: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lstStyle/>
          <a:p>
            <a:r>
              <a:rPr lang="es-MX" dirty="0">
                <a:latin typeface="Helvetica"/>
              </a:rPr>
              <a:t>Es probable que los lectores eran pobres. </a:t>
            </a:r>
            <a:endParaRPr lang="en-US" dirty="0">
              <a:latin typeface="Helvetica"/>
            </a:endParaRPr>
          </a:p>
          <a:p>
            <a:r>
              <a:rPr lang="es-MX" dirty="0">
                <a:latin typeface="Helvetica"/>
              </a:rPr>
              <a:t>Santiago les escribe como pastor para instruirles y animarles como gente enfrentando dificultades.  </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lstStyle/>
          <a:p>
            <a:pPr>
              <a:defRPr/>
            </a:pPr>
            <a:r>
              <a:rPr lang="es-MX" sz="4000" dirty="0" smtClean="0">
                <a:ea typeface="+mj-ea"/>
              </a:rPr>
              <a:t>Destinatarios y ocasión</a:t>
            </a: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s-MX" sz="5600" dirty="0" smtClean="0">
                <a:solidFill>
                  <a:srgbClr val="FFFFFF"/>
                </a:solidFill>
                <a:ea typeface="+mj-ea"/>
              </a:rPr>
              <a:t>Santiago</a:t>
            </a:r>
            <a:endParaRPr lang="es-MX" sz="5600" dirty="0">
              <a:solidFill>
                <a:srgbClr val="FFFFFF"/>
              </a:solidFill>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pPr marL="466725" lvl="3" indent="-358775">
              <a:buClr>
                <a:schemeClr val="accent1"/>
              </a:buClr>
              <a:buSzPct val="120000"/>
            </a:pPr>
            <a:r>
              <a:rPr lang="es-MX" sz="3200" dirty="0">
                <a:latin typeface="Helvetica"/>
              </a:rPr>
              <a:t>Hay dos opiniones:</a:t>
            </a:r>
            <a:endParaRPr lang="en-US" sz="3200" dirty="0">
              <a:latin typeface="Helvetica"/>
            </a:endParaRPr>
          </a:p>
          <a:p>
            <a:pPr lvl="1"/>
            <a:r>
              <a:rPr lang="es-MX" dirty="0">
                <a:latin typeface="Helvetica"/>
              </a:rPr>
              <a:t>Uno es que este libro está dirigido a una iglesia específica con sus problemas. </a:t>
            </a:r>
            <a:endParaRPr lang="en-US" sz="2400" dirty="0">
              <a:latin typeface="Helvetica"/>
            </a:endParaRPr>
          </a:p>
          <a:p>
            <a:pPr lvl="1"/>
            <a:r>
              <a:rPr lang="es-MX" dirty="0">
                <a:latin typeface="Helvetica"/>
              </a:rPr>
              <a:t>Otros dicen que el libro es una exhortación general para todos los creyentes.    </a:t>
            </a:r>
            <a:endParaRPr lang="en-US" sz="2400" dirty="0">
              <a:latin typeface="Helvetica"/>
            </a:endParaRPr>
          </a:p>
          <a:p>
            <a:pPr lvl="1"/>
            <a:endParaRPr lang="en-US" dirty="0">
              <a:latin typeface="Helvetica"/>
            </a:endParaRPr>
          </a:p>
        </p:txBody>
      </p:sp>
      <p:sp>
        <p:nvSpPr>
          <p:cNvPr id="2" name="Title 1"/>
          <p:cNvSpPr>
            <a:spLocks noGrp="1"/>
          </p:cNvSpPr>
          <p:nvPr>
            <p:ph type="title"/>
          </p:nvPr>
        </p:nvSpPr>
        <p:spPr/>
        <p:txBody>
          <a:bodyPr>
            <a:normAutofit fontScale="90000"/>
          </a:bodyPr>
          <a:lstStyle/>
          <a:p>
            <a:pPr>
              <a:defRPr/>
            </a:pPr>
            <a:r>
              <a:rPr lang="es-MX" sz="4100" dirty="0" smtClean="0">
                <a:ea typeface="+mj-ea"/>
              </a:rPr>
              <a:t>Circunstancias y propósito </a:t>
            </a:r>
            <a:r>
              <a:rPr lang="es-MX" sz="2400" dirty="0" smtClean="0">
                <a:ea typeface="+mj-ea"/>
              </a:rPr>
              <a:t>(</a:t>
            </a:r>
            <a:r>
              <a:rPr lang="es-MX" sz="2400" dirty="0" err="1" smtClean="0">
                <a:ea typeface="+mj-ea"/>
              </a:rPr>
              <a:t>Gifford</a:t>
            </a:r>
            <a:r>
              <a:rPr lang="es-MX" sz="2400" dirty="0" smtClean="0">
                <a:ea typeface="+mj-ea"/>
              </a:rPr>
              <a:t>, giffmex.org)</a:t>
            </a:r>
            <a:r>
              <a:rPr lang="en-US" sz="2400" dirty="0" smtClean="0">
                <a:ea typeface="+mj-ea"/>
              </a:rPr>
              <a:t/>
            </a:r>
            <a:br>
              <a:rPr lang="en-US" sz="2400" dirty="0" smtClean="0">
                <a:ea typeface="+mj-ea"/>
              </a:rPr>
            </a:b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pPr marL="466725" lvl="3" indent="-358775">
              <a:buClr>
                <a:schemeClr val="accent1"/>
              </a:buClr>
              <a:buSzPct val="120000"/>
            </a:pPr>
            <a:r>
              <a:rPr lang="es-MX" sz="3200" dirty="0">
                <a:latin typeface="Helvetica"/>
              </a:rPr>
              <a:t>La segunda (“universal”) opción es preferible, porque 1:1 implica que los lectores están dispersados, y porque el libro utiliza material del Sermón del Monte y la literatura sapiencial del AT. </a:t>
            </a:r>
            <a:endParaRPr lang="en-US" sz="3200" dirty="0">
              <a:latin typeface="Helvetica"/>
            </a:endParaRPr>
          </a:p>
          <a:p>
            <a:pPr marL="466725" lvl="3" indent="-358775">
              <a:buClr>
                <a:schemeClr val="accent1"/>
              </a:buClr>
              <a:buSzPct val="120000"/>
            </a:pPr>
            <a:r>
              <a:rPr lang="es-MX" sz="3200" dirty="0">
                <a:latin typeface="Helvetica"/>
              </a:rPr>
              <a:t>Sin embargo, hay valor en realizar un estudio de la carta como si fuera escrita a una iglesia específica.</a:t>
            </a:r>
            <a:endParaRPr lang="en-US" sz="3200" dirty="0">
              <a:latin typeface="Helvetica"/>
            </a:endParaRPr>
          </a:p>
          <a:p>
            <a:pPr lvl="1">
              <a:buClr>
                <a:schemeClr val="accent1"/>
              </a:buClr>
              <a:buSzPct val="120000"/>
            </a:pPr>
            <a:endParaRPr lang="en-US" dirty="0">
              <a:latin typeface="Helvetica"/>
            </a:endParaRPr>
          </a:p>
        </p:txBody>
      </p:sp>
      <p:sp>
        <p:nvSpPr>
          <p:cNvPr id="2" name="Title 1"/>
          <p:cNvSpPr>
            <a:spLocks noGrp="1"/>
          </p:cNvSpPr>
          <p:nvPr>
            <p:ph type="title"/>
          </p:nvPr>
        </p:nvSpPr>
        <p:spPr/>
        <p:txBody>
          <a:bodyPr>
            <a:normAutofit fontScale="90000"/>
          </a:bodyPr>
          <a:lstStyle/>
          <a:p>
            <a:pPr>
              <a:defRPr/>
            </a:pPr>
            <a:r>
              <a:rPr lang="es-MX" sz="4100" dirty="0" smtClean="0">
                <a:ea typeface="+mj-ea"/>
              </a:rPr>
              <a:t>Circunstancias y propósito </a:t>
            </a:r>
            <a:r>
              <a:rPr lang="es-MX" sz="2400" dirty="0" smtClean="0">
                <a:ea typeface="+mj-ea"/>
              </a:rPr>
              <a:t>(</a:t>
            </a:r>
            <a:r>
              <a:rPr lang="es-MX" sz="2400" dirty="0" err="1" smtClean="0">
                <a:ea typeface="+mj-ea"/>
              </a:rPr>
              <a:t>Gifford</a:t>
            </a:r>
            <a:r>
              <a:rPr lang="es-MX" sz="2400" dirty="0" smtClean="0">
                <a:ea typeface="+mj-ea"/>
              </a:rPr>
              <a:t>, giffmex.org)</a:t>
            </a:r>
            <a:r>
              <a:rPr lang="en-US" sz="2400" dirty="0" smtClean="0">
                <a:ea typeface="+mj-ea"/>
              </a:rPr>
              <a:t/>
            </a:r>
            <a:br>
              <a:rPr lang="en-US" sz="2400" dirty="0" smtClean="0">
                <a:ea typeface="+mj-ea"/>
              </a:rPr>
            </a:b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r>
              <a:rPr lang="es-MX" dirty="0">
                <a:latin typeface="Helvetica"/>
              </a:rPr>
              <a:t>Santiago no tiene una estructura muy clara o obvia. </a:t>
            </a:r>
            <a:endParaRPr lang="en-US" sz="2800" dirty="0">
              <a:latin typeface="Helvetica"/>
            </a:endParaRPr>
          </a:p>
          <a:p>
            <a:r>
              <a:rPr lang="es-MX" dirty="0">
                <a:latin typeface="Helvetica"/>
              </a:rPr>
              <a:t>Algunos han notado que Santiago vuelve a varios de sus temas a través del libro.  </a:t>
            </a:r>
            <a:endParaRPr lang="en-US" sz="2800" dirty="0">
              <a:latin typeface="Helvetica"/>
            </a:endParaRPr>
          </a:p>
          <a:p>
            <a:r>
              <a:rPr lang="es-MX" dirty="0">
                <a:latin typeface="Helvetica"/>
              </a:rPr>
              <a:t>Lo que sí podemos afirmar es que su preocupación es la fe en acción.  </a:t>
            </a:r>
            <a:endParaRPr lang="en-US" sz="2800" dirty="0">
              <a:latin typeface="Helvetica"/>
            </a:endParaRPr>
          </a:p>
          <a:p>
            <a:pPr lvl="1">
              <a:buClr>
                <a:schemeClr val="accent1"/>
              </a:buClr>
              <a:buSzPct val="120000"/>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Bosquejo</a:t>
            </a: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r>
              <a:rPr lang="es-MX" dirty="0">
                <a:latin typeface="Helvetica"/>
              </a:rPr>
              <a:t>Bosquejo básico:</a:t>
            </a:r>
            <a:endParaRPr lang="en-US" sz="2800" dirty="0">
              <a:latin typeface="Helvetica"/>
            </a:endParaRPr>
          </a:p>
          <a:p>
            <a:pPr lvl="1"/>
            <a:r>
              <a:rPr lang="es-MX" dirty="0">
                <a:latin typeface="Helvetica"/>
              </a:rPr>
              <a:t>Saludo (1:1)</a:t>
            </a:r>
            <a:endParaRPr lang="en-US" sz="2400" dirty="0">
              <a:latin typeface="Helvetica"/>
            </a:endParaRPr>
          </a:p>
          <a:p>
            <a:pPr lvl="1"/>
            <a:r>
              <a:rPr lang="es-MX" dirty="0">
                <a:latin typeface="Helvetica"/>
              </a:rPr>
              <a:t>Pruebas y tentaciones (1:2-18) </a:t>
            </a:r>
            <a:endParaRPr lang="en-US" sz="2400" dirty="0">
              <a:latin typeface="Helvetica"/>
            </a:endParaRPr>
          </a:p>
          <a:p>
            <a:pPr lvl="1"/>
            <a:r>
              <a:rPr lang="es-MX" dirty="0">
                <a:latin typeface="Helvetica"/>
              </a:rPr>
              <a:t>Hay que poner en práctica la palabra (1:19-27)  </a:t>
            </a:r>
            <a:endParaRPr lang="en-US" sz="2400" dirty="0">
              <a:latin typeface="Helvetica"/>
            </a:endParaRPr>
          </a:p>
          <a:p>
            <a:pPr lvl="1"/>
            <a:r>
              <a:rPr lang="es-MX" dirty="0">
                <a:latin typeface="Helvetica"/>
              </a:rPr>
              <a:t>Prohibición del favoritismo (2:1-13)  </a:t>
            </a:r>
            <a:endParaRPr lang="en-US" sz="2400" dirty="0">
              <a:latin typeface="Helvetica"/>
            </a:endParaRPr>
          </a:p>
          <a:p>
            <a:pPr lvl="1"/>
            <a:r>
              <a:rPr lang="es-MX" dirty="0">
                <a:latin typeface="Helvetica"/>
              </a:rPr>
              <a:t>La fe y las obras (2:14-26)  </a:t>
            </a:r>
            <a:endParaRPr lang="en-US" sz="2400" dirty="0">
              <a:latin typeface="Helvetica"/>
            </a:endParaRPr>
          </a:p>
          <a:p>
            <a:pPr lvl="1"/>
            <a:r>
              <a:rPr lang="es-MX" dirty="0">
                <a:latin typeface="Helvetica"/>
              </a:rPr>
              <a:t>Hay que domar la lengua (3:1-12)  	</a:t>
            </a:r>
            <a:endParaRPr lang="en-US" sz="2400" dirty="0">
              <a:latin typeface="Helvetica"/>
            </a:endParaRPr>
          </a:p>
          <a:p>
            <a:pPr lvl="1"/>
            <a:r>
              <a:rPr lang="es-MX" dirty="0">
                <a:latin typeface="Helvetica"/>
              </a:rPr>
              <a:t>Dos clases de sabiduría (3:13-18) </a:t>
            </a:r>
            <a:endParaRPr lang="en-US" sz="2400" dirty="0">
              <a:latin typeface="Helvetica"/>
            </a:endParaRPr>
          </a:p>
          <a:p>
            <a:pPr lvl="1">
              <a:buClr>
                <a:schemeClr val="accent1"/>
              </a:buClr>
              <a:buSzPct val="120000"/>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Bosquejo</a:t>
            </a: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r>
              <a:rPr lang="es-MX" dirty="0">
                <a:latin typeface="Helvetica"/>
              </a:rPr>
              <a:t>Bosquejo básico:</a:t>
            </a:r>
            <a:endParaRPr lang="en-US" sz="2800" dirty="0">
              <a:latin typeface="Helvetica"/>
            </a:endParaRPr>
          </a:p>
          <a:p>
            <a:pPr lvl="1"/>
            <a:r>
              <a:rPr lang="es-MX" dirty="0">
                <a:latin typeface="Helvetica"/>
              </a:rPr>
              <a:t>Sométanse a Dios (4:1-12) </a:t>
            </a:r>
            <a:endParaRPr lang="en-US" dirty="0">
              <a:latin typeface="Helvetica"/>
            </a:endParaRPr>
          </a:p>
          <a:p>
            <a:pPr lvl="1"/>
            <a:r>
              <a:rPr lang="es-MX" dirty="0">
                <a:latin typeface="Helvetica"/>
              </a:rPr>
              <a:t>Alarde sobre el mañana (4:13-17)  </a:t>
            </a:r>
            <a:endParaRPr lang="en-US" dirty="0">
              <a:latin typeface="Helvetica"/>
            </a:endParaRPr>
          </a:p>
          <a:p>
            <a:pPr lvl="1"/>
            <a:r>
              <a:rPr lang="es-MX" dirty="0">
                <a:latin typeface="Helvetica"/>
              </a:rPr>
              <a:t>Advertencia a los ricos opresores (5:1-6)  </a:t>
            </a:r>
            <a:endParaRPr lang="en-US" dirty="0">
              <a:latin typeface="Helvetica"/>
            </a:endParaRPr>
          </a:p>
          <a:p>
            <a:pPr lvl="1"/>
            <a:r>
              <a:rPr lang="es-MX" dirty="0">
                <a:latin typeface="Helvetica"/>
              </a:rPr>
              <a:t>Paciencia en el sufrimiento (5:7-12)  </a:t>
            </a:r>
            <a:endParaRPr lang="en-US" dirty="0">
              <a:latin typeface="Helvetica"/>
            </a:endParaRPr>
          </a:p>
          <a:p>
            <a:pPr lvl="1"/>
            <a:r>
              <a:rPr lang="es-MX" dirty="0">
                <a:latin typeface="Helvetica"/>
              </a:rPr>
              <a:t>La oración de fe (5:13-20) </a:t>
            </a:r>
            <a:endParaRPr lang="en-US" dirty="0">
              <a:latin typeface="Helvetica"/>
            </a:endParaRPr>
          </a:p>
          <a:p>
            <a:pPr lvl="1">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Bosquejo</a:t>
            </a: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lstStyle/>
          <a:p>
            <a:r>
              <a:rPr lang="es-MX" dirty="0">
                <a:latin typeface="Helvetica"/>
              </a:rPr>
              <a:t>Otra estructura divide la carta así (Wall, </a:t>
            </a:r>
            <a:r>
              <a:rPr lang="es-MX" i="1" dirty="0">
                <a:latin typeface="Helvetica"/>
              </a:rPr>
              <a:t>James, Letter of)</a:t>
            </a:r>
            <a:r>
              <a:rPr lang="es-MX" dirty="0">
                <a:latin typeface="Helvetica"/>
              </a:rPr>
              <a:t>:</a:t>
            </a:r>
            <a:endParaRPr lang="en-US" sz="2800" dirty="0">
              <a:latin typeface="Helvetica"/>
            </a:endParaRPr>
          </a:p>
          <a:p>
            <a:pPr lvl="1"/>
            <a:r>
              <a:rPr lang="en-US" dirty="0">
                <a:latin typeface="Helvetica"/>
              </a:rPr>
              <a:t>1:1-21: </a:t>
            </a:r>
            <a:r>
              <a:rPr lang="en-US" dirty="0" err="1">
                <a:latin typeface="Helvetica"/>
              </a:rPr>
              <a:t>Introducción</a:t>
            </a:r>
            <a:r>
              <a:rPr lang="en-US" dirty="0">
                <a:latin typeface="Helvetica"/>
              </a:rPr>
              <a:t> </a:t>
            </a:r>
            <a:endParaRPr lang="en-US" sz="2400" dirty="0">
              <a:latin typeface="Helvetica"/>
            </a:endParaRPr>
          </a:p>
          <a:p>
            <a:pPr lvl="1"/>
            <a:r>
              <a:rPr lang="en-US" dirty="0">
                <a:latin typeface="Helvetica"/>
              </a:rPr>
              <a:t>1:22-2:26: Pronto </a:t>
            </a:r>
            <a:r>
              <a:rPr lang="en-US" dirty="0" err="1">
                <a:latin typeface="Helvetica"/>
              </a:rPr>
              <a:t>para</a:t>
            </a:r>
            <a:r>
              <a:rPr lang="en-US" dirty="0">
                <a:latin typeface="Helvetica"/>
              </a:rPr>
              <a:t> </a:t>
            </a:r>
            <a:r>
              <a:rPr lang="en-US" dirty="0" err="1">
                <a:latin typeface="Helvetica"/>
              </a:rPr>
              <a:t>oír</a:t>
            </a:r>
            <a:r>
              <a:rPr lang="en-US" dirty="0">
                <a:latin typeface="Helvetica"/>
              </a:rPr>
              <a:t> </a:t>
            </a:r>
            <a:endParaRPr lang="en-US" sz="2400" dirty="0">
              <a:latin typeface="Helvetica"/>
            </a:endParaRPr>
          </a:p>
          <a:p>
            <a:pPr lvl="1"/>
            <a:r>
              <a:rPr lang="en-US" dirty="0">
                <a:latin typeface="Helvetica"/>
              </a:rPr>
              <a:t>3:1-18: </a:t>
            </a:r>
            <a:r>
              <a:rPr lang="en-US" dirty="0" err="1">
                <a:latin typeface="Helvetica"/>
              </a:rPr>
              <a:t>Tardo</a:t>
            </a:r>
            <a:r>
              <a:rPr lang="en-US" dirty="0">
                <a:latin typeface="Helvetica"/>
              </a:rPr>
              <a:t> </a:t>
            </a:r>
            <a:r>
              <a:rPr lang="en-US" dirty="0" err="1">
                <a:latin typeface="Helvetica"/>
              </a:rPr>
              <a:t>para</a:t>
            </a:r>
            <a:r>
              <a:rPr lang="en-US" dirty="0">
                <a:latin typeface="Helvetica"/>
              </a:rPr>
              <a:t> </a:t>
            </a:r>
            <a:r>
              <a:rPr lang="en-US" dirty="0" err="1">
                <a:latin typeface="Helvetica"/>
              </a:rPr>
              <a:t>hablar</a:t>
            </a:r>
            <a:r>
              <a:rPr lang="en-US" dirty="0">
                <a:latin typeface="Helvetica"/>
              </a:rPr>
              <a:t> </a:t>
            </a:r>
            <a:endParaRPr lang="en-US" sz="2400" dirty="0">
              <a:latin typeface="Helvetica"/>
            </a:endParaRPr>
          </a:p>
          <a:p>
            <a:pPr lvl="1"/>
            <a:r>
              <a:rPr lang="en-US" dirty="0">
                <a:latin typeface="Helvetica"/>
              </a:rPr>
              <a:t>4:1-5:6: </a:t>
            </a:r>
            <a:r>
              <a:rPr lang="en-US" dirty="0" err="1">
                <a:latin typeface="Helvetica"/>
              </a:rPr>
              <a:t>Tardo</a:t>
            </a:r>
            <a:r>
              <a:rPr lang="en-US" dirty="0">
                <a:latin typeface="Helvetica"/>
              </a:rPr>
              <a:t> </a:t>
            </a:r>
            <a:r>
              <a:rPr lang="en-US" dirty="0" err="1">
                <a:latin typeface="Helvetica"/>
              </a:rPr>
              <a:t>para</a:t>
            </a:r>
            <a:r>
              <a:rPr lang="en-US" dirty="0">
                <a:latin typeface="Helvetica"/>
              </a:rPr>
              <a:t> la </a:t>
            </a:r>
            <a:r>
              <a:rPr lang="en-US" dirty="0" err="1">
                <a:latin typeface="Helvetica"/>
              </a:rPr>
              <a:t>ira</a:t>
            </a:r>
            <a:r>
              <a:rPr lang="en-US" dirty="0">
                <a:latin typeface="Helvetica"/>
              </a:rPr>
              <a:t> </a:t>
            </a:r>
            <a:endParaRPr lang="en-US" sz="2400" dirty="0">
              <a:latin typeface="Helvetica"/>
            </a:endParaRPr>
          </a:p>
          <a:p>
            <a:pPr lvl="1">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Bosquejo</a:t>
            </a:r>
            <a:endParaRPr lang="es-MX"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r>
              <a:rPr lang="en-US" dirty="0" err="1">
                <a:latin typeface="Helvetica"/>
              </a:rPr>
              <a:t>Jesucristo</a:t>
            </a:r>
            <a:endParaRPr lang="en-US" sz="2800" dirty="0">
              <a:latin typeface="Helvetica"/>
            </a:endParaRPr>
          </a:p>
          <a:p>
            <a:pPr lvl="1"/>
            <a:r>
              <a:rPr lang="es-MX" dirty="0">
                <a:latin typeface="Helvetica"/>
              </a:rPr>
              <a:t>La palabra “Señor” en Santiago puede referirse a Dios Padro o a Cristo (depende).</a:t>
            </a:r>
            <a:endParaRPr lang="en-US" sz="2400" dirty="0">
              <a:latin typeface="Helvetica"/>
            </a:endParaRPr>
          </a:p>
          <a:p>
            <a:pPr lvl="1"/>
            <a:r>
              <a:rPr lang="es-MX" dirty="0">
                <a:latin typeface="Helvetica"/>
              </a:rPr>
              <a:t>Jesús es sanador (5:14)</a:t>
            </a:r>
            <a:endParaRPr lang="en-US" sz="2400" dirty="0">
              <a:latin typeface="Helvetica"/>
            </a:endParaRPr>
          </a:p>
          <a:p>
            <a:pPr lvl="1"/>
            <a:r>
              <a:rPr lang="es-MX" dirty="0">
                <a:latin typeface="Helvetica"/>
              </a:rPr>
              <a:t>Es él que viene (5:7-8)</a:t>
            </a:r>
            <a:endParaRPr lang="en-US" sz="2400" dirty="0">
              <a:latin typeface="Helvetica"/>
            </a:endParaRPr>
          </a:p>
          <a:p>
            <a:pPr lvl="1"/>
            <a:r>
              <a:rPr lang="es-MX" dirty="0">
                <a:latin typeface="Helvetica"/>
              </a:rPr>
              <a:t>Santiago no menciona la muerte, resurrección o ascensión de Jesús y no lo llama el Hijo de Dios.  La exho</a:t>
            </a:r>
            <a:r>
              <a:rPr lang="en-US" dirty="0" err="1">
                <a:latin typeface="Helvetica"/>
              </a:rPr>
              <a:t>rtación</a:t>
            </a:r>
            <a:r>
              <a:rPr lang="en-US" dirty="0">
                <a:latin typeface="Helvetica"/>
              </a:rPr>
              <a:t> </a:t>
            </a:r>
            <a:r>
              <a:rPr lang="en-US" dirty="0" err="1">
                <a:latin typeface="Helvetica"/>
              </a:rPr>
              <a:t>es</a:t>
            </a:r>
            <a:r>
              <a:rPr lang="en-US" dirty="0">
                <a:latin typeface="Helvetica"/>
              </a:rPr>
              <a:t> </a:t>
            </a:r>
            <a:r>
              <a:rPr lang="en-US" dirty="0" err="1">
                <a:latin typeface="Helvetica"/>
              </a:rPr>
              <a:t>su</a:t>
            </a:r>
            <a:r>
              <a:rPr lang="en-US" dirty="0">
                <a:latin typeface="Helvetica"/>
              </a:rPr>
              <a:t> </a:t>
            </a:r>
            <a:r>
              <a:rPr lang="en-US" dirty="0" err="1">
                <a:latin typeface="Helvetica"/>
              </a:rPr>
              <a:t>énfasis</a:t>
            </a:r>
            <a:r>
              <a:rPr lang="en-US" dirty="0">
                <a:latin typeface="Helvetica"/>
              </a:rPr>
              <a:t>, no la </a:t>
            </a:r>
            <a:r>
              <a:rPr lang="en-US" dirty="0" err="1">
                <a:latin typeface="Helvetica"/>
              </a:rPr>
              <a:t>Cristología</a:t>
            </a:r>
            <a:r>
              <a:rPr lang="en-US" dirty="0">
                <a:latin typeface="Helvetica"/>
              </a:rPr>
              <a:t>. </a:t>
            </a:r>
            <a:endParaRPr lang="en-US" sz="2400" dirty="0">
              <a:latin typeface="Helvetica"/>
            </a:endParaRPr>
          </a:p>
          <a:p>
            <a:pPr lvl="1">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Teología </a:t>
            </a:r>
            <a:r>
              <a:rPr lang="es-MX" sz="2400" dirty="0" smtClean="0">
                <a:ea typeface="+mj-ea"/>
              </a:rPr>
              <a:t>(</a:t>
            </a:r>
            <a:r>
              <a:rPr lang="es-MX" sz="2400" dirty="0" err="1" smtClean="0">
                <a:ea typeface="+mj-ea"/>
              </a:rPr>
              <a:t>Gifford</a:t>
            </a:r>
            <a:r>
              <a:rPr lang="es-MX" sz="2400" dirty="0" smtClean="0">
                <a:ea typeface="+mj-ea"/>
              </a:rPr>
              <a:t>, giffmex.org)</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r>
              <a:rPr lang="es-MX" dirty="0">
                <a:latin typeface="Helvetica"/>
              </a:rPr>
              <a:t>El diablo, los demonios</a:t>
            </a:r>
            <a:endParaRPr lang="en-US" sz="2800" dirty="0">
              <a:latin typeface="Helvetica"/>
            </a:endParaRPr>
          </a:p>
          <a:p>
            <a:pPr lvl="1"/>
            <a:r>
              <a:rPr lang="es-MX" dirty="0">
                <a:latin typeface="Helvetica"/>
              </a:rPr>
              <a:t>Los demonios reconocen la unidad de Dios (2:19)</a:t>
            </a:r>
            <a:endParaRPr lang="en-US" sz="2400" dirty="0">
              <a:latin typeface="Helvetica"/>
            </a:endParaRPr>
          </a:p>
          <a:p>
            <a:pPr lvl="1"/>
            <a:r>
              <a:rPr lang="es-MX" dirty="0">
                <a:latin typeface="Helvetica"/>
              </a:rPr>
              <a:t>La lengua es encendida por el infierno (3:6)</a:t>
            </a:r>
            <a:endParaRPr lang="en-US" sz="2400" dirty="0">
              <a:latin typeface="Helvetica"/>
            </a:endParaRPr>
          </a:p>
          <a:p>
            <a:pPr lvl="1"/>
            <a:r>
              <a:rPr lang="es-MX" dirty="0">
                <a:latin typeface="Helvetica"/>
              </a:rPr>
              <a:t>El diablo huye cuando es resistido (4:7)</a:t>
            </a:r>
            <a:endParaRPr lang="en-US" sz="2400" dirty="0">
              <a:latin typeface="Helvetica"/>
            </a:endParaRPr>
          </a:p>
          <a:p>
            <a:pPr lvl="1">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Teología </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r>
              <a:rPr lang="es-MX" dirty="0">
                <a:latin typeface="Helvetica"/>
              </a:rPr>
              <a:t>El pecado y la tentación</a:t>
            </a:r>
            <a:endParaRPr lang="en-US" sz="2800" dirty="0">
              <a:latin typeface="Helvetica"/>
            </a:endParaRPr>
          </a:p>
          <a:p>
            <a:pPr lvl="1"/>
            <a:r>
              <a:rPr lang="es-MX" dirty="0">
                <a:latin typeface="Helvetica"/>
              </a:rPr>
              <a:t>La tentación, codicia, avaricia y ambición (muchos versículos) </a:t>
            </a:r>
            <a:endParaRPr lang="en-US" sz="2400" dirty="0">
              <a:latin typeface="Helvetica"/>
            </a:endParaRPr>
          </a:p>
          <a:p>
            <a:pPr lvl="1"/>
            <a:r>
              <a:rPr lang="es-MX" dirty="0">
                <a:latin typeface="Helvetica"/>
              </a:rPr>
              <a:t>El pecado es producido por el deseo, produce la muerte (1:15)</a:t>
            </a:r>
            <a:endParaRPr lang="en-US" sz="2400" dirty="0">
              <a:latin typeface="Helvetica"/>
            </a:endParaRPr>
          </a:p>
          <a:p>
            <a:pPr lvl="1"/>
            <a:r>
              <a:rPr lang="en-US" dirty="0" err="1">
                <a:latin typeface="Helvetica"/>
              </a:rPr>
              <a:t>Violación</a:t>
            </a:r>
            <a:r>
              <a:rPr lang="en-US" dirty="0">
                <a:latin typeface="Helvetica"/>
              </a:rPr>
              <a:t> de la ley (2:9)</a:t>
            </a:r>
            <a:endParaRPr lang="en-US" sz="2400" dirty="0">
              <a:latin typeface="Helvetica"/>
            </a:endParaRPr>
          </a:p>
          <a:p>
            <a:pPr lvl="1"/>
            <a:r>
              <a:rPr lang="en-US" dirty="0" err="1">
                <a:latin typeface="Helvetica"/>
              </a:rPr>
              <a:t>Afecta</a:t>
            </a:r>
            <a:r>
              <a:rPr lang="en-US" dirty="0">
                <a:latin typeface="Helvetica"/>
              </a:rPr>
              <a:t> </a:t>
            </a:r>
            <a:r>
              <a:rPr lang="en-US" dirty="0" err="1">
                <a:latin typeface="Helvetica"/>
              </a:rPr>
              <a:t>las</a:t>
            </a:r>
            <a:r>
              <a:rPr lang="en-US" dirty="0">
                <a:latin typeface="Helvetica"/>
              </a:rPr>
              <a:t> </a:t>
            </a:r>
            <a:r>
              <a:rPr lang="en-US" dirty="0" err="1">
                <a:latin typeface="Helvetica"/>
              </a:rPr>
              <a:t>palabras</a:t>
            </a:r>
            <a:r>
              <a:rPr lang="en-US" dirty="0">
                <a:latin typeface="Helvetica"/>
              </a:rPr>
              <a:t> (3.2-8)</a:t>
            </a:r>
            <a:endParaRPr lang="en-US" sz="2400" dirty="0">
              <a:latin typeface="Helvetica"/>
            </a:endParaRPr>
          </a:p>
          <a:p>
            <a:pPr lvl="1">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Teología </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p:txBody>
          <a:bodyPr/>
          <a:lstStyle/>
          <a:p>
            <a:r>
              <a:rPr lang="es-MX" dirty="0">
                <a:latin typeface="Helvetica"/>
              </a:rPr>
              <a:t>El pecado y la tentación</a:t>
            </a:r>
            <a:endParaRPr lang="en-US" sz="2800" dirty="0">
              <a:latin typeface="Helvetica"/>
            </a:endParaRPr>
          </a:p>
          <a:p>
            <a:pPr lvl="1"/>
            <a:r>
              <a:rPr lang="es-MX" dirty="0">
                <a:latin typeface="Helvetica"/>
              </a:rPr>
              <a:t>Definición: saber lo que es bueno y no hacerlo (4:17)</a:t>
            </a:r>
            <a:endParaRPr lang="en-US" sz="2400" dirty="0">
              <a:latin typeface="Helvetica"/>
            </a:endParaRPr>
          </a:p>
          <a:p>
            <a:pPr lvl="1"/>
            <a:r>
              <a:rPr lang="ja-JP" altLang="en-US" dirty="0">
                <a:latin typeface="Helvetica"/>
              </a:rPr>
              <a:t>“</a:t>
            </a:r>
            <a:r>
              <a:rPr lang="en-US" dirty="0">
                <a:latin typeface="Helvetica"/>
              </a:rPr>
              <a:t>El </a:t>
            </a:r>
            <a:r>
              <a:rPr lang="en-US" dirty="0" err="1">
                <a:latin typeface="Helvetica"/>
              </a:rPr>
              <a:t>mundo</a:t>
            </a:r>
            <a:r>
              <a:rPr lang="ja-JP" altLang="en-US" dirty="0">
                <a:latin typeface="Helvetica"/>
              </a:rPr>
              <a:t>”</a:t>
            </a:r>
            <a:r>
              <a:rPr lang="en-US" dirty="0">
                <a:latin typeface="Helvetica"/>
              </a:rPr>
              <a:t> (1:27, 3:15, 4:4)</a:t>
            </a:r>
            <a:endParaRPr lang="en-US" sz="2400" dirty="0">
              <a:latin typeface="Helvetica"/>
            </a:endParaRPr>
          </a:p>
          <a:p>
            <a:pPr lvl="1"/>
            <a:r>
              <a:rPr lang="es-MX" dirty="0">
                <a:latin typeface="Helvetica"/>
              </a:rPr>
              <a:t>La pureza y la contaminación (1:21, 1:27, 3:6, 3:17, 4:8)</a:t>
            </a:r>
            <a:endParaRPr lang="en-US" sz="2400" dirty="0">
              <a:latin typeface="Helvetica"/>
            </a:endParaRPr>
          </a:p>
          <a:p>
            <a:pPr lvl="1">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Teología </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r>
              <a:rPr lang="es-MX" dirty="0">
                <a:latin typeface="Helvetica"/>
              </a:rPr>
              <a:t>El autor se identifica como Santiago (en griego </a:t>
            </a:r>
            <a:r>
              <a:rPr lang="en-US" dirty="0" err="1">
                <a:latin typeface="Helvetica"/>
              </a:rPr>
              <a:t>Ἰάκω</a:t>
            </a:r>
            <a:r>
              <a:rPr lang="en-US" dirty="0">
                <a:latin typeface="Helvetica"/>
              </a:rPr>
              <a:t>β</a:t>
            </a:r>
            <a:r>
              <a:rPr lang="en-US" dirty="0" err="1">
                <a:latin typeface="Helvetica"/>
              </a:rPr>
              <a:t>ος</a:t>
            </a:r>
            <a:r>
              <a:rPr lang="es-MX" dirty="0">
                <a:latin typeface="Helvetica"/>
              </a:rPr>
              <a:t> o Iakobos), siervo de Dios y del Señor Jesucristo (1:1).  </a:t>
            </a:r>
            <a:endParaRPr lang="en-US" dirty="0">
              <a:latin typeface="Helvetica"/>
            </a:endParaRPr>
          </a:p>
          <a:p>
            <a:r>
              <a:rPr lang="es-MX" dirty="0">
                <a:latin typeface="Helvetica"/>
              </a:rPr>
              <a:t>“Este hecho requiere un autor que se llama Jacobo pero suficientemente conocido que no necesita más que esta frase descriptiva para que los lectores reconozcan su identidad” (Gifford, giffmex.org). </a:t>
            </a:r>
            <a:endParaRPr lang="en-US" dirty="0">
              <a:latin typeface="Helvetica"/>
            </a:endParaRPr>
          </a:p>
          <a:p>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Autor</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p:txBody>
          <a:bodyPr/>
          <a:lstStyle/>
          <a:p>
            <a:pPr marL="466725" lvl="3" indent="-358775">
              <a:buClr>
                <a:schemeClr val="accent1"/>
              </a:buClr>
              <a:buSzPct val="120000"/>
              <a:buFont typeface="Wingdings" charset="0"/>
              <a:buChar char="§"/>
            </a:pPr>
            <a:r>
              <a:rPr lang="en-US" sz="3200" dirty="0">
                <a:latin typeface="Helvetica"/>
              </a:rPr>
              <a:t>La </a:t>
            </a:r>
            <a:r>
              <a:rPr lang="en-US" sz="3200" dirty="0" err="1">
                <a:latin typeface="Helvetica"/>
              </a:rPr>
              <a:t>salvación</a:t>
            </a:r>
            <a:endParaRPr lang="en-US" sz="3200" dirty="0">
              <a:latin typeface="Helvetica"/>
            </a:endParaRPr>
          </a:p>
          <a:p>
            <a:pPr lvl="1"/>
            <a:r>
              <a:rPr lang="en-US" dirty="0">
                <a:latin typeface="Helvetica"/>
              </a:rPr>
              <a:t>Dios </a:t>
            </a:r>
            <a:r>
              <a:rPr lang="en-US" dirty="0" err="1">
                <a:latin typeface="Helvetica"/>
              </a:rPr>
              <a:t>salva</a:t>
            </a:r>
            <a:r>
              <a:rPr lang="en-US" dirty="0">
                <a:latin typeface="Helvetica"/>
              </a:rPr>
              <a:t> (4:12)</a:t>
            </a:r>
            <a:endParaRPr lang="en-US" sz="2400" dirty="0">
              <a:latin typeface="Helvetica"/>
            </a:endParaRPr>
          </a:p>
          <a:p>
            <a:pPr lvl="1"/>
            <a:r>
              <a:rPr lang="es-MX" dirty="0">
                <a:latin typeface="Helvetica"/>
              </a:rPr>
              <a:t>Regeneración por la palabra (el evangelio) (1:18, 1:21)</a:t>
            </a:r>
            <a:endParaRPr lang="en-US" sz="2400" dirty="0">
              <a:latin typeface="Helvetica"/>
            </a:endParaRPr>
          </a:p>
          <a:p>
            <a:pPr lvl="1"/>
            <a:r>
              <a:rPr lang="es-MX" dirty="0">
                <a:latin typeface="Helvetica"/>
              </a:rPr>
              <a:t>No por la fe sola (2:14)</a:t>
            </a:r>
            <a:endParaRPr lang="en-US" sz="2400" dirty="0">
              <a:latin typeface="Helvetica"/>
            </a:endParaRPr>
          </a:p>
          <a:p>
            <a:pPr lvl="1"/>
            <a:r>
              <a:rPr lang="es-MX" dirty="0">
                <a:latin typeface="Helvetica"/>
              </a:rPr>
              <a:t>Por la oración de fe (5:15)</a:t>
            </a:r>
            <a:endParaRPr lang="en-US" sz="2400" dirty="0">
              <a:latin typeface="Helvetica"/>
            </a:endParaRPr>
          </a:p>
          <a:p>
            <a:pPr lvl="1"/>
            <a:r>
              <a:rPr lang="es-MX" dirty="0">
                <a:latin typeface="Helvetica"/>
              </a:rPr>
              <a:t>Por el esfuerzo de un creyente que busca los pecadores (5:20)</a:t>
            </a:r>
            <a:endParaRPr lang="en-US" sz="2400" dirty="0">
              <a:latin typeface="Helvetica"/>
            </a:endParaRPr>
          </a:p>
          <a:p>
            <a:pPr lvl="1">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Teología </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66725" lvl="1" indent="-358775">
              <a:buClr>
                <a:schemeClr val="accent1"/>
              </a:buClr>
              <a:buSzPct val="120000"/>
            </a:pPr>
            <a:r>
              <a:rPr lang="es-MX" sz="3200" dirty="0">
                <a:latin typeface="Helvetica"/>
              </a:rPr>
              <a:t>Figuras literarias</a:t>
            </a:r>
            <a:endParaRPr lang="en-US" sz="3200" dirty="0">
              <a:latin typeface="Helvetica"/>
            </a:endParaRPr>
          </a:p>
          <a:p>
            <a:pPr marL="466725" lvl="1" indent="-358775"/>
            <a:r>
              <a:rPr lang="es-MX" dirty="0">
                <a:latin typeface="Helvetica"/>
              </a:rPr>
              <a:t>Imágenes del mar: olas (1:6), timón (3:4), agua salada y agua fresca (3:11), la niebla (4:14)</a:t>
            </a:r>
            <a:endParaRPr lang="en-US" sz="2400" dirty="0">
              <a:latin typeface="Helvetica"/>
            </a:endParaRPr>
          </a:p>
          <a:p>
            <a:pPr marL="466725" lvl="1" indent="-358775"/>
            <a:r>
              <a:rPr lang="es-MX" dirty="0">
                <a:latin typeface="Helvetica"/>
              </a:rPr>
              <a:t>Imágenes agrícolas: sembrar y cosechar (3:18), lluvias (5:7), higueras y olivas (3:12)</a:t>
            </a:r>
            <a:endParaRPr lang="en-US" sz="2400" dirty="0">
              <a:latin typeface="Helvetica"/>
            </a:endParaRPr>
          </a:p>
          <a:p>
            <a:pPr marL="466725" lvl="1" indent="-358775">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Aspectos literarios </a:t>
            </a:r>
            <a:r>
              <a:rPr lang="es-MX" sz="2400" dirty="0" smtClean="0">
                <a:ea typeface="+mj-ea"/>
              </a:rPr>
              <a:t>(giffmex.org)</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66725" lvl="1" indent="-358775">
              <a:buClr>
                <a:schemeClr val="accent1"/>
              </a:buClr>
              <a:buSzPct val="120000"/>
            </a:pPr>
            <a:r>
              <a:rPr lang="es-MX" sz="3200" dirty="0">
                <a:latin typeface="Helvetica"/>
              </a:rPr>
              <a:t>Invención de palabras </a:t>
            </a:r>
            <a:endParaRPr lang="en-US" sz="3200" dirty="0">
              <a:latin typeface="Helvetica"/>
            </a:endParaRPr>
          </a:p>
          <a:p>
            <a:pPr marL="466725" lvl="1" indent="-358775"/>
            <a:r>
              <a:rPr lang="es-MX" dirty="0">
                <a:latin typeface="Helvetica"/>
              </a:rPr>
              <a:t>Hay varias palabras que encontramos por primera vez en la literatura griega aquí en Santiago. </a:t>
            </a:r>
          </a:p>
          <a:p>
            <a:pPr marL="466725" lvl="1" indent="-358775"/>
            <a:r>
              <a:rPr lang="es-MX" dirty="0">
                <a:latin typeface="Helvetica"/>
              </a:rPr>
              <a:t>Esto nos da la impresión que Santiago inventó varias palabras griegas traducidas: doble-ánimo (1:8, 4:8), compasivo (5:11), diabólico (3:15), anillos de oro (2:2), religioso (1:26).</a:t>
            </a:r>
            <a:endParaRPr lang="en-US" sz="2400" dirty="0">
              <a:latin typeface="Helvetica"/>
            </a:endParaRPr>
          </a:p>
          <a:p>
            <a:endParaRPr lang="en-US" sz="2800" dirty="0">
              <a:latin typeface="Helvetica"/>
            </a:endParaRPr>
          </a:p>
          <a:p>
            <a:pPr marL="466725" lvl="1" indent="-358775">
              <a:buClr>
                <a:schemeClr val="accent1"/>
              </a:buClr>
              <a:buSzPct val="120000"/>
              <a:buFont typeface="Wingdings"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Aspectos literarios </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66725" lvl="1" indent="-358775">
              <a:buClr>
                <a:schemeClr val="accent1"/>
              </a:buClr>
              <a:buSzPct val="120000"/>
            </a:pPr>
            <a:r>
              <a:rPr lang="es-MX" sz="3200" dirty="0">
                <a:latin typeface="Helvetica"/>
              </a:rPr>
              <a:t>Santiago cita a varias personas; probablemente está usando las palabras de sus lectores:</a:t>
            </a:r>
            <a:endParaRPr lang="en-US" sz="3200" dirty="0">
              <a:latin typeface="Helvetica"/>
            </a:endParaRPr>
          </a:p>
          <a:p>
            <a:pPr marL="466725" lvl="1" indent="-358775"/>
            <a:r>
              <a:rPr lang="en-US" dirty="0">
                <a:latin typeface="Helvetica"/>
              </a:rPr>
              <a:t>1:13  </a:t>
            </a:r>
            <a:r>
              <a:rPr lang="es-MX" dirty="0">
                <a:latin typeface="Helvetica"/>
              </a:rPr>
              <a:t>El que dice que Dios le tiente</a:t>
            </a:r>
            <a:endParaRPr lang="en-US" sz="2400" dirty="0">
              <a:latin typeface="Helvetica"/>
            </a:endParaRPr>
          </a:p>
          <a:p>
            <a:pPr marL="466725" lvl="1" indent="-358775"/>
            <a:r>
              <a:rPr lang="en-US" dirty="0">
                <a:latin typeface="Helvetica"/>
              </a:rPr>
              <a:t>2:2-4  </a:t>
            </a:r>
            <a:r>
              <a:rPr lang="es-MX" dirty="0">
                <a:latin typeface="Helvetica"/>
              </a:rPr>
              <a:t>Los que dicen a los ricos y a los pobres “Siéntese usted…” o “quédate ahí…”</a:t>
            </a:r>
            <a:endParaRPr lang="en-US" sz="2400" dirty="0">
              <a:latin typeface="Helvetica"/>
            </a:endParaRPr>
          </a:p>
          <a:p>
            <a:pPr marL="466725" lvl="1" indent="-358775"/>
            <a:r>
              <a:rPr lang="en-US" dirty="0">
                <a:latin typeface="Helvetica"/>
              </a:rPr>
              <a:t>2:14 </a:t>
            </a:r>
            <a:r>
              <a:rPr lang="es-MX" dirty="0">
                <a:latin typeface="Helvetica"/>
              </a:rPr>
              <a:t>El que dice que tiene fe sin obras</a:t>
            </a:r>
            <a:endParaRPr lang="en-US" sz="2400" dirty="0">
              <a:latin typeface="Helvetica"/>
            </a:endParaRPr>
          </a:p>
          <a:p>
            <a:pPr marL="466725" lvl="1" indent="-358775">
              <a:buClr>
                <a:schemeClr val="accent1"/>
              </a:buClr>
              <a:buSzPct val="120000"/>
              <a:buFont typeface="Wingdings" charset="0"/>
              <a:buNone/>
            </a:pPr>
            <a:endParaRPr lang="en-US" sz="3200"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Aspectos literarios </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p:txBody>
          <a:bodyPr/>
          <a:lstStyle/>
          <a:p>
            <a:pPr lvl="1"/>
            <a:r>
              <a:rPr lang="en-US" dirty="0">
                <a:latin typeface="Helvetica"/>
              </a:rPr>
              <a:t>2:18  </a:t>
            </a:r>
            <a:r>
              <a:rPr lang="es-MX" dirty="0">
                <a:latin typeface="Helvetica"/>
              </a:rPr>
              <a:t>El que dice “Tú tienes fe y yo tengo obras”</a:t>
            </a:r>
            <a:endParaRPr lang="en-US" sz="2400" dirty="0">
              <a:latin typeface="Helvetica"/>
            </a:endParaRPr>
          </a:p>
          <a:p>
            <a:pPr lvl="1"/>
            <a:r>
              <a:rPr lang="en-US" dirty="0">
                <a:latin typeface="Helvetica"/>
              </a:rPr>
              <a:t>2:19  </a:t>
            </a:r>
            <a:r>
              <a:rPr lang="es-MX" dirty="0">
                <a:latin typeface="Helvetica"/>
              </a:rPr>
              <a:t>El que cree que Dios es uno</a:t>
            </a:r>
            <a:endParaRPr lang="en-US" sz="2400" dirty="0">
              <a:latin typeface="Helvetica"/>
            </a:endParaRPr>
          </a:p>
          <a:p>
            <a:pPr lvl="1"/>
            <a:r>
              <a:rPr lang="en-US" dirty="0">
                <a:latin typeface="Helvetica"/>
              </a:rPr>
              <a:t>4:13  </a:t>
            </a:r>
            <a:r>
              <a:rPr lang="es-MX" dirty="0">
                <a:latin typeface="Helvetica"/>
              </a:rPr>
              <a:t>Los que hablan de sus futuros planes de negocio</a:t>
            </a:r>
            <a:endParaRPr lang="en-US" sz="2400" dirty="0">
              <a:latin typeface="Helvetica"/>
            </a:endParaRPr>
          </a:p>
          <a:p>
            <a:pPr lvl="1"/>
            <a:r>
              <a:rPr lang="en-US" dirty="0">
                <a:latin typeface="Helvetica"/>
              </a:rPr>
              <a:t>4:16  Los </a:t>
            </a:r>
            <a:r>
              <a:rPr lang="en-US" dirty="0" err="1">
                <a:latin typeface="Helvetica"/>
              </a:rPr>
              <a:t>que</a:t>
            </a:r>
            <a:r>
              <a:rPr lang="en-US" dirty="0">
                <a:latin typeface="Helvetica"/>
              </a:rPr>
              <a:t> </a:t>
            </a:r>
            <a:r>
              <a:rPr lang="en-US" dirty="0" err="1">
                <a:latin typeface="Helvetica"/>
              </a:rPr>
              <a:t>jactan</a:t>
            </a:r>
            <a:endParaRPr lang="en-US" sz="2400" dirty="0">
              <a:latin typeface="Helvetica"/>
            </a:endParaRPr>
          </a:p>
          <a:p>
            <a:pPr lvl="2">
              <a:buClr>
                <a:schemeClr val="accent1"/>
              </a:buClr>
              <a:buSzPct val="120000"/>
              <a:buFont typeface="Arial" charset="0"/>
              <a:buNone/>
            </a:pPr>
            <a:endParaRPr lang="en-US" dirty="0">
              <a:latin typeface="Helvetica"/>
            </a:endParaRPr>
          </a:p>
        </p:txBody>
      </p:sp>
      <p:sp>
        <p:nvSpPr>
          <p:cNvPr id="2" name="Title 1"/>
          <p:cNvSpPr>
            <a:spLocks noGrp="1"/>
          </p:cNvSpPr>
          <p:nvPr>
            <p:ph type="title"/>
          </p:nvPr>
        </p:nvSpPr>
        <p:spPr/>
        <p:txBody>
          <a:bodyPr/>
          <a:lstStyle/>
          <a:p>
            <a:pPr>
              <a:defRPr/>
            </a:pPr>
            <a:r>
              <a:rPr lang="es-MX" sz="4100" dirty="0" smtClean="0">
                <a:ea typeface="+mj-ea"/>
              </a:rPr>
              <a:t>Aspectos literarios </a:t>
            </a:r>
            <a:endParaRPr lang="es-MX" sz="24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1"/>
          <p:cNvSpPr>
            <a:spLocks noGrp="1"/>
          </p:cNvSpPr>
          <p:nvPr>
            <p:ph idx="1"/>
          </p:nvPr>
        </p:nvSpPr>
        <p:spPr>
          <a:xfrm>
            <a:off x="304800" y="1447800"/>
            <a:ext cx="8610600" cy="5257800"/>
          </a:xfrm>
        </p:spPr>
        <p:txBody>
          <a:bodyPr>
            <a:normAutofit lnSpcReduction="10000"/>
          </a:bodyPr>
          <a:lstStyle/>
          <a:p>
            <a:r>
              <a:rPr lang="es-MX" dirty="0">
                <a:latin typeface="Helvetica"/>
              </a:rPr>
              <a:t>Santiago y la literatura sapiencial</a:t>
            </a:r>
          </a:p>
          <a:p>
            <a:r>
              <a:rPr lang="es-MX" dirty="0">
                <a:latin typeface="Helvetica"/>
              </a:rPr>
              <a:t>Santiago y el Sermón del Monte</a:t>
            </a:r>
          </a:p>
          <a:p>
            <a:r>
              <a:rPr lang="es-MX" dirty="0">
                <a:latin typeface="Helvetica"/>
              </a:rPr>
              <a:t>Santiago 2:14-26 y las cartas de Pablo</a:t>
            </a:r>
          </a:p>
          <a:p>
            <a:pPr lvl="1"/>
            <a:r>
              <a:rPr lang="es-MX" dirty="0">
                <a:latin typeface="Helvetica"/>
              </a:rPr>
              <a:t>Hay varias contradicciones verbales entre Santiago 2:14-26 y las cartas de Pablo.</a:t>
            </a:r>
          </a:p>
          <a:p>
            <a:pPr lvl="1"/>
            <a:r>
              <a:rPr lang="en-US" dirty="0" err="1">
                <a:latin typeface="Helvetica"/>
              </a:rPr>
              <a:t>Explicación</a:t>
            </a:r>
            <a:r>
              <a:rPr lang="en-US" dirty="0">
                <a:latin typeface="Helvetica"/>
              </a:rPr>
              <a:t> de </a:t>
            </a:r>
            <a:r>
              <a:rPr lang="en-US" dirty="0" err="1">
                <a:latin typeface="Helvetica"/>
              </a:rPr>
              <a:t>las</a:t>
            </a:r>
            <a:r>
              <a:rPr lang="en-US" dirty="0">
                <a:latin typeface="Helvetica"/>
              </a:rPr>
              <a:t> </a:t>
            </a:r>
            <a:r>
              <a:rPr lang="en-US" dirty="0" err="1">
                <a:latin typeface="Helvetica"/>
              </a:rPr>
              <a:t>contradicciones</a:t>
            </a:r>
            <a:endParaRPr lang="en-US" dirty="0">
              <a:latin typeface="Helvetica"/>
            </a:endParaRPr>
          </a:p>
          <a:p>
            <a:pPr lvl="2"/>
            <a:r>
              <a:rPr lang="es-MX" sz="2800" dirty="0">
                <a:latin typeface="Helvetica"/>
              </a:rPr>
              <a:t>Los dos operan con diferentes definiciones de “fe.” </a:t>
            </a:r>
            <a:endParaRPr lang="en-US" sz="2800" dirty="0">
              <a:latin typeface="Helvetica"/>
            </a:endParaRPr>
          </a:p>
          <a:p>
            <a:pPr lvl="2"/>
            <a:r>
              <a:rPr lang="es-MX" sz="2800" dirty="0">
                <a:latin typeface="Helvetica"/>
              </a:rPr>
              <a:t>Los dos tienen diferentes definiciones de “obras.”</a:t>
            </a:r>
          </a:p>
          <a:p>
            <a:pPr lvl="2"/>
            <a:r>
              <a:rPr lang="es-MX" sz="2800" dirty="0">
                <a:latin typeface="Helvetica"/>
              </a:rPr>
              <a:t>Los dos tienen diferentes definiciones de “justificación.”</a:t>
            </a:r>
            <a:endParaRPr lang="en-US" sz="2800" dirty="0">
              <a:latin typeface="Helvetica"/>
            </a:endParaRPr>
          </a:p>
          <a:p>
            <a:pPr lvl="1"/>
            <a:endParaRPr lang="en-US" sz="2400" dirty="0">
              <a:latin typeface="Helvetica"/>
            </a:endParaRPr>
          </a:p>
          <a:p>
            <a:endParaRPr lang="en-US" dirty="0">
              <a:latin typeface="Helvetica"/>
            </a:endParaRPr>
          </a:p>
          <a:p>
            <a:endParaRPr lang="en-US" dirty="0">
              <a:latin typeface="Helvetica"/>
            </a:endParaRPr>
          </a:p>
        </p:txBody>
      </p:sp>
      <p:sp>
        <p:nvSpPr>
          <p:cNvPr id="3" name="Title 2"/>
          <p:cNvSpPr>
            <a:spLocks noGrp="1"/>
          </p:cNvSpPr>
          <p:nvPr>
            <p:ph type="title"/>
          </p:nvPr>
        </p:nvSpPr>
        <p:spPr>
          <a:xfrm>
            <a:off x="457200" y="0"/>
            <a:ext cx="8229600" cy="1219200"/>
          </a:xfrm>
        </p:spPr>
        <p:txBody>
          <a:bodyPr/>
          <a:lstStyle/>
          <a:p>
            <a:pPr eaLnBrk="1" fontAlgn="auto" hangingPunct="1">
              <a:spcAft>
                <a:spcPts val="0"/>
              </a:spcAft>
              <a:defRPr/>
            </a:pPr>
            <a:r>
              <a:rPr lang="es-MX" dirty="0" smtClean="0">
                <a:solidFill>
                  <a:srgbClr val="FFFFFF"/>
                </a:solidFill>
                <a:ea typeface="+mj-ea"/>
              </a:rPr>
              <a:t>Contexto canónico </a:t>
            </a:r>
            <a:r>
              <a:rPr lang="es-MX" sz="2400" dirty="0" smtClean="0">
                <a:solidFill>
                  <a:srgbClr val="FFFFFF"/>
                </a:solidFill>
                <a:ea typeface="+mj-ea"/>
              </a:rPr>
              <a:t>(giffmex.org) </a:t>
            </a:r>
            <a:endParaRPr lang="es-MX" sz="2400" dirty="0">
              <a:solidFill>
                <a:srgbClr val="FFFFFF"/>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1"/>
          <p:cNvSpPr>
            <a:spLocks noGrp="1"/>
          </p:cNvSpPr>
          <p:nvPr>
            <p:ph idx="1"/>
          </p:nvPr>
        </p:nvSpPr>
        <p:spPr>
          <a:xfrm>
            <a:off x="304800" y="1447800"/>
            <a:ext cx="8610600" cy="5257800"/>
          </a:xfrm>
        </p:spPr>
        <p:txBody>
          <a:bodyPr/>
          <a:lstStyle/>
          <a:p>
            <a:pPr lvl="2"/>
            <a:r>
              <a:rPr lang="es-MX" sz="2800" dirty="0">
                <a:latin typeface="Helvetica"/>
              </a:rPr>
              <a:t>Los dos están atacando diferentes abusos</a:t>
            </a:r>
          </a:p>
          <a:p>
            <a:pPr lvl="2"/>
            <a:r>
              <a:rPr lang="es-MX" sz="2800" dirty="0">
                <a:latin typeface="Helvetica"/>
              </a:rPr>
              <a:t>Pablo varias veces explica que su perspectiva no permite la licencia (Rom. 3:8, 6:1; Gál. 5:13) mostrando su acuerdo con lo que dice Santiago. </a:t>
            </a:r>
            <a:endParaRPr lang="en-US" sz="2800" dirty="0">
              <a:latin typeface="Helvetica"/>
            </a:endParaRPr>
          </a:p>
          <a:p>
            <a:pPr lvl="2"/>
            <a:endParaRPr lang="en-US" sz="2800" dirty="0">
              <a:latin typeface="Helvetica"/>
            </a:endParaRPr>
          </a:p>
        </p:txBody>
      </p:sp>
      <p:sp>
        <p:nvSpPr>
          <p:cNvPr id="3" name="Title 2"/>
          <p:cNvSpPr>
            <a:spLocks noGrp="1"/>
          </p:cNvSpPr>
          <p:nvPr>
            <p:ph type="title"/>
          </p:nvPr>
        </p:nvSpPr>
        <p:spPr>
          <a:xfrm>
            <a:off x="457200" y="0"/>
            <a:ext cx="8229600" cy="1219200"/>
          </a:xfrm>
        </p:spPr>
        <p:txBody>
          <a:bodyPr/>
          <a:lstStyle/>
          <a:p>
            <a:pPr eaLnBrk="1" fontAlgn="auto" hangingPunct="1">
              <a:spcAft>
                <a:spcPts val="0"/>
              </a:spcAft>
              <a:defRPr/>
            </a:pPr>
            <a:r>
              <a:rPr lang="es-MX" dirty="0" smtClean="0">
                <a:solidFill>
                  <a:srgbClr val="FFFFFF"/>
                </a:solidFill>
                <a:ea typeface="+mj-ea"/>
              </a:rPr>
              <a:t>Contexto canónico </a:t>
            </a:r>
            <a:endParaRPr lang="es-MX" sz="2700" dirty="0">
              <a:solidFill>
                <a:srgbClr val="FFFFFF"/>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1"/>
          <p:cNvSpPr>
            <a:spLocks noGrp="1"/>
          </p:cNvSpPr>
          <p:nvPr>
            <p:ph idx="1"/>
          </p:nvPr>
        </p:nvSpPr>
        <p:spPr>
          <a:xfrm>
            <a:off x="304800" y="1600200"/>
            <a:ext cx="8610600" cy="5257800"/>
          </a:xfrm>
        </p:spPr>
        <p:txBody>
          <a:bodyPr/>
          <a:lstStyle/>
          <a:p>
            <a:pPr marL="438150" lvl="1" indent="-319088">
              <a:spcBef>
                <a:spcPct val="0"/>
              </a:spcBef>
              <a:buClr>
                <a:schemeClr val="accent1"/>
              </a:buClr>
              <a:buSzPct val="80000"/>
              <a:buFont typeface="Wingdings 2" charset="0"/>
              <a:buChar char=""/>
            </a:pPr>
            <a:r>
              <a:rPr lang="es-MX" dirty="0">
                <a:latin typeface="Helvetica"/>
              </a:rPr>
              <a:t>Bosquejo sintáctico para Santiago 2:14-26 (lo voy a mandar como documento Word).</a:t>
            </a:r>
            <a:endParaRPr lang="en-US" sz="2400" dirty="0">
              <a:latin typeface="Helvetica"/>
            </a:endParaRPr>
          </a:p>
          <a:p>
            <a:endParaRPr lang="en-US" dirty="0">
              <a:latin typeface="Helvetica"/>
            </a:endParaRPr>
          </a:p>
        </p:txBody>
      </p:sp>
      <p:sp>
        <p:nvSpPr>
          <p:cNvPr id="3" name="Title 2"/>
          <p:cNvSpPr>
            <a:spLocks noGrp="1"/>
          </p:cNvSpPr>
          <p:nvPr>
            <p:ph type="title"/>
          </p:nvPr>
        </p:nvSpPr>
        <p:spPr/>
        <p:txBody>
          <a:bodyPr/>
          <a:lstStyle/>
          <a:p>
            <a:pPr eaLnBrk="1" fontAlgn="auto" hangingPunct="1">
              <a:spcAft>
                <a:spcPts val="0"/>
              </a:spcAft>
              <a:defRPr/>
            </a:pPr>
            <a:r>
              <a:rPr lang="es-MX" dirty="0" smtClean="0">
                <a:solidFill>
                  <a:srgbClr val="FFFFFF"/>
                </a:solidFill>
                <a:ea typeface="+mj-ea"/>
              </a:rPr>
              <a:t>Exégesis selecta </a:t>
            </a:r>
            <a:r>
              <a:rPr lang="es-MX" sz="2700" dirty="0" smtClean="0">
                <a:solidFill>
                  <a:srgbClr val="FFFFFF"/>
                </a:solidFill>
                <a:ea typeface="+mj-ea"/>
              </a:rPr>
              <a:t>(www.giffmex.org)</a:t>
            </a:r>
            <a:endParaRPr lang="es-MX" sz="2700" dirty="0">
              <a:solidFill>
                <a:srgbClr val="FFFFFF"/>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1"/>
          <p:cNvSpPr>
            <a:spLocks noGrp="1"/>
          </p:cNvSpPr>
          <p:nvPr>
            <p:ph idx="1"/>
          </p:nvPr>
        </p:nvSpPr>
        <p:spPr>
          <a:xfrm>
            <a:off x="304800" y="1600200"/>
            <a:ext cx="8610600" cy="5257800"/>
          </a:xfrm>
        </p:spPr>
        <p:txBody>
          <a:bodyPr/>
          <a:lstStyle/>
          <a:p>
            <a:pPr marL="438150" lvl="1" indent="-319088">
              <a:spcBef>
                <a:spcPct val="0"/>
              </a:spcBef>
              <a:buClr>
                <a:schemeClr val="accent1"/>
              </a:buClr>
              <a:buSzPct val="80000"/>
              <a:buFont typeface="Wingdings 2" charset="0"/>
              <a:buChar char=""/>
            </a:pPr>
            <a:r>
              <a:rPr lang="es-MX" dirty="0">
                <a:latin typeface="Helvetica"/>
              </a:rPr>
              <a:t>Notas exegéticas para Santiago 5:14 (Moo 236-242)</a:t>
            </a:r>
          </a:p>
          <a:p>
            <a:pPr marL="438150" lvl="1" indent="-319088"/>
            <a:r>
              <a:rPr lang="es-MX" dirty="0">
                <a:latin typeface="Helvetica"/>
              </a:rPr>
              <a:t>Probablemente Santiago está hablando de la enfermedad física, y no la debilidad espiritual, como dicen algunos comentaristas.</a:t>
            </a:r>
            <a:endParaRPr lang="en-US" dirty="0">
              <a:latin typeface="Helvetica"/>
            </a:endParaRPr>
          </a:p>
          <a:p>
            <a:pPr marL="438150" lvl="1" indent="-319088"/>
            <a:r>
              <a:rPr lang="es-MX" dirty="0">
                <a:latin typeface="Helvetica"/>
              </a:rPr>
              <a:t>Es notable que Pablo habla de personas con el don de sanar a otros, pero Santiago involucra a los ancianos de la iglesia.</a:t>
            </a:r>
            <a:endParaRPr lang="en-US" dirty="0">
              <a:latin typeface="Helvetica"/>
            </a:endParaRPr>
          </a:p>
          <a:p>
            <a:pPr marL="438150" lvl="1" indent="-319088"/>
            <a:r>
              <a:rPr lang="es-MX" dirty="0">
                <a:latin typeface="Helvetica"/>
              </a:rPr>
              <a:t>Ungir con aceite: ¿Por qué? Hay cuatro interpretaciones:</a:t>
            </a:r>
            <a:endParaRPr lang="en-US" dirty="0">
              <a:latin typeface="Helvetica"/>
            </a:endParaRPr>
          </a:p>
          <a:p>
            <a:pPr marL="438150" lvl="1" indent="-319088">
              <a:spcBef>
                <a:spcPct val="0"/>
              </a:spcBef>
              <a:buClr>
                <a:schemeClr val="accent1"/>
              </a:buClr>
              <a:buSzPct val="80000"/>
              <a:buFont typeface="Wingdings 2" charset="0"/>
              <a:buChar char=""/>
            </a:pPr>
            <a:endParaRPr lang="en-US" dirty="0">
              <a:latin typeface="Helvetica"/>
            </a:endParaRPr>
          </a:p>
          <a:p>
            <a:endParaRPr lang="en-US" sz="2800" dirty="0">
              <a:latin typeface="Helvetica"/>
            </a:endParaRPr>
          </a:p>
        </p:txBody>
      </p:sp>
      <p:sp>
        <p:nvSpPr>
          <p:cNvPr id="3" name="Title 2"/>
          <p:cNvSpPr>
            <a:spLocks noGrp="1"/>
          </p:cNvSpPr>
          <p:nvPr>
            <p:ph type="title"/>
          </p:nvPr>
        </p:nvSpPr>
        <p:spPr/>
        <p:txBody>
          <a:bodyPr/>
          <a:lstStyle/>
          <a:p>
            <a:pPr eaLnBrk="1" fontAlgn="auto" hangingPunct="1">
              <a:spcAft>
                <a:spcPts val="0"/>
              </a:spcAft>
              <a:defRPr/>
            </a:pPr>
            <a:r>
              <a:rPr lang="es-MX" dirty="0" smtClean="0">
                <a:solidFill>
                  <a:srgbClr val="FFFFFF"/>
                </a:solidFill>
                <a:ea typeface="+mj-ea"/>
              </a:rPr>
              <a:t>Exégesis selecta </a:t>
            </a:r>
            <a:endParaRPr lang="es-MX" sz="2700" dirty="0">
              <a:solidFill>
                <a:srgbClr val="FFFFFF"/>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1"/>
          <p:cNvSpPr>
            <a:spLocks noGrp="1"/>
          </p:cNvSpPr>
          <p:nvPr>
            <p:ph idx="1"/>
          </p:nvPr>
        </p:nvSpPr>
        <p:spPr>
          <a:xfrm>
            <a:off x="304800" y="1600200"/>
            <a:ext cx="8610600" cy="5257800"/>
          </a:xfrm>
        </p:spPr>
        <p:txBody>
          <a:bodyPr/>
          <a:lstStyle/>
          <a:p>
            <a:r>
              <a:rPr lang="es-MX" sz="2600" dirty="0">
                <a:latin typeface="Helvetica"/>
              </a:rPr>
              <a:t>Interpretación #1. “El aceite tiene un poder medicinal”.</a:t>
            </a:r>
            <a:endParaRPr lang="en-US" sz="2600" dirty="0">
              <a:latin typeface="Helvetica"/>
            </a:endParaRPr>
          </a:p>
          <a:p>
            <a:r>
              <a:rPr lang="es-MX" sz="2600" dirty="0">
                <a:latin typeface="Helvetica"/>
              </a:rPr>
              <a:t>Interpretación #2. “Usar aceite de esta forma tiene un poder sacramental.”</a:t>
            </a:r>
            <a:endParaRPr lang="en-US" sz="2600" dirty="0">
              <a:latin typeface="Helvetica"/>
            </a:endParaRPr>
          </a:p>
          <a:p>
            <a:r>
              <a:rPr lang="es-MX" sz="2600" dirty="0">
                <a:latin typeface="Helvetica"/>
              </a:rPr>
              <a:t>Interpretación #3. “El aceite no tiene poder en sí, pero es un símbolo de la consagración.”</a:t>
            </a:r>
            <a:endParaRPr lang="en-US" sz="2600" dirty="0">
              <a:latin typeface="Helvetica"/>
            </a:endParaRPr>
          </a:p>
          <a:p>
            <a:r>
              <a:rPr lang="es-MX" sz="2600" dirty="0">
                <a:latin typeface="Helvetica"/>
              </a:rPr>
              <a:t>Interpretación #4. “El aceite no tiene poder en sí, pero usar el aceite tiene un valor pastoral.”</a:t>
            </a:r>
            <a:endParaRPr lang="en-US" sz="2600" dirty="0">
              <a:latin typeface="Helvetica"/>
            </a:endParaRPr>
          </a:p>
          <a:p>
            <a:r>
              <a:rPr lang="es-MX" sz="2600" dirty="0">
                <a:latin typeface="Helvetica"/>
              </a:rPr>
              <a:t>Conclusión:  Cada iglesia debe reflexionar sobre estas opciones y consideraciones y llegar a su propia conclusión. Moo se inclina hacia opciones 3 y 4 en conjunto.</a:t>
            </a:r>
            <a:endParaRPr lang="en-US" sz="2600" dirty="0">
              <a:latin typeface="Helvetica"/>
            </a:endParaRPr>
          </a:p>
          <a:p>
            <a:endParaRPr lang="en-US" sz="2600" dirty="0">
              <a:latin typeface="Helvetica"/>
            </a:endParaRPr>
          </a:p>
        </p:txBody>
      </p:sp>
      <p:sp>
        <p:nvSpPr>
          <p:cNvPr id="3" name="Title 2"/>
          <p:cNvSpPr>
            <a:spLocks noGrp="1"/>
          </p:cNvSpPr>
          <p:nvPr>
            <p:ph type="title"/>
          </p:nvPr>
        </p:nvSpPr>
        <p:spPr/>
        <p:txBody>
          <a:bodyPr/>
          <a:lstStyle/>
          <a:p>
            <a:pPr eaLnBrk="1" fontAlgn="auto" hangingPunct="1">
              <a:spcAft>
                <a:spcPts val="0"/>
              </a:spcAft>
              <a:defRPr/>
            </a:pPr>
            <a:r>
              <a:rPr lang="es-MX" dirty="0" smtClean="0">
                <a:solidFill>
                  <a:srgbClr val="FFFFFF"/>
                </a:solidFill>
                <a:ea typeface="+mj-ea"/>
              </a:rPr>
              <a:t>Exégesis selecta </a:t>
            </a:r>
            <a:endParaRPr lang="es-MX" sz="2700" dirty="0">
              <a:solidFill>
                <a:srgbClr val="FFFFFF"/>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r>
              <a:rPr lang="es-MX" dirty="0">
                <a:latin typeface="Helvetica"/>
              </a:rPr>
              <a:t>A veces hay confusión sobre la relación entre los nombres Jacobo y Santiago, pero es el mismo nombre.  Santiago es nada más que la combinación entre Santo + Iakobos.</a:t>
            </a:r>
            <a:endParaRPr lang="en-US" dirty="0">
              <a:latin typeface="Helvetica"/>
            </a:endParaRPr>
          </a:p>
          <a:p>
            <a:r>
              <a:rPr lang="es-MX" dirty="0">
                <a:latin typeface="Helvetica"/>
              </a:rPr>
              <a:t>Había cuatro hombres en el NT que tenían el nombre Santiago/Jacobo (NIV Study Bible, 1879).    </a:t>
            </a:r>
            <a:endParaRPr lang="en-US" dirty="0">
              <a:latin typeface="Helvetica"/>
            </a:endParaRPr>
          </a:p>
          <a:p>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Autor</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1"/>
          <p:cNvSpPr>
            <a:spLocks noGrp="1"/>
          </p:cNvSpPr>
          <p:nvPr>
            <p:ph idx="1"/>
          </p:nvPr>
        </p:nvSpPr>
        <p:spPr>
          <a:xfrm>
            <a:off x="304800" y="1828800"/>
            <a:ext cx="8610600" cy="5257800"/>
          </a:xfrm>
        </p:spPr>
        <p:txBody>
          <a:bodyPr/>
          <a:lstStyle/>
          <a:p>
            <a:pPr marL="466725" lvl="3" indent="-358775">
              <a:buClr>
                <a:schemeClr val="accent1"/>
              </a:buClr>
              <a:buSzPct val="120000"/>
            </a:pPr>
            <a:r>
              <a:rPr lang="es-MX" sz="2800" dirty="0">
                <a:latin typeface="Helvetica"/>
              </a:rPr>
              <a:t>La genuina fe tiene que evidenciarse en obras.</a:t>
            </a:r>
            <a:endParaRPr lang="en-US" sz="2800" dirty="0">
              <a:latin typeface="Helvetica"/>
            </a:endParaRPr>
          </a:p>
          <a:p>
            <a:pPr marL="466725" lvl="3" indent="-358775">
              <a:buClr>
                <a:schemeClr val="accent1"/>
              </a:buClr>
              <a:buSzPct val="120000"/>
            </a:pPr>
            <a:r>
              <a:rPr lang="es-MX" sz="2800" dirty="0">
                <a:latin typeface="Helvetica"/>
              </a:rPr>
              <a:t>Tenemos que evitar descansar contentos en un fe tibia y cómoda que pretende obtener lo mejor del mundo presente y del venidero (CM, 556).</a:t>
            </a:r>
            <a:endParaRPr lang="en-US" sz="2800" dirty="0">
              <a:latin typeface="Helvetica"/>
            </a:endParaRPr>
          </a:p>
          <a:p>
            <a:pPr marL="466725" lvl="3" indent="-358775">
              <a:buClr>
                <a:schemeClr val="accent1"/>
              </a:buClr>
              <a:buSzPct val="120000"/>
            </a:pPr>
            <a:r>
              <a:rPr lang="es-MX" sz="2800" dirty="0">
                <a:latin typeface="Helvetica"/>
              </a:rPr>
              <a:t>Tenemos que ser imparciales.  Tenemos que decir “no” al favoritismo.</a:t>
            </a:r>
            <a:endParaRPr lang="en-US" sz="2800" dirty="0">
              <a:latin typeface="Helvetica"/>
            </a:endParaRPr>
          </a:p>
          <a:p>
            <a:pPr marL="466725" lvl="3" indent="-358775">
              <a:buClr>
                <a:schemeClr val="accent1"/>
              </a:buClr>
              <a:buSzPct val="120000"/>
            </a:pPr>
            <a:r>
              <a:rPr lang="es-MX" sz="2800" dirty="0">
                <a:latin typeface="Helvetica"/>
              </a:rPr>
              <a:t>Tengamos mucho cuidado con la lengua.</a:t>
            </a:r>
            <a:endParaRPr lang="en-US" sz="2800" dirty="0">
              <a:latin typeface="Helvetica"/>
            </a:endParaRPr>
          </a:p>
          <a:p>
            <a:pPr marL="466725" indent="-358775">
              <a:buSzPct val="120000"/>
            </a:pPr>
            <a:endParaRPr lang="en-US" sz="2800" dirty="0">
              <a:latin typeface="Helvetica"/>
            </a:endParaRPr>
          </a:p>
        </p:txBody>
      </p:sp>
      <p:sp>
        <p:nvSpPr>
          <p:cNvPr id="3" name="Title 2"/>
          <p:cNvSpPr>
            <a:spLocks noGrp="1"/>
          </p:cNvSpPr>
          <p:nvPr>
            <p:ph type="title"/>
          </p:nvPr>
        </p:nvSpPr>
        <p:spPr>
          <a:xfrm>
            <a:off x="457200" y="3810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mensaje de Santiago para la Iglesia hoy</a:t>
            </a:r>
            <a:endParaRPr lang="es-MX" sz="2700" dirty="0">
              <a:solidFill>
                <a:srgbClr val="FFFFFF"/>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1"/>
          <p:cNvSpPr>
            <a:spLocks noGrp="1"/>
          </p:cNvSpPr>
          <p:nvPr>
            <p:ph idx="1"/>
          </p:nvPr>
        </p:nvSpPr>
        <p:spPr>
          <a:xfrm>
            <a:off x="304800" y="1828800"/>
            <a:ext cx="8610600" cy="5257800"/>
          </a:xfrm>
        </p:spPr>
        <p:txBody>
          <a:bodyPr/>
          <a:lstStyle/>
          <a:p>
            <a:pPr marL="438150" lvl="3" indent="-319088">
              <a:buClr>
                <a:schemeClr val="accent1"/>
              </a:buClr>
              <a:buSzPct val="120000"/>
            </a:pPr>
            <a:r>
              <a:rPr lang="es-MX" sz="3000" dirty="0">
                <a:latin typeface="Helvetica"/>
              </a:rPr>
              <a:t>Dios humilla a los orgullosos y levanta a los humildes.</a:t>
            </a:r>
            <a:endParaRPr lang="en-US" sz="3000" dirty="0">
              <a:latin typeface="Helvetica"/>
            </a:endParaRPr>
          </a:p>
          <a:p>
            <a:pPr marL="438150" lvl="3" indent="-319088">
              <a:buClr>
                <a:schemeClr val="accent1"/>
              </a:buClr>
              <a:buSzPct val="120000"/>
            </a:pPr>
            <a:r>
              <a:rPr lang="es-MX" sz="3000" dirty="0">
                <a:latin typeface="Helvetica"/>
              </a:rPr>
              <a:t>Vivamos cada día “coram Deo,” con los corazones orientados a Dios.</a:t>
            </a:r>
            <a:endParaRPr lang="en-US" sz="3000" dirty="0">
              <a:latin typeface="Helvetica"/>
            </a:endParaRPr>
          </a:p>
          <a:p>
            <a:pPr marL="438150" lvl="3" indent="-319088">
              <a:buClr>
                <a:schemeClr val="accent1"/>
              </a:buClr>
              <a:buSzPct val="120000"/>
            </a:pPr>
            <a:r>
              <a:rPr lang="es-MX" sz="3000" dirty="0">
                <a:latin typeface="Helvetica"/>
              </a:rPr>
              <a:t>El uso del dinero es un asunto espiritual de mucha importancia. </a:t>
            </a:r>
            <a:endParaRPr lang="en-US" sz="3000" dirty="0">
              <a:latin typeface="Helvetica"/>
            </a:endParaRPr>
          </a:p>
          <a:p>
            <a:pPr>
              <a:buSzPct val="120000"/>
              <a:buFont typeface="Wingdings 2" charset="0"/>
              <a:buNone/>
            </a:pPr>
            <a:r>
              <a:rPr lang="es-MX" sz="3000" b="1" dirty="0">
                <a:latin typeface="Helvetica"/>
              </a:rPr>
              <a:t> </a:t>
            </a:r>
            <a:endParaRPr lang="en-US" sz="3000" dirty="0">
              <a:latin typeface="Helvetica"/>
            </a:endParaRPr>
          </a:p>
          <a:p>
            <a:pPr>
              <a:buSzPct val="120000"/>
            </a:pPr>
            <a:endParaRPr lang="en-US" sz="3000" dirty="0">
              <a:latin typeface="Helvetica"/>
            </a:endParaRPr>
          </a:p>
        </p:txBody>
      </p:sp>
      <p:sp>
        <p:nvSpPr>
          <p:cNvPr id="3" name="Title 2"/>
          <p:cNvSpPr>
            <a:spLocks noGrp="1"/>
          </p:cNvSpPr>
          <p:nvPr>
            <p:ph type="title"/>
          </p:nvPr>
        </p:nvSpPr>
        <p:spPr>
          <a:xfrm>
            <a:off x="457200" y="381000"/>
            <a:ext cx="8229600" cy="1219200"/>
          </a:xfrm>
        </p:spPr>
        <p:txBody>
          <a:bodyPr>
            <a:normAutofit fontScale="90000"/>
          </a:bodyPr>
          <a:lstStyle/>
          <a:p>
            <a:pPr eaLnBrk="1" fontAlgn="auto" hangingPunct="1">
              <a:spcAft>
                <a:spcPts val="0"/>
              </a:spcAft>
              <a:defRPr/>
            </a:pPr>
            <a:r>
              <a:rPr lang="es-MX" dirty="0" smtClean="0">
                <a:solidFill>
                  <a:srgbClr val="FFFFFF"/>
                </a:solidFill>
                <a:ea typeface="+mj-ea"/>
              </a:rPr>
              <a:t>El mensaje de Santiago para la Iglesia hoy</a:t>
            </a:r>
            <a:endParaRPr lang="es-MX" sz="2700" dirty="0">
              <a:solidFill>
                <a:srgbClr val="FFFFFF"/>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1"/>
          <p:cNvSpPr>
            <a:spLocks noGrp="1"/>
          </p:cNvSpPr>
          <p:nvPr>
            <p:ph idx="1"/>
          </p:nvPr>
        </p:nvSpPr>
        <p:spPr>
          <a:xfrm>
            <a:off x="304800" y="1600200"/>
            <a:ext cx="8610600" cy="5257800"/>
          </a:xfrm>
        </p:spPr>
        <p:txBody>
          <a:bodyPr/>
          <a:lstStyle/>
          <a:p>
            <a:r>
              <a:rPr lang="es-MX" dirty="0">
                <a:latin typeface="Helvetica"/>
              </a:rPr>
              <a:t>Leer 1 Pedro y 2 Pedro.</a:t>
            </a:r>
            <a:endParaRPr lang="en-US" dirty="0">
              <a:latin typeface="Helvetica"/>
            </a:endParaRPr>
          </a:p>
          <a:p>
            <a:r>
              <a:rPr lang="es-MX" dirty="0">
                <a:latin typeface="Helvetica"/>
              </a:rPr>
              <a:t>Leer los capítulos 20 y 21 en Harrison o Carson y Moo.</a:t>
            </a:r>
            <a:endParaRPr lang="en-US" dirty="0">
              <a:latin typeface="Helvetica"/>
            </a:endParaRPr>
          </a:p>
          <a:p>
            <a:r>
              <a:rPr lang="es-MX" dirty="0">
                <a:latin typeface="Helvetica"/>
              </a:rPr>
              <a:t>Contestar la pregunta: ¿Qué podemos aprender de 1 Pedro acerca del sufrimiento?</a:t>
            </a:r>
            <a:endParaRPr lang="en-US" dirty="0">
              <a:latin typeface="Helvetica"/>
            </a:endParaRPr>
          </a:p>
          <a:p>
            <a:r>
              <a:rPr lang="es-MX" dirty="0">
                <a:latin typeface="Helvetica"/>
              </a:rPr>
              <a:t>Investigación exegética pasos 7, 8 (ver ejemplo).</a:t>
            </a:r>
            <a:endParaRPr lang="en-US" dirty="0">
              <a:latin typeface="Helvetica"/>
            </a:endParaRPr>
          </a:p>
        </p:txBody>
      </p:sp>
      <p:sp>
        <p:nvSpPr>
          <p:cNvPr id="3" name="Title 2"/>
          <p:cNvSpPr>
            <a:spLocks noGrp="1"/>
          </p:cNvSpPr>
          <p:nvPr>
            <p:ph type="title"/>
          </p:nvPr>
        </p:nvSpPr>
        <p:spPr/>
        <p:txBody>
          <a:bodyPr>
            <a:noAutofit/>
          </a:bodyPr>
          <a:lstStyle/>
          <a:p>
            <a:pPr eaLnBrk="1" fontAlgn="auto" hangingPunct="1">
              <a:spcAft>
                <a:spcPts val="0"/>
              </a:spcAft>
              <a:defRPr/>
            </a:pPr>
            <a:r>
              <a:rPr lang="es-MX" sz="4400" dirty="0" smtClean="0">
                <a:solidFill>
                  <a:schemeClr val="accent1">
                    <a:satMod val="150000"/>
                  </a:schemeClr>
                </a:solidFill>
                <a:ea typeface="+mj-ea"/>
              </a:rPr>
              <a:t>Tarea para esta semana	</a:t>
            </a:r>
            <a:endParaRPr lang="es-MX" sz="4400" dirty="0">
              <a:solidFill>
                <a:schemeClr val="accent1">
                  <a:satMod val="150000"/>
                </a:schemeClr>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pPr lvl="1"/>
            <a:r>
              <a:rPr lang="es-MX" dirty="0">
                <a:latin typeface="Helvetica"/>
              </a:rPr>
              <a:t>El apóstol Jacobo, el hermano de Juan.  No fue el autor porque murió en 44 d.C. </a:t>
            </a:r>
            <a:endParaRPr lang="en-US" sz="2400" dirty="0">
              <a:latin typeface="Helvetica"/>
            </a:endParaRPr>
          </a:p>
          <a:p>
            <a:pPr lvl="1"/>
            <a:r>
              <a:rPr lang="es-MX" dirty="0">
                <a:latin typeface="Helvetica"/>
              </a:rPr>
              <a:t>El apóstol Jacobo (el menor), hijo de Alfeo </a:t>
            </a:r>
            <a:endParaRPr lang="en-US" sz="2400" dirty="0">
              <a:latin typeface="Helvetica"/>
            </a:endParaRPr>
          </a:p>
          <a:p>
            <a:pPr lvl="1"/>
            <a:r>
              <a:rPr lang="es-MX" dirty="0">
                <a:latin typeface="Helvetica"/>
              </a:rPr>
              <a:t>¿Otro Jacobo, posiblemente el padre del apóstol Judas?</a:t>
            </a:r>
            <a:endParaRPr lang="en-US" sz="2400" dirty="0">
              <a:latin typeface="Helvetica"/>
            </a:endParaRPr>
          </a:p>
          <a:p>
            <a:pPr lvl="1"/>
            <a:r>
              <a:rPr lang="es-MX" dirty="0">
                <a:latin typeface="Helvetica"/>
              </a:rPr>
              <a:t>El medio hermano de Jesús, Jacobo, líder del concilio de la iglesia en Jerusalén (Hechos 15).  Este Jacobo es autor de  “Santiago.”</a:t>
            </a:r>
            <a:endParaRPr lang="en-US" sz="2400" dirty="0">
              <a:latin typeface="Helvetica"/>
            </a:endParaRPr>
          </a:p>
          <a:p>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Autor</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r>
              <a:rPr lang="es-MX" dirty="0">
                <a:latin typeface="Helvetica"/>
              </a:rPr>
              <a:t>Al principio no creyó en Jesús y no entendió su misión (Juan 7:2-5).</a:t>
            </a:r>
            <a:endParaRPr lang="en-US" sz="2800" dirty="0">
              <a:latin typeface="Helvetica"/>
            </a:endParaRPr>
          </a:p>
          <a:p>
            <a:r>
              <a:rPr lang="es-MX" dirty="0">
                <a:latin typeface="Helvetica"/>
              </a:rPr>
              <a:t>Luego llegó a tener bastante prominencia en la iglesia (NIV Study Bible, 1879):</a:t>
            </a:r>
            <a:endParaRPr lang="en-US" sz="2800" dirty="0">
              <a:latin typeface="Helvetica"/>
            </a:endParaRPr>
          </a:p>
          <a:p>
            <a:pPr lvl="1"/>
            <a:r>
              <a:rPr lang="es-MX" dirty="0">
                <a:latin typeface="Helvetica"/>
              </a:rPr>
              <a:t>Jesús se le apareció a él después de su resurrección (1 Cor. 15:7).</a:t>
            </a:r>
            <a:endParaRPr lang="en-US" sz="2400" dirty="0">
              <a:latin typeface="Helvetica"/>
            </a:endParaRPr>
          </a:p>
          <a:p>
            <a:pPr lvl="1"/>
            <a:r>
              <a:rPr lang="es-MX" dirty="0">
                <a:latin typeface="Helvetica"/>
              </a:rPr>
              <a:t>Pablo le llamó una “columna” de la iglesia (Gál. 2:9).</a:t>
            </a:r>
            <a:endParaRPr lang="en-US" sz="2400" dirty="0">
              <a:latin typeface="Helvetica"/>
            </a:endParaRPr>
          </a:p>
          <a:p>
            <a:pPr>
              <a:buFont typeface="Wingdings 2" charset="0"/>
              <a:buNone/>
            </a:pPr>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Autor</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lvl="1"/>
            <a:r>
              <a:rPr lang="es-MX" dirty="0">
                <a:latin typeface="Helvetica"/>
              </a:rPr>
              <a:t>Pablo lo visitó en Jerusalén después de su conversión (Gal. 1:19).</a:t>
            </a:r>
            <a:endParaRPr lang="en-US" sz="2400" dirty="0">
              <a:latin typeface="Helvetica"/>
            </a:endParaRPr>
          </a:p>
          <a:p>
            <a:pPr lvl="1"/>
            <a:r>
              <a:rPr lang="es-MX" dirty="0">
                <a:latin typeface="Helvetica"/>
              </a:rPr>
              <a:t>Pablo lo visitó otra vez en su última visita a Jerusalén (Hechos 21:18).</a:t>
            </a:r>
            <a:endParaRPr lang="en-US" sz="2400" dirty="0">
              <a:latin typeface="Helvetica"/>
            </a:endParaRPr>
          </a:p>
          <a:p>
            <a:pPr lvl="1"/>
            <a:r>
              <a:rPr lang="es-MX" dirty="0">
                <a:latin typeface="Helvetica"/>
              </a:rPr>
              <a:t>Cuando Pedro fue rescatado de la prisión, les dijo a sus amigos que le avisaran a Jacobo (Hechos 12:17).</a:t>
            </a:r>
            <a:endParaRPr lang="en-US" sz="2400" dirty="0">
              <a:latin typeface="Helvetica"/>
            </a:endParaRPr>
          </a:p>
          <a:p>
            <a:pPr lvl="1"/>
            <a:r>
              <a:rPr lang="es-MX" dirty="0">
                <a:latin typeface="Helvetica"/>
              </a:rPr>
              <a:t>Jacobo fue un líder en el concilio importante en Jerusalén (Hechos 15:13).</a:t>
            </a:r>
            <a:endParaRPr lang="en-US" sz="2400" dirty="0">
              <a:latin typeface="Helvetica"/>
            </a:endParaRPr>
          </a:p>
          <a:p>
            <a:pPr>
              <a:buFont typeface="Wingdings 2" charset="0"/>
              <a:buNone/>
            </a:pPr>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Autor</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pPr lvl="1"/>
            <a:r>
              <a:rPr lang="es-MX" dirty="0">
                <a:latin typeface="Helvetica"/>
              </a:rPr>
              <a:t>Judas se identificó simplemente como “un hermano de Jacobo” (Judas 1:1), tan bien conocido era Jacobo.  </a:t>
            </a:r>
            <a:endParaRPr lang="en-US" sz="2400" dirty="0">
              <a:latin typeface="Helvetica"/>
            </a:endParaRPr>
          </a:p>
          <a:p>
            <a:pPr lvl="1"/>
            <a:r>
              <a:rPr lang="es-MX" dirty="0">
                <a:latin typeface="Helvetica"/>
              </a:rPr>
              <a:t>Eusebio lo describió como un hombre muy ascético, un hombre con “rodillas de camello” porque oraba tanto tiempo de rodillas (giffmex.org). </a:t>
            </a:r>
            <a:endParaRPr lang="en-US" sz="2400" dirty="0">
              <a:latin typeface="Helvetica"/>
            </a:endParaRPr>
          </a:p>
          <a:p>
            <a:pPr lvl="1"/>
            <a:r>
              <a:rPr lang="es-MX" dirty="0">
                <a:latin typeface="Helvetica"/>
              </a:rPr>
              <a:t>Fue martirizado alrededor de 62 d.C.</a:t>
            </a:r>
            <a:endParaRPr lang="en-US" sz="2400" dirty="0">
              <a:latin typeface="Helvetica"/>
            </a:endParaRPr>
          </a:p>
          <a:p>
            <a:pPr>
              <a:buFont typeface="Wingdings 2" charset="0"/>
              <a:buNone/>
            </a:pPr>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Autor</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66725" lvl="3" indent="-358775">
              <a:buClr>
                <a:schemeClr val="accent1"/>
              </a:buClr>
              <a:buSzPct val="150000"/>
            </a:pPr>
            <a:r>
              <a:rPr lang="es-MX" sz="2800" dirty="0">
                <a:latin typeface="Helvetica"/>
              </a:rPr>
              <a:t>La carta de Santiago no fue incluida en el canon hasta el cuarto siglo.  ¿Por qué?  Según Dr. Dean Deppe (sílabo de clase, “James,” Calvin Theological Seminary, 2004). </a:t>
            </a:r>
            <a:endParaRPr lang="en-US" sz="2800" dirty="0">
              <a:latin typeface="Helvetica"/>
            </a:endParaRPr>
          </a:p>
          <a:p>
            <a:pPr lvl="1"/>
            <a:r>
              <a:rPr lang="es-MX" dirty="0">
                <a:latin typeface="Helvetica"/>
              </a:rPr>
              <a:t>Puede haber tenido una circulación limitada, y solo después fue conocida en las iglesias. </a:t>
            </a:r>
          </a:p>
          <a:p>
            <a:pPr lvl="1"/>
            <a:r>
              <a:rPr lang="es-MX" dirty="0">
                <a:latin typeface="Helvetica"/>
              </a:rPr>
              <a:t>Es posible que fue descontado por algunos porque no enfatiza la Cristología, o porque parece contradecir lo que Pablo dice acerca de la justificación. </a:t>
            </a:r>
            <a:endParaRPr lang="en-US" sz="2400" dirty="0">
              <a:latin typeface="Helvetica"/>
            </a:endParaRPr>
          </a:p>
          <a:p>
            <a:pPr lvl="1"/>
            <a:endParaRPr lang="en-US" dirty="0">
              <a:latin typeface="Helvetica"/>
            </a:endParaRPr>
          </a:p>
          <a:p>
            <a:pPr>
              <a:buFont typeface="Wingdings 2" charset="0"/>
              <a:buNone/>
            </a:pPr>
            <a:endParaRPr lang="es-MX" sz="2800" dirty="0">
              <a:latin typeface="Helvetica"/>
            </a:endParaRPr>
          </a:p>
        </p:txBody>
      </p:sp>
      <p:sp>
        <p:nvSpPr>
          <p:cNvPr id="2" name="Title 1"/>
          <p:cNvSpPr>
            <a:spLocks noGrp="1"/>
          </p:cNvSpPr>
          <p:nvPr>
            <p:ph type="title"/>
          </p:nvPr>
        </p:nvSpPr>
        <p:spPr/>
        <p:txBody>
          <a:bodyPr/>
          <a:lstStyle/>
          <a:p>
            <a:pPr>
              <a:defRPr/>
            </a:pPr>
            <a:r>
              <a:rPr lang="es-MX" dirty="0" smtClean="0">
                <a:ea typeface="+mj-ea"/>
              </a:rPr>
              <a:t>Uso y aceptación por la iglesia</a:t>
            </a:r>
            <a:endParaRPr lang="es-MX" dirty="0">
              <a:ea typeface="+mj-ea"/>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3764</TotalTime>
  <Words>2411</Words>
  <Application>Microsoft Macintosh PowerPoint</Application>
  <PresentationFormat>Presentación en pantalla (4:3)</PresentationFormat>
  <Paragraphs>194</Paragraphs>
  <Slides>42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42</vt:i4>
      </vt:variant>
    </vt:vector>
  </HeadingPairs>
  <TitlesOfParts>
    <vt:vector size="49" baseType="lpstr">
      <vt:lpstr>Arial</vt:lpstr>
      <vt:lpstr>Corbel</vt:lpstr>
      <vt:lpstr>Wingdings 2</vt:lpstr>
      <vt:lpstr>Wingdings</vt:lpstr>
      <vt:lpstr>Wingdings 3</vt:lpstr>
      <vt:lpstr>Calibri</vt:lpstr>
      <vt:lpstr>Pptssem</vt:lpstr>
      <vt:lpstr>Las cartas generales del Nuevo Testamento y Apocalipsis </vt:lpstr>
      <vt:lpstr>Santiago</vt:lpstr>
      <vt:lpstr>Autor</vt:lpstr>
      <vt:lpstr>Autor</vt:lpstr>
      <vt:lpstr>Autor</vt:lpstr>
      <vt:lpstr>Autor</vt:lpstr>
      <vt:lpstr>Autor</vt:lpstr>
      <vt:lpstr>Autor</vt:lpstr>
      <vt:lpstr>Uso y aceptación por la iglesia</vt:lpstr>
      <vt:lpstr>Uso y aceptación por la iglesia</vt:lpstr>
      <vt:lpstr>Uso y aceptación por la iglesia</vt:lpstr>
      <vt:lpstr>Fecha y lugar (NIV Study Bible, 1879) </vt:lpstr>
      <vt:lpstr>Fecha y lugar </vt:lpstr>
      <vt:lpstr>Fecha y lugar </vt:lpstr>
      <vt:lpstr>Características (NIV Study Bible, 1879-80)</vt:lpstr>
      <vt:lpstr>Características </vt:lpstr>
      <vt:lpstr>Destinatarios y ocasión (NIV Study Bible, 1879)</vt:lpstr>
      <vt:lpstr>Destinatarios y ocasión</vt:lpstr>
      <vt:lpstr>Destinatarios y ocasión</vt:lpstr>
      <vt:lpstr>Circunstancias y propósito (Gifford, giffmex.org) </vt:lpstr>
      <vt:lpstr>Circunstancias y propósito (Gifford, giffmex.org) </vt:lpstr>
      <vt:lpstr>Bosquejo</vt:lpstr>
      <vt:lpstr>Bosquejo</vt:lpstr>
      <vt:lpstr>Bosquejo</vt:lpstr>
      <vt:lpstr>Bosquejo</vt:lpstr>
      <vt:lpstr>Teología (Gifford, giffmex.org)</vt:lpstr>
      <vt:lpstr>Teología </vt:lpstr>
      <vt:lpstr>Teología </vt:lpstr>
      <vt:lpstr>Teología </vt:lpstr>
      <vt:lpstr>Teología </vt:lpstr>
      <vt:lpstr>Aspectos literarios (giffmex.org)</vt:lpstr>
      <vt:lpstr>Aspectos literarios </vt:lpstr>
      <vt:lpstr>Aspectos literarios </vt:lpstr>
      <vt:lpstr>Aspectos literarios </vt:lpstr>
      <vt:lpstr>Contexto canónico (giffmex.org) </vt:lpstr>
      <vt:lpstr>Contexto canónico </vt:lpstr>
      <vt:lpstr>Exégesis selecta (www.giffmex.org)</vt:lpstr>
      <vt:lpstr>Exégesis selecta </vt:lpstr>
      <vt:lpstr>Exégesis selecta </vt:lpstr>
      <vt:lpstr>El mensaje de Santiago para la Iglesia hoy</vt:lpstr>
      <vt:lpstr>El mensaje de Santiago para la Iglesia hoy</vt:lpstr>
      <vt:lpstr>Tarea para esta semana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57</cp:revision>
  <dcterms:created xsi:type="dcterms:W3CDTF">2010-03-12T17:58:51Z</dcterms:created>
  <dcterms:modified xsi:type="dcterms:W3CDTF">2012-10-10T20:01:48Z</dcterms:modified>
</cp:coreProperties>
</file>