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83" r:id="rId1"/>
  </p:sldMasterIdLst>
  <p:notesMasterIdLst>
    <p:notesMasterId r:id="rId47"/>
  </p:notesMasterIdLst>
  <p:handoutMasterIdLst>
    <p:handoutMasterId r:id="rId48"/>
  </p:handoutMasterIdLst>
  <p:sldIdLst>
    <p:sldId id="256" r:id="rId2"/>
    <p:sldId id="814" r:id="rId3"/>
    <p:sldId id="998" r:id="rId4"/>
    <p:sldId id="999" r:id="rId5"/>
    <p:sldId id="1000" r:id="rId6"/>
    <p:sldId id="866" r:id="rId7"/>
    <p:sldId id="1001" r:id="rId8"/>
    <p:sldId id="1002" r:id="rId9"/>
    <p:sldId id="1003" r:id="rId10"/>
    <p:sldId id="1004" r:id="rId11"/>
    <p:sldId id="1005" r:id="rId12"/>
    <p:sldId id="1006" r:id="rId13"/>
    <p:sldId id="1007" r:id="rId14"/>
    <p:sldId id="947" r:id="rId15"/>
    <p:sldId id="1008" r:id="rId16"/>
    <p:sldId id="1009" r:id="rId17"/>
    <p:sldId id="1010" r:id="rId18"/>
    <p:sldId id="1011" r:id="rId19"/>
    <p:sldId id="949" r:id="rId20"/>
    <p:sldId id="1012" r:id="rId21"/>
    <p:sldId id="1013" r:id="rId22"/>
    <p:sldId id="1014" r:id="rId23"/>
    <p:sldId id="1015" r:id="rId24"/>
    <p:sldId id="1016" r:id="rId25"/>
    <p:sldId id="1017" r:id="rId26"/>
    <p:sldId id="1018" r:id="rId27"/>
    <p:sldId id="1019" r:id="rId28"/>
    <p:sldId id="908" r:id="rId29"/>
    <p:sldId id="1020" r:id="rId30"/>
    <p:sldId id="1021" r:id="rId31"/>
    <p:sldId id="1022" r:id="rId32"/>
    <p:sldId id="1023" r:id="rId33"/>
    <p:sldId id="1024" r:id="rId34"/>
    <p:sldId id="1025" r:id="rId35"/>
    <p:sldId id="1026" r:id="rId36"/>
    <p:sldId id="1027" r:id="rId37"/>
    <p:sldId id="1028" r:id="rId38"/>
    <p:sldId id="1029" r:id="rId39"/>
    <p:sldId id="1030" r:id="rId40"/>
    <p:sldId id="1031" r:id="rId41"/>
    <p:sldId id="1032" r:id="rId42"/>
    <p:sldId id="1033" r:id="rId43"/>
    <p:sldId id="1034" r:id="rId44"/>
    <p:sldId id="1035" r:id="rId45"/>
    <p:sldId id="865" r:id="rId4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63" autoAdjust="0"/>
  </p:normalViewPr>
  <p:slideViewPr>
    <p:cSldViewPr>
      <p:cViewPr varScale="1">
        <p:scale>
          <a:sx n="94" d="100"/>
          <a:sy n="94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F307B85-8707-A249-BA3B-4C3D6B33527C}" type="datetimeFigureOut">
              <a:rPr lang="en-US"/>
              <a:pPr/>
              <a:t>10/10/12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7692718-E10C-C94C-A3F1-93F4C83CE2F5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154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82E499B-49E1-A445-8FC6-B8859698D387}" type="datetimeFigureOut">
              <a:rPr lang="en-US"/>
              <a:pPr/>
              <a:t>10/10/12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s-MX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D01A9E4-704B-5E45-9766-9C3B88A9B15A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763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411525-6C6B-4247-BBB3-C144A9ED3344}" type="datetimeFigureOut">
              <a:rPr lang="en-US" smtClean="0"/>
              <a:pPr/>
              <a:t>10/10/12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8FCDD85-1607-9947-BD50-D3AA4C00F08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84" r:id="rId1"/>
    <p:sldLayoutId id="2147484485" r:id="rId2"/>
    <p:sldLayoutId id="2147484486" r:id="rId3"/>
    <p:sldLayoutId id="2147484487" r:id="rId4"/>
    <p:sldLayoutId id="2147484488" r:id="rId5"/>
    <p:sldLayoutId id="2147484489" r:id="rId6"/>
    <p:sldLayoutId id="2147484490" r:id="rId7"/>
    <p:sldLayoutId id="2147484491" r:id="rId8"/>
    <p:sldLayoutId id="2147484492" r:id="rId9"/>
    <p:sldLayoutId id="2147484493" r:id="rId10"/>
    <p:sldLayoutId id="214748449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500188"/>
          </a:xfrm>
        </p:spPr>
        <p:txBody>
          <a:bodyPr/>
          <a:lstStyle/>
          <a:p>
            <a:pPr eaLnBrk="1" hangingPunct="1"/>
            <a:r>
              <a:rPr lang="es-MX" sz="3200" dirty="0" smtClean="0">
                <a:latin typeface="Helvetica"/>
              </a:rPr>
              <a:t>Prof</a:t>
            </a:r>
            <a:r>
              <a:rPr lang="es-MX" sz="3200" dirty="0">
                <a:latin typeface="Helvetica"/>
              </a:rPr>
              <a:t>. Rev. Benjamin Meyer</a:t>
            </a:r>
          </a:p>
          <a:p>
            <a:pPr eaLnBrk="1" hangingPunct="1"/>
            <a:r>
              <a:rPr lang="es-MX" sz="3200" dirty="0">
                <a:latin typeface="Helvetica"/>
              </a:rPr>
              <a:t>9 de octubre de 2010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305800" cy="1981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500" dirty="0" smtClean="0">
                <a:solidFill>
                  <a:srgbClr val="FFFFFF"/>
                </a:solidFill>
                <a:latin typeface="AveriaSerif-Bold"/>
                <a:ea typeface="+mj-ea"/>
                <a:cs typeface="AveriaSerif-Bold"/>
              </a:rPr>
              <a:t>Las cartas generales del Nuevo Testamento y Apocalipsis</a:t>
            </a:r>
            <a:br>
              <a:rPr lang="es-MX" sz="4500" dirty="0" smtClean="0">
                <a:solidFill>
                  <a:srgbClr val="FFFFFF"/>
                </a:solidFill>
                <a:latin typeface="AveriaSerif-Bold"/>
                <a:ea typeface="+mj-ea"/>
                <a:cs typeface="AveriaSerif-Bold"/>
              </a:rPr>
            </a:br>
            <a:endParaRPr lang="es-MX" sz="4500" dirty="0">
              <a:solidFill>
                <a:srgbClr val="FFFFFF"/>
              </a:solidFill>
              <a:latin typeface="AveriaSerif-Bold"/>
              <a:ea typeface="+mj-ea"/>
              <a:cs typeface="AveriaSerif-Bold"/>
            </a:endParaRPr>
          </a:p>
        </p:txBody>
      </p:sp>
      <p:pic>
        <p:nvPicPr>
          <p:cNvPr id="5" name="Imagen 4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El griego de Apocalipsis es irregular, en contraste con el buen griego del Evangelio de Juan y las tres epístolas (Morris 29). El estilo, los temas, el vocabulario, y la gramática son totalmente diferentes.</a:t>
            </a:r>
          </a:p>
          <a:p>
            <a:r>
              <a:rPr lang="es-MX" dirty="0">
                <a:latin typeface="Helvetica"/>
              </a:rPr>
              <a:t>Sin embargo, la evidencia externa apoya mucho más a la perspectiva tradicional:</a:t>
            </a:r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dirty="0">
                <a:latin typeface="Helvetica"/>
              </a:rPr>
              <a:t>Justino (150 d.C.), Ireneo (200 d.C.) y otros fuentes tempranos nombran a Juan el apóstol como autor.  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Ireneo es notable porque como niño conoció a Policarpo, quien fue un discípulo de Juan. </a:t>
            </a:r>
          </a:p>
          <a:p>
            <a:pPr lvl="1"/>
            <a:r>
              <a:rPr lang="es-MX" dirty="0">
                <a:latin typeface="Helvetica"/>
              </a:rPr>
              <a:t>Aparte de algunas excepciones, la iglesia fue unánime en nombrar a Juan como el autor.</a:t>
            </a:r>
            <a:endParaRPr lang="en-US" sz="24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Hay términos y rasgos comunes en Juan y Apocalipsis: 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Logos, cordero, agua de vida, el que vence, guardar los mandamientos, verdadero, ropa blanca.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Ambos citan Zac. 12.10 (Jn. 19.37, Ap. 1.7)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Una invitación al sediento (Jn. 7.37, Ap. 22.17)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La sangre de Jesús (Jn. 1.29, 3.3, 5.24, 10.10-11 y Apoc. 7.14, 12.11, 21.6, 22.17)</a:t>
            </a:r>
            <a:endParaRPr lang="en-US" sz="24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000" dirty="0">
                <a:latin typeface="Helvetica"/>
              </a:rPr>
              <a:t>Algunas de las irregularidades en griego pueden ser deliberadas. Los poetas a veces rompen las leyes de la gramática.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Mucho de lo que Juan escribió fue visto en momentos de éxtasis, un estado emocionante.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También debemos recordarnos que Apocalipsis fue escrito en exilio, donde Juan no tenía el lujo de escribir en una forma más elocuente.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Puede ser que Juan tuvo un amanuenses para su Evangelio y no para Apocalipsis.</a:t>
            </a:r>
            <a:endParaRPr lang="en-US" sz="3000" dirty="0">
              <a:latin typeface="Helvetica"/>
            </a:endParaRPr>
          </a:p>
          <a:p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Apocalipsis fue escrito en un momento cuando los cristianos entraron en un tiempo de persecución.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Hay tres períodos más probables: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Al final del reinado de Nerón (54-68 d.C.)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Al final del reinado de Domiciano (81-96 d.C.).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Durante el reinado de Trajano (98-117 d.C.).</a:t>
            </a:r>
            <a:endParaRPr lang="en-US" sz="24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Fecha y lugar </a:t>
            </a:r>
            <a:r>
              <a:rPr lang="es-MX" sz="2200" dirty="0" smtClean="0">
                <a:ea typeface="+mj-ea"/>
              </a:rPr>
              <a:t>(Biblia NVI de Estudio, 1923; CM, 629; giffmex.org)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La mayoría de los estudiosos fecha el libro cerca de 95 d.C.  La evidencia que apoya esta fecha (y no una fecha más temprana):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La persecución de Nerón era limitada a Roma.  No era universal.  </a:t>
            </a:r>
          </a:p>
          <a:p>
            <a:pPr lvl="1"/>
            <a:r>
              <a:rPr lang="es-MX" dirty="0">
                <a:latin typeface="Helvetica"/>
              </a:rPr>
              <a:t>Además, la razón por la persecución bajo Nerón era para echarles la culpa por el incendio en la ciudad de Roma.  No era porque negaron a rendir culto al emperador, lo que vemos en Apocalipsis.</a:t>
            </a:r>
            <a:endParaRPr lang="en-US" sz="24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Fecha y lugar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dirty="0">
                <a:latin typeface="Helvetica"/>
              </a:rPr>
              <a:t>Apocalipsis habla de un líder anti-cristiano que muere y vuelve a la vida. Se cree que el trasfondo de este concepto es el mito prevalente en el mundo romano que Nerón iba a resucitarse. Pero este mito necesitaba tiempo para desarrollarse. 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De la misma manera el deterioro de las iglesias en Éfeso, Sardis y Laodicea requería tiempo para desarrollarse.</a:t>
            </a:r>
            <a:endParaRPr lang="en-US" sz="24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sz="24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Fecha y lugar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MX" dirty="0">
                <a:latin typeface="Helvetica"/>
              </a:rPr>
              <a:t>Los Nicolaitas era un grupo bien distinto con un nombre y prácticas distintas.  Pero las epístolas no los mencionan. Una fecha tarde dejaría tiempo para que este grupo se desarrolle.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Es muy probable que Apocalipsis utilizó el Evangelio de Mateo como fuente, y posiblemente el Evangelio de Lucas también. Pero estos libros no fueron escritos hasta los años 60 ó 70 d.C.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La iglesia en Laodicea se presenta como rica, pero un terremoto destruyó la ciudad en 60-61 d.C.</a:t>
            </a:r>
            <a:endParaRPr lang="en-US" sz="2400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sz="24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Fecha y lugar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Juan lo escribió desde Patmos, “una isla rocosa y escarpada” a unos setenta kilómetros al suroeste de Éfeso en el Mar Egeo (CM.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Los romanos utilizaban esta isla como lugar de exilio, y Juan menciona que ésta era precisamente la razón por la que él estaba allí (1:9).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>
                <a:ea typeface="+mj-ea"/>
              </a:rPr>
              <a:t>Fecha y lugar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“Juan manda el registro de sus visiones a siete iglesias situadas en la provincia romana de Asia, que representaban aproximadamente el tercio occidental de Asia Menor” (CM, 634).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Probablemente Juan conocía personalmente estas iglesias por sus largos años de ministerio en esa región.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/>
            </a:r>
            <a:br>
              <a:rPr lang="es-MX" sz="4800" dirty="0" smtClean="0">
                <a:ea typeface="+mj-ea"/>
              </a:rPr>
            </a:br>
            <a:r>
              <a:rPr lang="es-MX" sz="4800" dirty="0" smtClean="0">
                <a:ea typeface="+mj-ea"/>
              </a:rPr>
              <a:t>Destinatarios </a:t>
            </a:r>
            <a:r>
              <a:rPr lang="es-MX" sz="2000" dirty="0" smtClean="0">
                <a:ea typeface="+mj-ea"/>
              </a:rPr>
              <a:t>(CM, 634; giffmex.org)</a:t>
            </a:r>
            <a:r>
              <a:rPr lang="en-US" sz="4800" dirty="0" smtClean="0">
                <a:ea typeface="+mj-ea"/>
              </a:rPr>
              <a:t/>
            </a:r>
            <a:br>
              <a:rPr lang="en-US" sz="4800" dirty="0" smtClean="0">
                <a:ea typeface="+mj-ea"/>
              </a:rPr>
            </a:br>
            <a:endParaRPr lang="en-US" sz="48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5600" dirty="0" smtClean="0">
                <a:solidFill>
                  <a:srgbClr val="FFFFFF"/>
                </a:solidFill>
                <a:ea typeface="+mj-ea"/>
              </a:rPr>
              <a:t>Apocalipsis (</a:t>
            </a:r>
            <a:r>
              <a:rPr lang="es-MX" sz="5600" dirty="0" smtClean="0">
                <a:solidFill>
                  <a:srgbClr val="FFFFFF"/>
                </a:solidFill>
                <a:ea typeface="+mj-ea"/>
              </a:rPr>
              <a:t>parte I)</a:t>
            </a:r>
            <a:endParaRPr lang="es-MX" sz="5600" dirty="0">
              <a:solidFill>
                <a:srgbClr val="FFFFFF"/>
              </a:solidFill>
              <a:ea typeface="+mj-ea"/>
            </a:endParaRP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Juan seleccionó estas iglesias probablemente por la comunicación: todas esas ciudades eran centros de comunicación.  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Las iglesias están enumeradas en el orden que un portador las visitaría: llegando a Éfeso desde Patmos, el portador viajaría al norte hacia Esmirna y Pérgamo.  Luego viajaría hacia el este por la vía romana a Tiatira, Sardis, Filadelfia, y Laodicea.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Destinatarios</a:t>
            </a:r>
            <a:endParaRPr lang="en-US" sz="48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Éfeso:</a:t>
            </a:r>
            <a:endParaRPr lang="en-US" sz="3600" b="1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De las siete ciudades, Éfeso fue la más importante. Tres importantes rutas de comercio con el oriente convergieron en Éfeso.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Éfeso también fue un centro religioso. Su templo para el culto a la diosa Diana era una de las siete maravillas del mundo antiguo. Era un centro para el culto al emperador romano también. 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Éfeso juega un papel en el resto del NT.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Destinatarios</a:t>
            </a:r>
            <a:endParaRPr lang="en-US" sz="48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Esmirna</a:t>
            </a:r>
            <a:endParaRPr lang="en-US" sz="3600" b="1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Esmirna competía con Éfeso para el honor de ser la ciudad más importante de Asia. 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Era una ciudad conocida por su lealtad a Roma.  Era un centro principal del culto al emperador.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Hubo una colonia significativa de judíos en Esmirna. 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Destinatarios</a:t>
            </a:r>
            <a:endParaRPr lang="en-US" sz="48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Pérgamo</a:t>
            </a:r>
            <a:endParaRPr lang="en-US" sz="3600" b="1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Pérgamo era la capital de Asia, y la flor de la civilización helénica. Tenía una biblioteca de más de 200,000 tomos, y se dice que pergamino fue inventado allí. 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Tenía templos para los dioses Zeus, Athene, Dionisos, y Asclepio.</a:t>
            </a:r>
          </a:p>
          <a:p>
            <a:pPr lvl="1"/>
            <a:r>
              <a:rPr lang="es-MX" dirty="0">
                <a:latin typeface="Helvetica"/>
              </a:rPr>
              <a:t>En 29 d.c. César Augusto la dio el privilegio de construir un templo “al divino Augusto y a la diosa Roma.”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Destinatarios</a:t>
            </a:r>
            <a:endParaRPr lang="en-US" sz="48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Tiatira</a:t>
            </a:r>
            <a:endParaRPr lang="en-US" sz="3600" b="1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De las siete ciudades, Tiatira era la más pequeña y menos importante. 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Era un centro de producción, comercio y artesanías.  Lidia, vendedora de púrpura, era de Tiatira (Hc. 16.14).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Destinatarios</a:t>
            </a:r>
            <a:endParaRPr lang="en-US" sz="48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Sardis</a:t>
            </a:r>
            <a:endParaRPr lang="en-US" sz="3600" b="1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Sardis ya no era una ciudad tan importante en el tiempo del NT, pero todavía era una ciudad próspera, una ciudad con bastante oro y plata.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Dos veces en su historia, en 539 y 216 a.C., el Acrópolis de Sardis fue capturado por la falta de vigilancia de sus defensores.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Sardis también se consideraba la primera ciudad de descubrir el arte de teñir lana.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Destinatarios</a:t>
            </a:r>
            <a:endParaRPr lang="en-US" sz="48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Filadelfia</a:t>
            </a:r>
            <a:endParaRPr lang="en-US" sz="3600" b="1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Filadelfia disfrutaba una ubicación estratégica, y era un centro de industria y agricultura (especialmente el cultivo de uvas). 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Era un centro de la religión pagana, especialmente el dios Dionisos.  </a:t>
            </a:r>
          </a:p>
          <a:p>
            <a:pPr lvl="1"/>
            <a:r>
              <a:rPr lang="es-MX" dirty="0">
                <a:latin typeface="Helvetica"/>
              </a:rPr>
              <a:t>El nombre de la ciudad significa “amor fraternal.”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Destinatarios</a:t>
            </a:r>
            <a:endParaRPr lang="en-US" sz="48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/>
              </a:rPr>
              <a:t>Laodicea</a:t>
            </a:r>
            <a:endParaRPr lang="en-US" sz="3600" b="1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Los Laodicenses producían ropa con una lana negra muy suave y fina. 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Se surgió una industria bancaria, y para el año 60 d.C. la ciudad era muy próspera.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Laodicea fue conocida por su escuela de medicina que producía un nardo para los oídos, y uno para los ojos.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Colosenses 4.16 dice que Pablo escribió una carta a los Laodicenses. 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s-MX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Destinatarios</a:t>
            </a:r>
            <a:endParaRPr lang="en-US" sz="48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83175"/>
          </a:xfrm>
        </p:spPr>
        <p:txBody>
          <a:bodyPr>
            <a:normAutofit lnSpcReduction="10000"/>
          </a:bodyPr>
          <a:lstStyle/>
          <a:p>
            <a:r>
              <a:rPr lang="es-MX" sz="2800" dirty="0">
                <a:latin typeface="Helvetica"/>
              </a:rPr>
              <a:t>En Apocalipsis vemos que los creyentes tienen que escoger entre su lealtad a Cristo y las demandas del gobierno totalitario. </a:t>
            </a:r>
            <a:endParaRPr lang="en-US" sz="2800" dirty="0">
              <a:latin typeface="Helvetica"/>
            </a:endParaRPr>
          </a:p>
          <a:p>
            <a:r>
              <a:rPr lang="es-MX" sz="2800" dirty="0">
                <a:latin typeface="Helvetica"/>
              </a:rPr>
              <a:t>En el reino de Domiciano vemos por primera vez un emperador que exige culto a sí mismo durante su propia vida.  Domiciano quería ser reconocido como </a:t>
            </a:r>
            <a:r>
              <a:rPr lang="es-MX" sz="2800" i="1" dirty="0">
                <a:latin typeface="Helvetica"/>
              </a:rPr>
              <a:t>Deus Praesense</a:t>
            </a:r>
            <a:r>
              <a:rPr lang="es-MX" sz="2800" dirty="0">
                <a:latin typeface="Helvetica"/>
              </a:rPr>
              <a:t> (el presente Dios o el Dios actual), y como “nuestro Señor y Dios” (Osborne, 481).</a:t>
            </a:r>
            <a:endParaRPr lang="en-US" sz="2800" dirty="0">
              <a:latin typeface="Helvetica"/>
            </a:endParaRPr>
          </a:p>
          <a:p>
            <a:r>
              <a:rPr lang="es-MX" sz="2800" dirty="0">
                <a:latin typeface="Helvetica"/>
              </a:rPr>
              <a:t>Como los cristianos declaraban que Cristo—y no César—era el Señor, se enfrentaban una hostilidad creciente.</a:t>
            </a:r>
            <a:endParaRPr lang="en-US" sz="28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4400" dirty="0" smtClean="0">
                <a:ea typeface="+mj-ea"/>
              </a:rPr>
              <a:t>Circunstancias y propósito </a:t>
            </a:r>
            <a:r>
              <a:rPr lang="es-MX" sz="2200" dirty="0" smtClean="0">
                <a:ea typeface="+mj-ea"/>
              </a:rPr>
              <a:t>(Biblia NVI de Estudio, 1923; giffmex.org)</a:t>
            </a:r>
            <a:r>
              <a:rPr lang="en-US" sz="2200" dirty="0" smtClean="0">
                <a:ea typeface="+mj-ea"/>
              </a:rPr>
              <a:t/>
            </a:r>
            <a:br>
              <a:rPr lang="en-US" sz="2200" dirty="0" smtClean="0">
                <a:ea typeface="+mj-ea"/>
              </a:rPr>
            </a:b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175"/>
          </a:xfrm>
        </p:spPr>
        <p:txBody>
          <a:bodyPr/>
          <a:lstStyle/>
          <a:p>
            <a:r>
              <a:rPr lang="es-MX" sz="2800" dirty="0">
                <a:latin typeface="Helvetica"/>
              </a:rPr>
              <a:t>No debemos imaginar un proceso oficial y sistemático del imperio romano forzando a todos los ciudadanos a adorar a Cesar. Cada ciudad o región hubiera forzado el culto al emperador de diferentes formas y con diferentes niveles de exigencia.</a:t>
            </a:r>
            <a:endParaRPr lang="en-US" sz="2800" dirty="0">
              <a:latin typeface="Helvetica"/>
            </a:endParaRPr>
          </a:p>
          <a:p>
            <a:r>
              <a:rPr lang="es-MX" sz="2800" dirty="0">
                <a:latin typeface="Helvetica"/>
              </a:rPr>
              <a:t>Juan les avisa a los creyentes en Esmirna de una oposición que se acerca (2:10).</a:t>
            </a:r>
            <a:endParaRPr lang="en-US" sz="2800" dirty="0">
              <a:latin typeface="Helvetica"/>
            </a:endParaRPr>
          </a:p>
          <a:p>
            <a:r>
              <a:rPr lang="es-MX" sz="2800" dirty="0">
                <a:latin typeface="Helvetica"/>
              </a:rPr>
              <a:t>Juan les comenta a los de la iglesia en Filadelfia que viene una hora de prueba (3:10).  Antipas y otros ya han dado sus vidas (2:13; 6:9).</a:t>
            </a:r>
            <a:endParaRPr lang="en-US" sz="28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Circunstancias y propósito</a:t>
            </a:r>
            <a:r>
              <a:rPr lang="en-US" sz="2200" dirty="0" smtClean="0">
                <a:ea typeface="+mj-ea"/>
              </a:rPr>
              <a:t/>
            </a:r>
            <a:br>
              <a:rPr lang="en-US" sz="2200" dirty="0" smtClean="0">
                <a:ea typeface="+mj-ea"/>
              </a:rPr>
            </a:b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Apocalipsis es un apocalipsis, una revelación de visiones celestiales, escrito por el apóstol Juan desde la isla de Patmos a finales del primer siglo, durante el reino del Emperador Domiciano. 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Juan escribió Apocalipsis a siete iglesias de Asia Menor después de recibir visiones de Jesucristo.  </a:t>
            </a: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Sinopsis </a:t>
            </a:r>
            <a:r>
              <a:rPr lang="es-MX" sz="2000" dirty="0" smtClean="0">
                <a:ea typeface="+mj-ea"/>
              </a:rPr>
              <a:t>(giffmex.org)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Juan escribe para consolar a los cristianos que experimentaban oposición y persecución formidable, e inspirarles esperanza.</a:t>
            </a:r>
            <a:endParaRPr lang="en-US" sz="2800" dirty="0">
              <a:latin typeface="Helvetica"/>
            </a:endParaRPr>
          </a:p>
          <a:p>
            <a:r>
              <a:rPr lang="es-MX" dirty="0">
                <a:latin typeface="Helvetica"/>
              </a:rPr>
              <a:t>Juan escribe para animar a los fieles a resistir con toda firmeza la insistencia de adorar al emperador.</a:t>
            </a:r>
            <a:endParaRPr lang="en-US" sz="28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Circunstancias y propósito</a:t>
            </a:r>
            <a:r>
              <a:rPr lang="en-US" sz="2200" dirty="0" smtClean="0">
                <a:ea typeface="+mj-ea"/>
              </a:rPr>
              <a:t/>
            </a:r>
            <a:br>
              <a:rPr lang="en-US" sz="2200" dirty="0" smtClean="0">
                <a:ea typeface="+mj-ea"/>
              </a:rPr>
            </a:b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Además, vemos un trasfondo de problemas internas de las iglesias:</a:t>
            </a:r>
            <a:endParaRPr lang="en-US" sz="2800" dirty="0">
              <a:latin typeface="Helvetica"/>
            </a:endParaRPr>
          </a:p>
          <a:p>
            <a:pPr lvl="1"/>
            <a:r>
              <a:rPr lang="en-US" dirty="0" err="1">
                <a:latin typeface="Helvetica"/>
              </a:rPr>
              <a:t>Herejías</a:t>
            </a:r>
            <a:r>
              <a:rPr lang="en-US" dirty="0">
                <a:latin typeface="Helvetica"/>
              </a:rPr>
              <a:t> y </a:t>
            </a:r>
            <a:r>
              <a:rPr lang="en-US" dirty="0" err="1">
                <a:latin typeface="Helvetica"/>
              </a:rPr>
              <a:t>prácticas</a:t>
            </a:r>
            <a:r>
              <a:rPr lang="en-US" dirty="0">
                <a:latin typeface="Helvetica"/>
              </a:rPr>
              <a:t> </a:t>
            </a:r>
            <a:r>
              <a:rPr lang="en-US" dirty="0" err="1">
                <a:latin typeface="Helvetica"/>
              </a:rPr>
              <a:t>abominables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Conflictos con las sinagogas judías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Apatía causada por la prosperidad</a:t>
            </a:r>
            <a:endParaRPr lang="en-US" sz="2400" dirty="0">
              <a:latin typeface="Helvetica"/>
            </a:endParaRPr>
          </a:p>
          <a:p>
            <a:r>
              <a:rPr lang="es-MX" dirty="0">
                <a:latin typeface="Helvetica"/>
              </a:rPr>
              <a:t>Las siete cartas también son exhortaciones para remover la maldad entre ellos, en preparación para este tiempo inminente de tribulación. </a:t>
            </a:r>
            <a:endParaRPr lang="en-US" sz="28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Circunstancias y propósito</a:t>
            </a:r>
            <a:r>
              <a:rPr lang="en-US" sz="2200" dirty="0" smtClean="0">
                <a:ea typeface="+mj-ea"/>
              </a:rPr>
              <a:t/>
            </a:r>
            <a:br>
              <a:rPr lang="en-US" sz="2200" dirty="0" smtClean="0">
                <a:ea typeface="+mj-ea"/>
              </a:rPr>
            </a:b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175"/>
          </a:xfrm>
        </p:spPr>
        <p:txBody>
          <a:bodyPr>
            <a:normAutofit fontScale="92500"/>
          </a:bodyPr>
          <a:lstStyle/>
          <a:p>
            <a:r>
              <a:rPr lang="es-MX" sz="2800" dirty="0">
                <a:latin typeface="Helvetica"/>
              </a:rPr>
              <a:t>Juan mismo ha sido exiliado a la isla de Patmos por sus actividades como misionero cristiano (1:9).</a:t>
            </a:r>
            <a:endParaRPr lang="en-US" sz="2800" dirty="0">
              <a:latin typeface="Helvetica"/>
            </a:endParaRPr>
          </a:p>
          <a:p>
            <a:r>
              <a:rPr lang="es-MX" sz="2800" dirty="0">
                <a:latin typeface="Helvetica"/>
              </a:rPr>
              <a:t>Algunos dentro de la iglesia advocaban una postura de compromiso (2:14-15; 20), la cual tiene que ser corregida antes de que su influencia sutil socavara la determinación de los creyentes.</a:t>
            </a:r>
            <a:endParaRPr lang="en-US" sz="2800" dirty="0">
              <a:latin typeface="Helvetica"/>
            </a:endParaRPr>
          </a:p>
          <a:p>
            <a:r>
              <a:rPr lang="es-MX" sz="2800" dirty="0">
                <a:latin typeface="Helvetica"/>
              </a:rPr>
              <a:t>Informa a sus lectores que la batalla final entre Dios y Satanás es inminente.  Satanás incrementará su persecución de los creyentes, pero ellos deben mantenerse firmes, aun hasta la muerte.</a:t>
            </a:r>
            <a:endParaRPr lang="en-US" sz="28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Circunstancias y propósito</a:t>
            </a:r>
            <a:r>
              <a:rPr lang="en-US" sz="2200" dirty="0" smtClean="0">
                <a:ea typeface="+mj-ea"/>
              </a:rPr>
              <a:t/>
            </a:r>
            <a:br>
              <a:rPr lang="en-US" sz="2200" dirty="0" smtClean="0">
                <a:ea typeface="+mj-ea"/>
              </a:rPr>
            </a:b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175"/>
          </a:xfrm>
        </p:spPr>
        <p:txBody>
          <a:bodyPr/>
          <a:lstStyle/>
          <a:p>
            <a:r>
              <a:rPr lang="es-MX" sz="3000" dirty="0">
                <a:latin typeface="Helvetica"/>
              </a:rPr>
              <a:t>Juan revela la última victoria de Jesucristo sobre sus enemigos.  Los destinatarios podían ubicar su difícil situación local dentro de una perspectiva más amplia y universal.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Están sellados contra cualquier daño espiritual y pronto serán vindicados cuando Cristo viene otra vez.  </a:t>
            </a:r>
            <a:endParaRPr lang="en-US" sz="3000" dirty="0">
              <a:latin typeface="Helvetica"/>
            </a:endParaRPr>
          </a:p>
          <a:p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Circunstancias y propósito</a:t>
            </a:r>
            <a:r>
              <a:rPr lang="en-US" sz="2200" dirty="0" smtClean="0">
                <a:ea typeface="+mj-ea"/>
              </a:rPr>
              <a:t/>
            </a:r>
            <a:br>
              <a:rPr lang="en-US" sz="2200" dirty="0" smtClean="0">
                <a:ea typeface="+mj-ea"/>
              </a:rPr>
            </a:b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3175"/>
          </a:xfrm>
        </p:spPr>
        <p:txBody>
          <a:bodyPr/>
          <a:lstStyle/>
          <a:p>
            <a:r>
              <a:rPr lang="es-MX" sz="3000" dirty="0">
                <a:latin typeface="Helvetica"/>
              </a:rPr>
              <a:t>Hay muchos menos manuscritos griegos para Apocalipsis que para los demás libros del Nuevo Testamento.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Los manuscritos griegos de Apocalipsis circulaban separados de las colecciones de los manuscritos de los demás libros del Nuevo Testamento, y han sido hallados hasta en colecciones de libros </a:t>
            </a:r>
            <a:r>
              <a:rPr lang="es-MX" sz="3000" i="1" dirty="0">
                <a:latin typeface="Helvetica"/>
              </a:rPr>
              <a:t>extrabíblicos</a:t>
            </a:r>
            <a:r>
              <a:rPr lang="es-MX" sz="3000" dirty="0">
                <a:latin typeface="Helvetica"/>
              </a:rPr>
              <a:t>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Los padres eclesiásticos antiguos no citan Apocalipsis con frecuencia.</a:t>
            </a:r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El texto y su transmisión </a:t>
            </a:r>
            <a:r>
              <a:rPr lang="es-MX" sz="2200" dirty="0" smtClean="0">
                <a:ea typeface="+mj-ea"/>
              </a:rPr>
              <a:t>(giffmex.org)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546225"/>
            <a:ext cx="8229600" cy="5083175"/>
          </a:xfrm>
        </p:spPr>
        <p:txBody>
          <a:bodyPr/>
          <a:lstStyle/>
          <a:p>
            <a:r>
              <a:rPr lang="es-MX" sz="3000" dirty="0">
                <a:latin typeface="Helvetica"/>
              </a:rPr>
              <a:t>El libro de Apocalipsis contiene muchos errores gramáticos, y algunos escribas intentaron limpiar sus errores mientras copiaban el libro. Los que aplican la crítica textual a Apocalipsis usan este hecho para ayudarles a establecer las lecturas originales.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Los manuscritos griegos que por lo general son más confiables en cuanto a los otros libros del Nuevo Testamento no son los textos más confiables para Apocalipsis.</a:t>
            </a:r>
            <a:endParaRPr lang="en-US" sz="3000" dirty="0">
              <a:latin typeface="Helvetica"/>
            </a:endParaRPr>
          </a:p>
          <a:p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El texto y su transmisión 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83175"/>
          </a:xfrm>
        </p:spPr>
        <p:txBody>
          <a:bodyPr/>
          <a:lstStyle/>
          <a:p>
            <a:r>
              <a:rPr lang="es-MX" sz="3000" dirty="0">
                <a:latin typeface="Helvetica"/>
              </a:rPr>
              <a:t>Erasmo no tuvo acceso al texto griego para algunos versículos de Apocalipsis, ¡así que decidió traducir al revés – tradujo los versículos de la versión Vulgata (en latín) al griego!</a:t>
            </a:r>
            <a:endParaRPr lang="en-US" sz="3000" dirty="0">
              <a:latin typeface="Helvetica"/>
            </a:endParaRPr>
          </a:p>
          <a:p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400" dirty="0" smtClean="0">
                <a:ea typeface="+mj-ea"/>
              </a:rPr>
              <a:t>El texto y su transmisión </a:t>
            </a:r>
            <a:endParaRPr lang="en-US" sz="2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83175"/>
          </a:xfrm>
        </p:spPr>
        <p:txBody>
          <a:bodyPr/>
          <a:lstStyle/>
          <a:p>
            <a:r>
              <a:rPr lang="es-MX" sz="2800" dirty="0">
                <a:latin typeface="Helvetica"/>
              </a:rPr>
              <a:t>Los primeros versículos de Apocalipsis sugieren tres posibles géneros para este libro: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1.1 sugiere el género de apocalipsis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1.3 sugiere el género de profecía (ver también 22.7, 10, 18, 19)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1.4-5 sugiere el género de epístola (ver también capítulos 2 y 3, y la bendición final en 22.21).</a:t>
            </a:r>
            <a:endParaRPr lang="en-US" dirty="0">
              <a:latin typeface="Helvetica"/>
            </a:endParaRPr>
          </a:p>
          <a:p>
            <a:r>
              <a:rPr lang="es-MX" sz="2800" dirty="0">
                <a:latin typeface="Helvetica"/>
              </a:rPr>
              <a:t>Hay elementos de cada uno de estos tres géneros en Apocalipsis.  Sin embargo, lo que predomina es que Apocalipsis es, pues, apocalíptico, un tipo de escrito muy simbólico.</a:t>
            </a:r>
            <a:endParaRPr lang="en-US" sz="2800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MX" sz="4000" dirty="0" smtClean="0">
                <a:ea typeface="+mj-ea"/>
              </a:rPr>
              <a:t>Género y características </a:t>
            </a:r>
            <a:r>
              <a:rPr lang="es-MX" sz="2000" dirty="0" smtClean="0">
                <a:ea typeface="+mj-ea"/>
              </a:rPr>
              <a:t>(Biblia NVI de Estudio, 1923; CM, 634; giffmex.org, </a:t>
            </a:r>
            <a:r>
              <a:rPr lang="es-MX" sz="2000" dirty="0" err="1" smtClean="0">
                <a:ea typeface="+mj-ea"/>
              </a:rPr>
              <a:t>Osborne</a:t>
            </a:r>
            <a:r>
              <a:rPr lang="es-MX" sz="2000" dirty="0" smtClean="0">
                <a:ea typeface="+mj-ea"/>
              </a:rPr>
              <a:t>, 476; </a:t>
            </a:r>
            <a:r>
              <a:rPr lang="es-MX" sz="2000" dirty="0" err="1" smtClean="0">
                <a:ea typeface="+mj-ea"/>
              </a:rPr>
              <a:t>Elwell</a:t>
            </a:r>
            <a:r>
              <a:rPr lang="es-MX" sz="2000" dirty="0" smtClean="0">
                <a:ea typeface="+mj-ea"/>
              </a:rPr>
              <a:t> y </a:t>
            </a:r>
            <a:r>
              <a:rPr lang="es-MX" sz="2000" dirty="0" err="1" smtClean="0">
                <a:ea typeface="+mj-ea"/>
              </a:rPr>
              <a:t>Yarbrough</a:t>
            </a:r>
            <a:r>
              <a:rPr lang="es-MX" sz="2000" dirty="0" smtClean="0">
                <a:ea typeface="+mj-ea"/>
              </a:rPr>
              <a:t> 395)</a:t>
            </a:r>
            <a:r>
              <a:rPr lang="en-US" sz="2000" dirty="0" smtClean="0">
                <a:ea typeface="+mj-ea"/>
              </a:rPr>
              <a:t/>
            </a:r>
            <a:br>
              <a:rPr lang="en-US" sz="2000" dirty="0" smtClean="0">
                <a:ea typeface="+mj-ea"/>
              </a:rPr>
            </a:b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sz="2800" dirty="0">
                <a:latin typeface="Helvetica"/>
              </a:rPr>
              <a:t>“Apocalipsis” y “apocalíptico”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Apocalipsis es un sustantivo que se refiere a un género de literatura que florecía entre 200 a.C. y 100 d.C.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Apocalíptico como sustantivo se refiere a un tipo de pensamiento escatológico que produjo esta literatura.</a:t>
            </a:r>
            <a:endParaRPr lang="en-US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Apocalíptico como adjetivo puede modificar tanto la literatura como la teología que la produjo.</a:t>
            </a:r>
            <a:endParaRPr lang="en-US" dirty="0">
              <a:latin typeface="Helvetica"/>
            </a:endParaRPr>
          </a:p>
          <a:p>
            <a:endParaRPr lang="en-US" sz="28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Género y características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3175"/>
          </a:xfrm>
        </p:spPr>
        <p:txBody>
          <a:bodyPr/>
          <a:lstStyle/>
          <a:p>
            <a:r>
              <a:rPr lang="es-MX" sz="3000" dirty="0">
                <a:latin typeface="Helvetica"/>
              </a:rPr>
              <a:t>El género “apocalipsis” era un género de literatura narrativa que intenta revelar secretos celestiales a través de un intermediario extraterrestre a un personaje importante del pasado por medio de visiones. 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En un apocalipsis el mensaje es que Dios promete intervenir en el futuro cercano juzgando a sus enemigos y vindicando a su pueblo.  Entonces, su trasfondo es la opresión, la persecución, y la desesperación.</a:t>
            </a:r>
            <a:endParaRPr lang="en-US" sz="3000" dirty="0">
              <a:latin typeface="Helvetica"/>
            </a:endParaRPr>
          </a:p>
          <a:p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Género y características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Estas visiones presentan a Dios el Padre y el Cordero, Jesucristo, como soberanos y victoriosos sobre todos sus adversarios humanos y demoniacos. 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El propósito de estas visiones era para consolar las iglesias y fortalecerlas para la persecución que estaban enfrentando.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Sinopsis 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La función de un apocalipsis es de estimular a los lectores a que perseveren en medio de sus tribulaciones. 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Los apocalipsis dan vuelta a la realidad: la visión celestial se presenta como el mundo “real” y el mundo actual se presenta como momentáneo e ilusorio.</a:t>
            </a:r>
            <a:endParaRPr lang="en-US" dirty="0">
              <a:latin typeface="Helvetica"/>
            </a:endParaRPr>
          </a:p>
          <a:p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Género y características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175"/>
          </a:xfrm>
        </p:spPr>
        <p:txBody>
          <a:bodyPr/>
          <a:lstStyle/>
          <a:p>
            <a:r>
              <a:rPr lang="es-MX" sz="3000" dirty="0">
                <a:latin typeface="Helvetica"/>
              </a:rPr>
              <a:t>Los apocalipsis presentan un contraste agudo (un dualismo) entre dos siglos, el presente siglo y el siglo venidero: </a:t>
            </a:r>
            <a:endParaRPr lang="en-US" sz="3000" dirty="0">
              <a:latin typeface="Helvetica"/>
            </a:endParaRPr>
          </a:p>
          <a:p>
            <a:pPr lvl="1"/>
            <a:r>
              <a:rPr lang="es-MX" sz="2600" dirty="0">
                <a:latin typeface="Helvetica"/>
              </a:rPr>
              <a:t>pesimismo acerca del presente siglo,</a:t>
            </a:r>
            <a:endParaRPr lang="en-US" sz="2600" dirty="0">
              <a:latin typeface="Helvetica"/>
            </a:endParaRPr>
          </a:p>
          <a:p>
            <a:pPr lvl="1"/>
            <a:r>
              <a:rPr lang="es-MX" sz="2600" dirty="0">
                <a:latin typeface="Helvetica"/>
              </a:rPr>
              <a:t>y la esperanza de una intervención del Dios trascendente para llevar este siglo a su predeterminado fin y establecer un nuevo siglo.</a:t>
            </a:r>
            <a:endParaRPr lang="en-US" sz="26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Los apocalipsis tienden ser deterministas—el futuro es seguro y no puede ser alterado porque Dios lo ha preordenado según un calendario fijo e incambiable.</a:t>
            </a:r>
            <a:endParaRPr lang="en-US" sz="3000" dirty="0">
              <a:latin typeface="Helvetica"/>
            </a:endParaRPr>
          </a:p>
          <a:p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Género y características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3175"/>
          </a:xfrm>
        </p:spPr>
        <p:txBody>
          <a:bodyPr/>
          <a:lstStyle/>
          <a:p>
            <a:r>
              <a:rPr lang="es-MX" sz="3000" dirty="0">
                <a:latin typeface="Helvetica"/>
              </a:rPr>
              <a:t>Por lo general son obras pseudónimas, pero Apocalipsis no es pseudónimo.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Están llenos de simbolismo, pero Apocalipsis mismo provee varias pistas para su interpretación.  Por ejemplo:</a:t>
            </a:r>
            <a:endParaRPr lang="en-US" sz="3000" dirty="0">
              <a:latin typeface="Helvetica"/>
            </a:endParaRPr>
          </a:p>
          <a:p>
            <a:pPr lvl="1"/>
            <a:r>
              <a:rPr lang="es-MX" sz="2600" dirty="0">
                <a:latin typeface="Helvetica"/>
              </a:rPr>
              <a:t>Las estrellas son ángeles (1:20)</a:t>
            </a:r>
            <a:endParaRPr lang="en-US" sz="2600" dirty="0">
              <a:latin typeface="Helvetica"/>
            </a:endParaRPr>
          </a:p>
          <a:p>
            <a:pPr lvl="1"/>
            <a:r>
              <a:rPr lang="es-MX" sz="2600" dirty="0">
                <a:latin typeface="Helvetica"/>
              </a:rPr>
              <a:t>Los candelabros son iglesias (1:20)</a:t>
            </a:r>
            <a:endParaRPr lang="en-US" sz="2600" dirty="0">
              <a:latin typeface="Helvetica"/>
            </a:endParaRPr>
          </a:p>
          <a:p>
            <a:pPr lvl="1"/>
            <a:r>
              <a:rPr lang="es-MX" sz="2600" dirty="0">
                <a:latin typeface="Helvetica"/>
              </a:rPr>
              <a:t>“La gran prostituta” es “Babilonia” (¿Roma?) (17:1, 5, 18)</a:t>
            </a:r>
            <a:endParaRPr lang="en-US" sz="2600" dirty="0">
              <a:latin typeface="Helvetica"/>
            </a:endParaRPr>
          </a:p>
          <a:p>
            <a:pPr lvl="1"/>
            <a:r>
              <a:rPr lang="es-MX" sz="2600" dirty="0">
                <a:latin typeface="Helvetica"/>
              </a:rPr>
              <a:t>La Jerusalén celestial es la esposa del Cordero (21:9-10)</a:t>
            </a:r>
            <a:endParaRPr lang="en-US" dirty="0">
              <a:latin typeface="Helvetica"/>
            </a:endParaRPr>
          </a:p>
          <a:p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sz="4000" dirty="0" smtClean="0">
                <a:ea typeface="+mj-ea"/>
              </a:rPr>
              <a:t>Género y características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470025"/>
            <a:ext cx="8229600" cy="5083175"/>
          </a:xfrm>
        </p:spPr>
        <p:txBody>
          <a:bodyPr>
            <a:normAutofit lnSpcReduction="10000"/>
          </a:bodyPr>
          <a:lstStyle/>
          <a:p>
            <a:r>
              <a:rPr lang="es-MX" sz="3000" dirty="0">
                <a:latin typeface="Helvetica"/>
              </a:rPr>
              <a:t>El tema del libro es la victoria de Cristo y de su iglesia sobre el dragón (Satanás) y sus ayudantes.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La intención de Apocalipsis es la de mostrarnos que las cosas no son como parecen.</a:t>
            </a:r>
            <a:endParaRPr lang="en-US" sz="3000" dirty="0">
              <a:latin typeface="Helvetica"/>
            </a:endParaRPr>
          </a:p>
          <a:p>
            <a:r>
              <a:rPr lang="es-MX" sz="3000" dirty="0">
                <a:latin typeface="Helvetica"/>
              </a:rPr>
              <a:t>Las profecías describen a Cristo como el Vencedor, el Conquistador.  Conquista a la muerte, al Hades, al dragón, a la bestia, al falso profeta y a las personas que adoran a la bestia.  </a:t>
            </a:r>
            <a:endParaRPr lang="en-US" sz="3000" dirty="0">
              <a:latin typeface="Helvetica"/>
            </a:endParaRPr>
          </a:p>
          <a:p>
            <a:endParaRPr lang="en-US" sz="3000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s-MX" sz="4800" dirty="0" smtClean="0">
                <a:ea typeface="+mj-ea"/>
              </a:rPr>
              <a:t>Tema</a:t>
            </a:r>
            <a:r>
              <a:rPr lang="es-MX" sz="2000" dirty="0" smtClean="0">
                <a:ea typeface="+mj-ea"/>
              </a:rPr>
              <a:t> (</a:t>
            </a:r>
            <a:r>
              <a:rPr lang="es-MX" sz="2000" dirty="0" err="1" smtClean="0">
                <a:ea typeface="+mj-ea"/>
              </a:rPr>
              <a:t>Hendriksen</a:t>
            </a:r>
            <a:r>
              <a:rPr lang="es-MX" sz="2000" dirty="0" smtClean="0">
                <a:ea typeface="+mj-ea"/>
              </a:rPr>
              <a:t>, 8-9)</a:t>
            </a:r>
            <a:r>
              <a:rPr lang="en-US" sz="2000" dirty="0" smtClean="0">
                <a:ea typeface="+mj-ea"/>
              </a:rPr>
              <a:t/>
            </a:r>
            <a:br>
              <a:rPr lang="en-US" sz="2000" dirty="0" smtClean="0">
                <a:ea typeface="+mj-ea"/>
              </a:rPr>
            </a:b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5083175"/>
          </a:xfrm>
        </p:spPr>
        <p:txBody>
          <a:bodyPr/>
          <a:lstStyle/>
          <a:p>
            <a:r>
              <a:rPr lang="es-MX" dirty="0">
                <a:latin typeface="Helvetica"/>
              </a:rPr>
              <a:t>Es victorioso; y por ello nosotros también lo somos, aún cuando pareciera que estamos vencidos y sin esperanza.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El tema del libro se expresa de manera gloriosa y completa en estas palabras: “Pelearán contra el Cordero, y el Cordero los vencerá, porque él es Señor de señores y Rey de reyes; y los que están con él son llamados y elegidos y fieles” (17:14).</a:t>
            </a:r>
            <a:endParaRPr lang="en-US" dirty="0">
              <a:latin typeface="Helvetica"/>
            </a:endParaRPr>
          </a:p>
          <a:p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s-MX" sz="4800" dirty="0" smtClean="0">
                <a:ea typeface="+mj-ea"/>
              </a:rPr>
              <a:t>Tema</a:t>
            </a:r>
            <a:r>
              <a:rPr lang="es-MX" sz="2000" dirty="0" smtClean="0">
                <a:ea typeface="+mj-ea"/>
              </a:rPr>
              <a:t> </a:t>
            </a:r>
            <a:r>
              <a:rPr lang="en-US" sz="2000" dirty="0" smtClean="0">
                <a:ea typeface="+mj-ea"/>
              </a:rPr>
              <a:t/>
            </a:r>
            <a:br>
              <a:rPr lang="en-US" sz="2000" dirty="0" smtClean="0">
                <a:ea typeface="+mj-ea"/>
              </a:rPr>
            </a:b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/>
          <a:lstStyle/>
          <a:p>
            <a:r>
              <a:rPr lang="es-MX" dirty="0">
                <a:latin typeface="Helvetica"/>
              </a:rPr>
              <a:t>Terminar de leer Apocalipsis.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Terminar de leer el capítulo 24 de Carson y Moo (o el capítulo 24 de Harrison).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Terminar cualquier tarea pendiente.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Terminar la investigación exegética breve.</a:t>
            </a:r>
            <a:endParaRPr lang="en-US" dirty="0">
              <a:latin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4400" dirty="0" smtClean="0">
                <a:solidFill>
                  <a:schemeClr val="accent1">
                    <a:satMod val="150000"/>
                  </a:schemeClr>
                </a:solidFill>
                <a:ea typeface="+mj-ea"/>
              </a:rPr>
              <a:t>Tarea para esta semana	</a:t>
            </a:r>
            <a:endParaRPr lang="es-MX" sz="4400" dirty="0">
              <a:solidFill>
                <a:schemeClr val="accent1">
                  <a:satMod val="150000"/>
                </a:schemeClr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Apocalipsis es un libro con muchos símbolos, muchos contrastes, mucha alabanza, y muchas alusiones al Antiguo Testamento. </a:t>
            </a:r>
            <a:endParaRPr lang="en-US" dirty="0">
              <a:latin typeface="Helvetica"/>
            </a:endParaRPr>
          </a:p>
          <a:p>
            <a:pPr>
              <a:buFont typeface="Wingdings 2" charset="0"/>
              <a:buNone/>
            </a:pP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Sinopsis 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Cuatro veces el autor se identifica como Juan (1:1, 4, 9; 22:8).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Fue profeta (10:11).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Desde el principio se ha considerado que este Juan era el apóstol, el hijo de Zebedeo (Mateo 10:2).  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El libro mismo revela que el autor fue judío, bien preparado en las Escrituras, un líder en la iglesia conocido por las siete iglesias en Asia Menor.</a:t>
            </a:r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 </a:t>
            </a:r>
            <a:r>
              <a:rPr lang="es-MX" sz="2000" dirty="0" smtClean="0">
                <a:ea typeface="+mj-ea"/>
              </a:rPr>
              <a:t>(Biblia NVI de Estudio, 1923; giffmex.org)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Además, es obvio que el autor fue judío porque usó los géneros de apocalipsis y profecía, y su griego tiene muchos semitismos.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Es evidente que el autor fue un hebreo “saturado en el Antiguo Testamento” (Ladd, 7).  278 de los 404 versículos contienen citas o alusiones al AT. </a:t>
            </a:r>
            <a:endParaRPr lang="en-US" dirty="0">
              <a:latin typeface="Helvetica"/>
            </a:endParaRPr>
          </a:p>
          <a:p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Helvetica"/>
              </a:rPr>
              <a:t>Posiblemente</a:t>
            </a:r>
            <a:r>
              <a:rPr lang="en-US" dirty="0">
                <a:latin typeface="Helvetica"/>
              </a:rPr>
              <a:t> era de </a:t>
            </a:r>
            <a:r>
              <a:rPr lang="en-US" dirty="0" err="1">
                <a:latin typeface="Helvetica"/>
              </a:rPr>
              <a:t>Palestina</a:t>
            </a:r>
            <a:r>
              <a:rPr lang="en-US" dirty="0">
                <a:latin typeface="Helvetica"/>
              </a:rPr>
              <a:t>: </a:t>
            </a:r>
            <a:endParaRPr lang="en-US" sz="28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Está consciente del valle de Megido (16:16).</a:t>
            </a:r>
            <a:endParaRPr lang="en-US" sz="2400" dirty="0">
              <a:latin typeface="Helvetica"/>
            </a:endParaRPr>
          </a:p>
          <a:p>
            <a:pPr lvl="1"/>
            <a:r>
              <a:rPr lang="es-MX" dirty="0">
                <a:latin typeface="Helvetica"/>
              </a:rPr>
              <a:t>Escribe como si personalmente conociera la ciudad de Jerusalén y el templo, especialmente en capítulo 11.</a:t>
            </a:r>
            <a:endParaRPr lang="en-US" sz="2400" dirty="0">
              <a:latin typeface="Helvetica"/>
            </a:endParaRPr>
          </a:p>
          <a:p>
            <a:r>
              <a:rPr lang="es-MX" dirty="0">
                <a:latin typeface="Helvetica"/>
              </a:rPr>
              <a:t>Algunos piensan que 18:20 y 21:14 implican que el autor no fue uno de los doce apóstoles.  Aparte, al autor no se identifica como apóstol.</a:t>
            </a:r>
            <a:endParaRPr lang="en-US" sz="2800" dirty="0">
              <a:latin typeface="Helvetica"/>
            </a:endParaRPr>
          </a:p>
          <a:p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Helvetica"/>
              </a:rPr>
              <a:t>En el tercer siglo un obispo africano llamado Dionisio comparó el lenguaje, el estilo, y el pensamiento de Apocalipsis con los escritos de Juan y decidió que el autor fue otro Juan, Juan el presbítero.  </a:t>
            </a:r>
            <a:endParaRPr lang="en-US" dirty="0">
              <a:latin typeface="Helvetica"/>
            </a:endParaRPr>
          </a:p>
          <a:p>
            <a:r>
              <a:rPr lang="es-MX" dirty="0">
                <a:latin typeface="Helvetica"/>
              </a:rPr>
              <a:t>Eusebio dijo que el griego de Apocalipsis es “bárbaro”, y sugirió que hubo otro Juan que escribió el Apocalipsis.</a:t>
            </a:r>
            <a:endParaRPr lang="en-US" dirty="0">
              <a:latin typeface="Helvetica"/>
            </a:endParaRPr>
          </a:p>
          <a:p>
            <a:endParaRPr lang="en-US" dirty="0">
              <a:latin typeface="Helvetic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sz="4800" dirty="0" smtClean="0">
                <a:ea typeface="+mj-ea"/>
              </a:rPr>
              <a:t>Autor</a:t>
            </a:r>
            <a:endParaRPr lang="en-US" sz="20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4302</TotalTime>
  <Words>2875</Words>
  <Application>Microsoft Macintosh PowerPoint</Application>
  <PresentationFormat>Presentación en pantalla (4:3)</PresentationFormat>
  <Paragraphs>181</Paragraphs>
  <Slides>45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52" baseType="lpstr">
      <vt:lpstr>Arial</vt:lpstr>
      <vt:lpstr>Corbel</vt:lpstr>
      <vt:lpstr>Wingdings 2</vt:lpstr>
      <vt:lpstr>Wingdings</vt:lpstr>
      <vt:lpstr>Wingdings 3</vt:lpstr>
      <vt:lpstr>Calibri</vt:lpstr>
      <vt:lpstr>Pptssem</vt:lpstr>
      <vt:lpstr>Las cartas generales del Nuevo Testamento y Apocalipsis </vt:lpstr>
      <vt:lpstr>Apocalipsis (parte I)</vt:lpstr>
      <vt:lpstr>Sinopsis (giffmex.org)</vt:lpstr>
      <vt:lpstr>Sinopsis </vt:lpstr>
      <vt:lpstr>Sinopsis </vt:lpstr>
      <vt:lpstr>Autor (Biblia NVI de Estudio, 1923; giffmex.org)</vt:lpstr>
      <vt:lpstr>Autor</vt:lpstr>
      <vt:lpstr>Autor</vt:lpstr>
      <vt:lpstr>Autor</vt:lpstr>
      <vt:lpstr>Autor</vt:lpstr>
      <vt:lpstr>Autor</vt:lpstr>
      <vt:lpstr>Autor</vt:lpstr>
      <vt:lpstr>Autor</vt:lpstr>
      <vt:lpstr>Fecha y lugar (Biblia NVI de Estudio, 1923; CM, 629; giffmex.org)</vt:lpstr>
      <vt:lpstr>Fecha y lugar</vt:lpstr>
      <vt:lpstr>Fecha y lugar</vt:lpstr>
      <vt:lpstr>Fecha y lugar</vt:lpstr>
      <vt:lpstr>Fecha y lugar</vt:lpstr>
      <vt:lpstr> Destinatarios (CM, 634; giffmex.org) </vt:lpstr>
      <vt:lpstr>Destinatarios</vt:lpstr>
      <vt:lpstr>Destinatarios</vt:lpstr>
      <vt:lpstr>Destinatarios</vt:lpstr>
      <vt:lpstr>Destinatarios</vt:lpstr>
      <vt:lpstr>Destinatarios</vt:lpstr>
      <vt:lpstr>Destinatarios</vt:lpstr>
      <vt:lpstr>Destinatarios</vt:lpstr>
      <vt:lpstr>Destinatarios</vt:lpstr>
      <vt:lpstr>Circunstancias y propósito (Biblia NVI de Estudio, 1923; giffmex.org) </vt:lpstr>
      <vt:lpstr>Circunstancias y propósito </vt:lpstr>
      <vt:lpstr>Circunstancias y propósito </vt:lpstr>
      <vt:lpstr>Circunstancias y propósito </vt:lpstr>
      <vt:lpstr>Circunstancias y propósito </vt:lpstr>
      <vt:lpstr>Circunstancias y propósito </vt:lpstr>
      <vt:lpstr>El texto y su transmisión (giffmex.org)</vt:lpstr>
      <vt:lpstr>El texto y su transmisión </vt:lpstr>
      <vt:lpstr>El texto y su transmisión </vt:lpstr>
      <vt:lpstr>Género y características (Biblia NVI de Estudio, 1923; CM, 634; giffmex.org, Osborne, 476; Elwell y Yarbrough 395) </vt:lpstr>
      <vt:lpstr>Género y características</vt:lpstr>
      <vt:lpstr>Género y características</vt:lpstr>
      <vt:lpstr>Género y características</vt:lpstr>
      <vt:lpstr>Género y características</vt:lpstr>
      <vt:lpstr>Género y características</vt:lpstr>
      <vt:lpstr>Tema (Hendriksen, 8-9) </vt:lpstr>
      <vt:lpstr>Tema  </vt:lpstr>
      <vt:lpstr>Tarea para esta semana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y las cartas de Pablo</dc:title>
  <dc:creator>Administratr</dc:creator>
  <cp:lastModifiedBy>Carla Gallareta</cp:lastModifiedBy>
  <cp:revision>71</cp:revision>
  <dcterms:created xsi:type="dcterms:W3CDTF">2010-03-12T17:58:51Z</dcterms:created>
  <dcterms:modified xsi:type="dcterms:W3CDTF">2012-10-10T19:37:19Z</dcterms:modified>
</cp:coreProperties>
</file>