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3" r:id="rId1"/>
  </p:sldMasterIdLst>
  <p:notesMasterIdLst>
    <p:notesMasterId r:id="rId46"/>
  </p:notesMasterIdLst>
  <p:handoutMasterIdLst>
    <p:handoutMasterId r:id="rId47"/>
  </p:handoutMasterIdLst>
  <p:sldIdLst>
    <p:sldId id="256" r:id="rId2"/>
    <p:sldId id="814" r:id="rId3"/>
    <p:sldId id="866" r:id="rId4"/>
    <p:sldId id="902" r:id="rId5"/>
    <p:sldId id="903" r:id="rId6"/>
    <p:sldId id="904" r:id="rId7"/>
    <p:sldId id="906" r:id="rId8"/>
    <p:sldId id="907" r:id="rId9"/>
    <p:sldId id="908" r:id="rId10"/>
    <p:sldId id="909" r:id="rId11"/>
    <p:sldId id="910" r:id="rId12"/>
    <p:sldId id="911" r:id="rId13"/>
    <p:sldId id="912" r:id="rId14"/>
    <p:sldId id="913" r:id="rId15"/>
    <p:sldId id="914" r:id="rId16"/>
    <p:sldId id="915" r:id="rId17"/>
    <p:sldId id="916" r:id="rId18"/>
    <p:sldId id="917" r:id="rId19"/>
    <p:sldId id="918" r:id="rId20"/>
    <p:sldId id="919" r:id="rId21"/>
    <p:sldId id="920" r:id="rId22"/>
    <p:sldId id="921" r:id="rId23"/>
    <p:sldId id="922" r:id="rId24"/>
    <p:sldId id="923" r:id="rId25"/>
    <p:sldId id="924" r:id="rId26"/>
    <p:sldId id="925" r:id="rId27"/>
    <p:sldId id="926" r:id="rId28"/>
    <p:sldId id="927" r:id="rId29"/>
    <p:sldId id="928" r:id="rId30"/>
    <p:sldId id="929" r:id="rId31"/>
    <p:sldId id="930" r:id="rId32"/>
    <p:sldId id="931" r:id="rId33"/>
    <p:sldId id="932" r:id="rId34"/>
    <p:sldId id="933" r:id="rId35"/>
    <p:sldId id="934" r:id="rId36"/>
    <p:sldId id="935" r:id="rId37"/>
    <p:sldId id="936" r:id="rId38"/>
    <p:sldId id="937" r:id="rId39"/>
    <p:sldId id="938" r:id="rId40"/>
    <p:sldId id="939" r:id="rId41"/>
    <p:sldId id="940" r:id="rId42"/>
    <p:sldId id="941" r:id="rId43"/>
    <p:sldId id="942" r:id="rId44"/>
    <p:sldId id="865" r:id="rId4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94" d="100"/>
          <a:sy n="94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DB3BFB3-12F3-E44B-A57B-F37AD8741F1D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54AD2B3-963A-F64D-8F62-4D9D3F02C1EC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84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DEA34BA-4633-F24C-A5CC-3241E50D1E93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81F9E4C-BE9B-6A4C-B350-E28C55AC5243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01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45564E-10F7-EF41-8FB7-C4FA8278A25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2511BA-25BA-CF42-937B-63D60110B2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500188"/>
          </a:xfrm>
        </p:spPr>
        <p:txBody>
          <a:bodyPr/>
          <a:lstStyle/>
          <a:p>
            <a:pPr eaLnBrk="1" hangingPunct="1"/>
            <a:r>
              <a:rPr lang="es-MX" sz="3200" dirty="0" smtClean="0">
                <a:latin typeface="Helvetica"/>
              </a:rPr>
              <a:t>Prof</a:t>
            </a:r>
            <a:r>
              <a:rPr lang="es-MX" sz="3200" dirty="0">
                <a:latin typeface="Helvetica"/>
              </a:rPr>
              <a:t>. Rev. Benjamin Meyer</a:t>
            </a:r>
          </a:p>
          <a:p>
            <a:pPr eaLnBrk="1" hangingPunct="1"/>
            <a:r>
              <a:rPr lang="es-MX" sz="3200" dirty="0">
                <a:latin typeface="Helvetica"/>
              </a:rPr>
              <a:t>18 de septiembre de 2010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3058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  <a:t>Las cartas generales del Nuevo Testamento y Apocalipsis</a:t>
            </a:r>
            <a:b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</a:br>
            <a:endParaRPr lang="es-MX" sz="4500" dirty="0">
              <a:solidFill>
                <a:srgbClr val="FFFFFF"/>
              </a:solidFill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1"/>
            <a:r>
              <a:rPr lang="es-MX" sz="3000" dirty="0">
                <a:latin typeface="Helvetica"/>
              </a:rPr>
              <a:t>Tres de estos lugares, Capadocia, Ponto y Asia, se mencionan en Hechos 2.9-10, regiones representadas por las multitudes el  día de Pentecostés.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El Espíritu no permitió a Pablo evangelizar estas regiones, según Hechos 16.6-10. 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Pedro no evangelizó a sus lectores. En 1.12 él menciona a los que les predicaron el evangelio.</a:t>
            </a:r>
            <a:endParaRPr lang="en-US" sz="3000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Destinatarios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31825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3.	Por muchos siglos se creía que los lectores eran judíos, pero hoy hay consenso de que hay amplia evidencia que sus destinatarios fueron Gentiles.</a:t>
            </a:r>
            <a:endParaRPr lang="en-US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4.	Aunque Pedro dijo en Gal. 2.7, 9 que iba a trabajar con los judíos, no debemos asumir que </a:t>
            </a:r>
            <a:r>
              <a:rPr lang="es-MX" i="1" dirty="0">
                <a:latin typeface="Helvetica"/>
              </a:rPr>
              <a:t>nunca</a:t>
            </a:r>
            <a:r>
              <a:rPr lang="es-MX" dirty="0">
                <a:latin typeface="Helvetica"/>
              </a:rPr>
              <a:t> trabajaba con gentiles.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Destinatarios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3175"/>
          </a:xfrm>
        </p:spPr>
        <p:txBody>
          <a:bodyPr/>
          <a:lstStyle/>
          <a:p>
            <a:pPr marL="627063" indent="-508000">
              <a:buFont typeface="Wingdings 2" charset="0"/>
              <a:buNone/>
            </a:pPr>
            <a:r>
              <a:rPr lang="es-MX" sz="3000" dirty="0">
                <a:latin typeface="Helvetica"/>
              </a:rPr>
              <a:t>1.	La carta no contiene referencias específicas a sus lectores, detalles acerca de la vida del autor, ni saludos personales.   </a:t>
            </a:r>
            <a:endParaRPr lang="en-US" sz="30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3000" dirty="0">
                <a:latin typeface="Helvetica"/>
              </a:rPr>
              <a:t>2.	Sin embargo, escribió una carta muy pastoral y sensible.  La circunstancia más importante que provocó la carta era la persecución de los lectores. </a:t>
            </a:r>
            <a:endParaRPr lang="en-US" sz="30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3000" dirty="0">
                <a:latin typeface="Helvetica"/>
              </a:rPr>
              <a:t>3.	Antes se creía que la persecución mencionada en 1 Pedro se trataba de la persecución oficial del Imperio Romano.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Circunstancias y propósito </a:t>
            </a:r>
            <a:r>
              <a:rPr lang="es-MX" sz="2200" dirty="0" smtClean="0">
                <a:ea typeface="+mj-ea"/>
              </a:rPr>
              <a:t>(giffmex.org)</a:t>
            </a:r>
            <a:endParaRPr lang="es-MX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pPr marL="627063" indent="-508000">
              <a:buFont typeface="Wingdings 2" charset="0"/>
              <a:buNone/>
            </a:pPr>
            <a:r>
              <a:rPr lang="es-MX" sz="2600" dirty="0">
                <a:latin typeface="Helvetica"/>
              </a:rPr>
              <a:t>4.	Pero, en realidad ahora creemos que la persecución mencionada aquí era una persecución local.</a:t>
            </a:r>
            <a:endParaRPr lang="en-US" sz="26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600" dirty="0">
                <a:latin typeface="Helvetica"/>
              </a:rPr>
              <a:t>5.	La persecución fue mayormente abuso verbal, no física.</a:t>
            </a:r>
          </a:p>
          <a:p>
            <a:pPr marL="627063" indent="-508000">
              <a:buFont typeface="Wingdings 2" charset="0"/>
              <a:buNone/>
            </a:pPr>
            <a:r>
              <a:rPr lang="es-MX" sz="2600" dirty="0">
                <a:latin typeface="Helvetica"/>
              </a:rPr>
              <a:t>6.	El maltrato que recibieron produjo en ellos sufrimiento (1.6, 2.19), ganas de tomar represalias (2.23, 3.9), temor (3.6, 3.14), confusión (4.12), vergüenza (4.16), y ansiedad (5.7).</a:t>
            </a:r>
            <a:endParaRPr lang="en-US" sz="26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600" dirty="0">
                <a:latin typeface="Helvetica"/>
              </a:rPr>
              <a:t>7.	El propósito de Pedro en escribir esta carta era para consolar y animar a los creyentes que enfrentaban la persecución.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Circunstancias y propósito </a:t>
            </a:r>
            <a:endParaRPr lang="es-MX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33413" indent="-514350">
              <a:buFont typeface="Wingdings 2" charset="0"/>
              <a:buNone/>
            </a:pPr>
            <a:r>
              <a:rPr lang="es-MX" sz="2800" dirty="0">
                <a:latin typeface="Helvetica"/>
              </a:rPr>
              <a:t>1.	Si aceptamos a Pedro como autor, esta carta tuvo que haber sido escrita antes de la muerte de Pedro (aprox. 67 d.C.).</a:t>
            </a:r>
          </a:p>
          <a:p>
            <a:pPr marL="633413" indent="-514350">
              <a:buFont typeface="Wingdings 2" charset="0"/>
              <a:buNone/>
            </a:pPr>
            <a:r>
              <a:rPr lang="es-MX" sz="2800" dirty="0">
                <a:latin typeface="Helvetica"/>
              </a:rPr>
              <a:t>2.	La carta fue escrita desde “Babilonia” según 5.13, probablemente una referencia a Roma. </a:t>
            </a:r>
            <a:endParaRPr lang="en-US" sz="2800" dirty="0">
              <a:latin typeface="Helvetica"/>
            </a:endParaRPr>
          </a:p>
          <a:p>
            <a:pPr marL="633413" indent="-514350">
              <a:buFont typeface="Wingdings 2" charset="0"/>
              <a:buNone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s-MX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1.1-2	 	Introducción de la carta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1.3-12 	La herencia segura que nos espera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1.13-2.3 	Acciones que resultan de la doctrina 			cristiana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2.4-10 	La iglesia, piedra escogida por Dios 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2.11-3.12 	Código de hogar: Exhortaciones a varios </a:t>
            </a: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			miembros del hogar </a:t>
            </a:r>
          </a:p>
          <a:p>
            <a:pPr marL="627063" indent="-508000">
              <a:buFont typeface="Wingdings 2" charset="0"/>
              <a:buNone/>
            </a:pPr>
            <a:r>
              <a:rPr lang="en-US" sz="2800" dirty="0">
                <a:latin typeface="Helvetica"/>
              </a:rPr>
              <a:t>3.13-17 	</a:t>
            </a:r>
            <a:r>
              <a:rPr lang="en-US" sz="2800" dirty="0" err="1">
                <a:latin typeface="Helvetica"/>
              </a:rPr>
              <a:t>Respuestas</a:t>
            </a:r>
            <a:r>
              <a:rPr lang="en-US" sz="2800" dirty="0">
                <a:latin typeface="Helvetica"/>
              </a:rPr>
              <a:t> a la </a:t>
            </a:r>
            <a:r>
              <a:rPr lang="en-US" sz="2800" dirty="0" err="1">
                <a:latin typeface="Helvetica"/>
              </a:rPr>
              <a:t>persecución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Bosquejo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3.18-4.6 	Tenemos que morir al pecado con Cristo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4.7-11 	La vida apropiada en vista del fin del 			mundo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4.12-19 	La respuesta apropiada al sufrimiento y el 		juicio que se acerca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n-US" sz="2800" dirty="0">
                <a:latin typeface="Helvetica"/>
              </a:rPr>
              <a:t>5.1-11 	</a:t>
            </a:r>
            <a:r>
              <a:rPr lang="en-US" sz="2800" dirty="0" err="1">
                <a:latin typeface="Helvetica"/>
              </a:rPr>
              <a:t>Exhortaciones</a:t>
            </a:r>
            <a:r>
              <a:rPr lang="en-US" sz="2800" dirty="0">
                <a:latin typeface="Helvetica"/>
              </a:rPr>
              <a:t> finales</a:t>
            </a:r>
          </a:p>
          <a:p>
            <a:pPr marL="627063" indent="-508000">
              <a:buFont typeface="Wingdings 2" charset="0"/>
              <a:buNone/>
            </a:pPr>
            <a:r>
              <a:rPr lang="en-US" sz="2800" dirty="0">
                <a:latin typeface="Helvetica"/>
              </a:rPr>
              <a:t>5.12-14 	</a:t>
            </a:r>
            <a:r>
              <a:rPr lang="en-US" sz="2800" dirty="0" err="1">
                <a:latin typeface="Helvetica"/>
              </a:rPr>
              <a:t>Conclusión</a:t>
            </a:r>
            <a:r>
              <a:rPr lang="en-US" sz="2800" dirty="0">
                <a:latin typeface="Helvetica"/>
              </a:rPr>
              <a:t> de la </a:t>
            </a:r>
            <a:r>
              <a:rPr lang="en-US" sz="2800" dirty="0" err="1">
                <a:latin typeface="Helvetica"/>
              </a:rPr>
              <a:t>carta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Bosquejo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2300" lvl="1" indent="-514350">
              <a:buFont typeface="Wingdings" charset="0"/>
              <a:buNone/>
            </a:pPr>
            <a:r>
              <a:rPr lang="es-MX" sz="2600" dirty="0">
                <a:latin typeface="Helvetica"/>
              </a:rPr>
              <a:t>1.	La persecución</a:t>
            </a:r>
            <a:endParaRPr lang="en-US" sz="2600" dirty="0">
              <a:latin typeface="Helvetica"/>
            </a:endParaRPr>
          </a:p>
          <a:p>
            <a:pPr lvl="2" indent="-368300">
              <a:buClr>
                <a:srgbClr val="3792AA"/>
              </a:buClr>
              <a:buFont typeface="Wingdings" charset="0"/>
              <a:buChar char="§"/>
            </a:pPr>
            <a:r>
              <a:rPr lang="es-MX" sz="2600" dirty="0">
                <a:latin typeface="Helvetica"/>
              </a:rPr>
              <a:t>Pedro escribió con el propósito de consolar y alentar a los creyentes que estaban experimentando la persecución. </a:t>
            </a:r>
            <a:endParaRPr lang="en-US" sz="2600" dirty="0">
              <a:latin typeface="Helvetica"/>
            </a:endParaRPr>
          </a:p>
          <a:p>
            <a:pPr lvl="2" indent="-368300">
              <a:buClr>
                <a:srgbClr val="3792AA"/>
              </a:buClr>
              <a:buFont typeface="Wingdings" charset="0"/>
              <a:buChar char="§"/>
            </a:pPr>
            <a:r>
              <a:rPr lang="es-MX" sz="2600" dirty="0">
                <a:latin typeface="Helvetica"/>
              </a:rPr>
              <a:t>Pedro no habla del sufrimiento humano en general, sino el sufrimiento específico de la persecución de los seguidores de Cristo. </a:t>
            </a:r>
            <a:endParaRPr lang="en-US" sz="2600" dirty="0">
              <a:latin typeface="Helvetica"/>
            </a:endParaRPr>
          </a:p>
          <a:p>
            <a:pPr lvl="2" indent="-368300">
              <a:buClr>
                <a:srgbClr val="3792AA"/>
              </a:buClr>
              <a:buFont typeface="Wingdings" charset="0"/>
              <a:buChar char="§"/>
            </a:pPr>
            <a:r>
              <a:rPr lang="es-MX" sz="2600" dirty="0">
                <a:latin typeface="Helvetica"/>
              </a:rPr>
              <a:t>La persecución vino sobre los primeros lectores de 1 Pedro porque los inconversos no podían entender el estilo de vida que llevan los seguidores de Cristo (4.4).</a:t>
            </a:r>
            <a:endParaRPr lang="en-US" sz="26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Temas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914400" lvl="2" indent="-287338">
              <a:buClr>
                <a:srgbClr val="3792AA"/>
              </a:buClr>
            </a:pPr>
            <a:r>
              <a:rPr lang="es-MX" sz="2800" dirty="0">
                <a:latin typeface="Helvetica"/>
              </a:rPr>
              <a:t>En contraste, según Pedro, los creyentes no deben devolver insulto por insulto. </a:t>
            </a:r>
            <a:endParaRPr lang="en-US" sz="2800" dirty="0">
              <a:latin typeface="Helvetica"/>
            </a:endParaRPr>
          </a:p>
          <a:p>
            <a:pPr marL="914400" lvl="2" indent="-287338">
              <a:buClr>
                <a:srgbClr val="3792AA"/>
              </a:buClr>
            </a:pPr>
            <a:r>
              <a:rPr lang="es-MX" sz="2800" dirty="0">
                <a:latin typeface="Helvetica"/>
              </a:rPr>
              <a:t>Pedro dice en 4.12-13 que la persecución no debe ser una sorpresa para el creyente.</a:t>
            </a:r>
          </a:p>
          <a:p>
            <a:pPr marL="914400" lvl="2" indent="-287338">
              <a:buClr>
                <a:srgbClr val="3792AA"/>
              </a:buClr>
            </a:pPr>
            <a:r>
              <a:rPr lang="es-MX" sz="2800" dirty="0">
                <a:latin typeface="Helvetica"/>
              </a:rPr>
              <a:t>La nota que Pedro repite varias veces es su contraste entre sufrir por Cristo y sufrir por ser criminal o malhechor.</a:t>
            </a:r>
            <a:endParaRPr lang="en-US" sz="2800" dirty="0">
              <a:latin typeface="Helvetica"/>
            </a:endParaRPr>
          </a:p>
          <a:p>
            <a:pPr marL="914400" indent="-287338">
              <a:buClr>
                <a:srgbClr val="3792AA"/>
              </a:buClr>
              <a:buFont typeface="Wingdings 2" charset="0"/>
              <a:buAutoNum type="arabicPeriod"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Temas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914400" lvl="2" indent="-341313">
              <a:buClr>
                <a:srgbClr val="3792AA"/>
              </a:buClr>
            </a:pPr>
            <a:r>
              <a:rPr lang="es-MX" sz="2800" dirty="0">
                <a:latin typeface="Helvetica"/>
              </a:rPr>
              <a:t>Los cristianos deben soportar los sufrimientos por causa de Cristo, encomendarse a su Creador, y hacer el bien.</a:t>
            </a:r>
            <a:endParaRPr lang="en-US" sz="2800" dirty="0">
              <a:latin typeface="Helvetica"/>
            </a:endParaRPr>
          </a:p>
          <a:p>
            <a:pPr marL="914400" lvl="2" indent="-341313">
              <a:buClr>
                <a:srgbClr val="3792AA"/>
              </a:buClr>
            </a:pPr>
            <a:r>
              <a:rPr lang="es-MX" sz="2800" dirty="0">
                <a:latin typeface="Helvetica"/>
              </a:rPr>
              <a:t>Pedro usa el tema de la escatología para consolar a sus lectores – puede ser que sufran ahora, pero pronto Cristo será revelada, ellos serán glorificados, y sus perseguidores serán juzgados por Dios.</a:t>
            </a:r>
            <a:endParaRPr lang="en-US" sz="2800" dirty="0">
              <a:latin typeface="Helvetica"/>
            </a:endParaRPr>
          </a:p>
          <a:p>
            <a:pPr marL="633413" indent="-514350">
              <a:buFont typeface="Wingdings 2" charset="0"/>
              <a:buAutoNum type="arabicPeriod"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Temas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1 Pedro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33413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2.	Lo efímero y lo duradero</a:t>
            </a:r>
          </a:p>
          <a:p>
            <a:pPr marL="633413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3.	La imitación de Cristo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Temas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alimentación, 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anatómicas y de vestirse, 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botánicas, 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construcción, 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deportivas, 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familiares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n-US" dirty="0" err="1">
                <a:latin typeface="Helvetica"/>
              </a:rPr>
              <a:t>financieras</a:t>
            </a:r>
            <a:endParaRPr lang="en-US" sz="24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n-US" dirty="0" err="1">
                <a:latin typeface="Helvetica"/>
              </a:rPr>
              <a:t>históricas</a:t>
            </a:r>
            <a:endParaRPr lang="en-US" sz="2400" dirty="0">
              <a:latin typeface="Helvetica"/>
            </a:endParaRPr>
          </a:p>
          <a:p>
            <a:pPr marL="622300" indent="-514350">
              <a:buClrTx/>
              <a:buFont typeface="Corbel" charset="0"/>
              <a:buAutoNum type="arabicPeriod"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Figuras literarias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9.	</a:t>
            </a:r>
            <a:r>
              <a:rPr lang="en-US" sz="2600" dirty="0" err="1">
                <a:latin typeface="Helvetica"/>
              </a:rPr>
              <a:t>legales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10.	de </a:t>
            </a:r>
            <a:r>
              <a:rPr lang="en-US" sz="2600" dirty="0" err="1">
                <a:latin typeface="Helvetica"/>
              </a:rPr>
              <a:t>luz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11.	</a:t>
            </a:r>
            <a:r>
              <a:rPr lang="en-US" sz="2600" dirty="0" err="1">
                <a:latin typeface="Helvetica"/>
              </a:rPr>
              <a:t>metalúrgicas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12.	</a:t>
            </a:r>
            <a:r>
              <a:rPr lang="en-US" sz="2600" dirty="0" err="1">
                <a:latin typeface="Helvetica"/>
              </a:rPr>
              <a:t>militares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s-MX" sz="2600" dirty="0">
                <a:latin typeface="Helvetica"/>
              </a:rPr>
              <a:t>13.	de naciones del AT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14.	de la </a:t>
            </a:r>
            <a:r>
              <a:rPr lang="en-US" sz="2600" dirty="0" err="1">
                <a:latin typeface="Helvetica"/>
              </a:rPr>
              <a:t>niñez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15.	</a:t>
            </a:r>
            <a:r>
              <a:rPr lang="en-US" sz="2600" dirty="0" err="1">
                <a:latin typeface="Helvetica"/>
              </a:rPr>
              <a:t>pastorales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16.	de </a:t>
            </a:r>
            <a:r>
              <a:rPr lang="en-US" sz="2600" dirty="0" err="1">
                <a:latin typeface="Helvetica"/>
              </a:rPr>
              <a:t>peregrinaje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s-MX" sz="2600" dirty="0">
                <a:latin typeface="Helvetica"/>
              </a:rPr>
              <a:t>17.	religiosas</a:t>
            </a:r>
            <a:endParaRPr lang="en-US" sz="2600" dirty="0">
              <a:latin typeface="Helvetica"/>
            </a:endParaRPr>
          </a:p>
          <a:p>
            <a:pPr marL="622300" lvl="1" indent="-514350">
              <a:buClrTx/>
              <a:buFont typeface="Wingdings" charset="0"/>
              <a:buNone/>
            </a:pPr>
            <a:r>
              <a:rPr lang="en-US" sz="2600" dirty="0">
                <a:latin typeface="Helvetica"/>
              </a:rPr>
              <a:t>18.	</a:t>
            </a:r>
            <a:r>
              <a:rPr lang="en-US" sz="2600" dirty="0" err="1">
                <a:latin typeface="Helvetica"/>
              </a:rPr>
              <a:t>zoológicos</a:t>
            </a:r>
            <a:endParaRPr lang="en-US" sz="2600" dirty="0">
              <a:latin typeface="Helvetica"/>
            </a:endParaRPr>
          </a:p>
          <a:p>
            <a:pPr marL="622300" indent="-514350">
              <a:buClrTx/>
              <a:buFont typeface="Corbel" charset="0"/>
              <a:buAutoNum type="arabicPeriod"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Figuras literarias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1.	Tenemos una sólida esperanza viva de la salvación.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2.	Nuestra elección se convierte en acción como su pueblo, sus sacerdotes.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3.	Debemos esperar el sufrimiento y usarlo para dar testimonio de la gloria y bondad de Dios.  “piedad bajo presión.”</a:t>
            </a:r>
            <a:endParaRPr lang="en-US" sz="2800" dirty="0">
              <a:latin typeface="Helvetica"/>
            </a:endParaRPr>
          </a:p>
          <a:p>
            <a:pPr marL="627063" indent="-508000">
              <a:buFont typeface="Wingdings 2" charset="0"/>
              <a:buNone/>
            </a:pPr>
            <a:r>
              <a:rPr lang="es-MX" sz="2800" dirty="0">
                <a:latin typeface="Helvetica"/>
              </a:rPr>
              <a:t>4.	La sumisión a la autoridad humana es para hacer callar a los insensatos.</a:t>
            </a:r>
            <a:endParaRPr lang="en-US" sz="2800" dirty="0">
              <a:latin typeface="Helvetica"/>
            </a:endParaRPr>
          </a:p>
          <a:p>
            <a:pPr marL="627063" indent="-508000">
              <a:buClrTx/>
              <a:buFont typeface="Corbel" charset="0"/>
              <a:buAutoNum type="arabicPeriod"/>
            </a:pPr>
            <a:endParaRPr lang="es-MX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600" dirty="0" smtClean="0">
                <a:ea typeface="+mj-ea"/>
              </a:rPr>
              <a:t>Mensaje de 1 Pedro para la Iglesia hoy</a:t>
            </a:r>
            <a:endParaRPr lang="es-MX" sz="36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2 Pedro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8" lvl="1" indent="-465138">
              <a:buFont typeface="Wingdings" charset="0"/>
              <a:buNone/>
            </a:pPr>
            <a:r>
              <a:rPr lang="es-MX" dirty="0">
                <a:latin typeface="Helvetica"/>
              </a:rPr>
              <a:t>1.	Evidencia interna a favor de Pedro:</a:t>
            </a:r>
            <a:endParaRPr lang="en-US" dirty="0">
              <a:latin typeface="Helvetica"/>
            </a:endParaRPr>
          </a:p>
          <a:p>
            <a:pPr marL="573088" lvl="1" indent="-465138"/>
            <a:r>
              <a:rPr lang="es-MX" sz="2600" dirty="0">
                <a:latin typeface="Helvetica"/>
              </a:rPr>
              <a:t>La carta identifica su autor como “Simeón Pedro” y dice que es su segunda carta (1.1, 3.1). </a:t>
            </a:r>
            <a:endParaRPr lang="en-US" sz="2600" dirty="0">
              <a:latin typeface="Helvetica"/>
            </a:endParaRPr>
          </a:p>
          <a:p>
            <a:pPr marL="573088" lvl="1" indent="-465138"/>
            <a:r>
              <a:rPr lang="es-MX" sz="2600" dirty="0">
                <a:latin typeface="Helvetica"/>
              </a:rPr>
              <a:t>El autor dice que fue testigo de la transfiguración de Jesucristo (1.16-18)</a:t>
            </a:r>
            <a:endParaRPr lang="en-US" sz="2600" dirty="0">
              <a:latin typeface="Helvetica"/>
            </a:endParaRPr>
          </a:p>
          <a:p>
            <a:pPr marL="573088" lvl="1" indent="-465138"/>
            <a:r>
              <a:rPr lang="es-MX" sz="2600" dirty="0">
                <a:latin typeface="Helvetica"/>
              </a:rPr>
              <a:t>El autor llama a Pablo “nuestro querido hermano” en 3.15.</a:t>
            </a:r>
            <a:endParaRPr lang="en-US" sz="2600" dirty="0">
              <a:latin typeface="Helvetica"/>
            </a:endParaRPr>
          </a:p>
          <a:p>
            <a:pPr marL="573088" lvl="1" indent="-465138"/>
            <a:r>
              <a:rPr lang="es-MX" sz="2600" dirty="0">
                <a:latin typeface="Helvetica"/>
              </a:rPr>
              <a:t>¿Es 1.13-14 una referencia a la predicción Juan 21.18-19?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El autor habla en términos fuertes acerca de la verdad y las mentiras (1.12, 2.3). Estas declaraciones serían hipocresía de parte del autor si escribió en nombre de otro, falsamente.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Vocabulario que la carta comparte con los discursos de Pedro en Hechos pero no son muy comunes en el resto del NT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Los paralelos entre 1 Pedro y 2 Pedro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lvl="1" indent="-358775">
              <a:buFont typeface="Wingdings" charset="0"/>
              <a:buNone/>
            </a:pPr>
            <a:r>
              <a:rPr lang="es-MX" dirty="0">
                <a:latin typeface="Helvetica"/>
              </a:rPr>
              <a:t>2.	Evidencia externa a favor de Pedro:</a:t>
            </a:r>
            <a:endParaRPr lang="en-US" dirty="0">
              <a:latin typeface="Helvetica"/>
            </a:endParaRPr>
          </a:p>
          <a:p>
            <a:pPr marL="466725" lvl="1" indent="-358775"/>
            <a:r>
              <a:rPr lang="es-MX" dirty="0">
                <a:latin typeface="Helvetica"/>
              </a:rPr>
              <a:t>Orígenes acepta que Pedro fue el autor, reconociendo que había disputas sobre este punto.</a:t>
            </a:r>
            <a:endParaRPr lang="en-US" dirty="0">
              <a:latin typeface="Helvetica"/>
            </a:endParaRPr>
          </a:p>
          <a:p>
            <a:pPr marL="466725" lvl="1" indent="-358775"/>
            <a:r>
              <a:rPr lang="es-MX" dirty="0">
                <a:latin typeface="Helvetica"/>
              </a:rPr>
              <a:t>Es posible, pero no seguro, que Ireneo alude al libro.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1.	Según la tradición, Pedro murió en la persecución de Nerón, alrededor de 64 d.c. Esta carta tendría que haber sido escrita antes de su muerte. 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2.	Un candidato para el lugar de redacción sería Roma. Según la tradición, Pedro murió en Roma. Además, 1 Pedro 5.13 habla de Babilonia, un nombre que podría ser un código para Roma.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	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1.	Pedro sabe que pronto va a morir, y quiere preparar a sus lectores para vivir sin él. En particular, quiere advertirles del peligro de los falsos maestros. 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2.	No se sabe mucho sobre los destinatarios. Harrison (424) dice que eran gentiles, y menciona 1.1 y 3.15ff como evidencia. 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Circunstancias y propósito	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1.	Evidencia interna para Pedro</a:t>
            </a:r>
            <a:endParaRPr lang="en-US" dirty="0">
              <a:latin typeface="Helvetica"/>
            </a:endParaRPr>
          </a:p>
          <a:p>
            <a:pPr marL="973138" lvl="1" indent="-214313"/>
            <a:r>
              <a:rPr lang="es-MX" dirty="0">
                <a:latin typeface="Helvetica"/>
              </a:rPr>
              <a:t>1 Pedro 1.1 afirma que Pedro fue el autor. </a:t>
            </a:r>
            <a:endParaRPr lang="en-US" dirty="0">
              <a:latin typeface="Helvetica"/>
            </a:endParaRPr>
          </a:p>
          <a:p>
            <a:pPr marL="973138" lvl="1" indent="-214313"/>
            <a:r>
              <a:rPr lang="es-MX" dirty="0">
                <a:latin typeface="Helvetica"/>
              </a:rPr>
              <a:t>1 Pedro 5.1 dice que fue un anciano y un testigo de los padecimientos de Cristo. </a:t>
            </a:r>
            <a:endParaRPr lang="en-US" dirty="0">
              <a:latin typeface="Helvetica"/>
            </a:endParaRPr>
          </a:p>
          <a:p>
            <a:pPr marL="973138" lvl="1" indent="-214313"/>
            <a:r>
              <a:rPr lang="es-MX" dirty="0">
                <a:latin typeface="Helvetica"/>
              </a:rPr>
              <a:t>Es interesante notar también los paralelos entre 2.20-25 y el Evangelio de Marcos 8.34, 10.32, 10.45, 14.27, 14.65.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0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r>
              <a:rPr lang="es-MX" sz="2000" dirty="0" smtClean="0">
                <a:ea typeface="+mj-ea"/>
              </a:rPr>
              <a:t>  </a:t>
            </a:r>
            <a:r>
              <a:rPr lang="en-US" sz="2000" dirty="0" smtClean="0">
                <a:latin typeface="Helvetica"/>
                <a:ea typeface="+mj-ea"/>
                <a:cs typeface="Helvetica"/>
              </a:rPr>
              <a:t>Fuentes: Carson, Moo y Morris, 421-424; </a:t>
            </a:r>
            <a:r>
              <a:rPr lang="en-US" sz="2000" dirty="0" err="1" smtClean="0">
                <a:latin typeface="Helvetica"/>
                <a:ea typeface="+mj-ea"/>
                <a:cs typeface="Helvetica"/>
              </a:rPr>
              <a:t>Elwell</a:t>
            </a:r>
            <a:r>
              <a:rPr lang="en-US" sz="2000" dirty="0" smtClean="0">
                <a:latin typeface="Helvetica"/>
                <a:ea typeface="+mj-ea"/>
                <a:cs typeface="Helvetica"/>
              </a:rPr>
              <a:t> y Yarbrough, 362; Harrison, 401-405; </a:t>
            </a:r>
            <a:r>
              <a:rPr lang="en-US" sz="2000" dirty="0" err="1" smtClean="0">
                <a:latin typeface="Helvetica"/>
                <a:ea typeface="+mj-ea"/>
                <a:cs typeface="Helvetica"/>
              </a:rPr>
              <a:t>Kistemaker</a:t>
            </a:r>
            <a:r>
              <a:rPr lang="en-US" sz="2000" dirty="0" smtClean="0">
                <a:latin typeface="Helvetica"/>
                <a:ea typeface="+mj-ea"/>
                <a:cs typeface="Helvetica"/>
              </a:rPr>
              <a:t>, 5-10; Michaels, WBC.</a:t>
            </a:r>
            <a:br>
              <a:rPr lang="en-US" sz="2000" dirty="0" smtClean="0">
                <a:latin typeface="Helvetica"/>
                <a:ea typeface="+mj-ea"/>
                <a:cs typeface="Helvetica"/>
              </a:rPr>
            </a:br>
            <a:endParaRPr lang="es-MX" sz="2000" dirty="0"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3.	¿Qué sabemos de los falsos maestros?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Estos maestros eran creyentes pero se habían apartado de la verdad (2.20-21).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Uno de los dos errores principales de los falsos maestros parece ser el antinomianismo, o la licencia. </a:t>
            </a:r>
          </a:p>
          <a:p>
            <a:pPr lvl="1"/>
            <a:r>
              <a:rPr lang="es-MX" dirty="0">
                <a:latin typeface="Helvetica"/>
              </a:rPr>
              <a:t>El otro error de ellos era el rechazo de la autoridad.</a:t>
            </a:r>
          </a:p>
          <a:p>
            <a:pP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Circunstancias y propósito	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8" indent="-287338">
              <a:buClr>
                <a:srgbClr val="3792AA"/>
              </a:buClr>
              <a:tabLst>
                <a:tab pos="627063" algn="l"/>
              </a:tabLst>
            </a:pPr>
            <a:r>
              <a:rPr lang="es-MX" sz="2800" dirty="0">
                <a:latin typeface="Helvetica"/>
              </a:rPr>
              <a:t>Además de ser malos ellos mismos, ellos seducen a otras personas con sus doctrinas, especialmente a los débiles, a los nuevos convertidos.</a:t>
            </a:r>
          </a:p>
          <a:p>
            <a:pPr marL="681038" indent="-287338">
              <a:buClr>
                <a:srgbClr val="3792AA"/>
              </a:buClr>
              <a:tabLst>
                <a:tab pos="627063" algn="l"/>
              </a:tabLst>
            </a:pPr>
            <a:r>
              <a:rPr lang="es-MX" sz="2800" dirty="0">
                <a:latin typeface="Helvetica"/>
              </a:rPr>
              <a:t>Pedro también dice que son personas ignorantes como animales.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Circunstancias y propósito	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1.1-2 	Introducción de la carta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1.3-11 	La importancia de la santificación</a:t>
            </a:r>
          </a:p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1.12-21 	Defensa de la verdad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2.1-22 	Advertencia contra los falsos 			profetas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3.1-18 	Conclusión de la carta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  <a:p>
            <a:pPr>
              <a:buClr>
                <a:srgbClr val="3792AA"/>
              </a:buClr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Bosquejo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>
              <a:spcBef>
                <a:spcPct val="0"/>
              </a:spcBef>
              <a:buClr>
                <a:srgbClr val="3792AA"/>
              </a:buClr>
              <a:buSzPct val="80000"/>
              <a:buFont typeface="Wingdings" charset="0"/>
              <a:buNone/>
            </a:pPr>
            <a:r>
              <a:rPr lang="es-MX" dirty="0">
                <a:latin typeface="Helvetica"/>
              </a:rPr>
              <a:t>1.	El día del Señor</a:t>
            </a:r>
            <a:endParaRPr lang="en-US" dirty="0">
              <a:latin typeface="Helvetica"/>
            </a:endParaRPr>
          </a:p>
          <a:p>
            <a:pPr marL="438150" lvl="1" indent="-319088"/>
            <a:r>
              <a:rPr lang="es-MX" dirty="0">
                <a:latin typeface="Helvetica"/>
              </a:rPr>
              <a:t>Pedro menciona este “día” en 1.19, 2.9, 3.7, 3.10, 3.12.</a:t>
            </a:r>
            <a:endParaRPr lang="en-US" dirty="0">
              <a:latin typeface="Helvetica"/>
            </a:endParaRPr>
          </a:p>
          <a:p>
            <a:pPr marL="438150" lvl="1" indent="-319088"/>
            <a:r>
              <a:rPr lang="es-MX" dirty="0">
                <a:latin typeface="Helvetica"/>
              </a:rPr>
              <a:t>El día del Señor se ha demorado debido a la paciencia y misericordia de Dios, dando tiempo a la humanidad para que se arrepienta (3.9)</a:t>
            </a:r>
            <a:endParaRPr lang="en-US" dirty="0">
              <a:latin typeface="Helvetica"/>
            </a:endParaRPr>
          </a:p>
          <a:p>
            <a:pPr marL="438150" lvl="1" indent="-319088"/>
            <a:r>
              <a:rPr lang="es-MX" dirty="0">
                <a:latin typeface="Helvetica"/>
              </a:rPr>
              <a:t>Vendrá rápido cuando viene, en un momento inesperado (3.10)</a:t>
            </a:r>
            <a:endParaRPr lang="en-US" dirty="0">
              <a:latin typeface="Helvetica"/>
            </a:endParaRPr>
          </a:p>
          <a:p>
            <a:pPr marL="438150" lvl="1" indent="-319088"/>
            <a:r>
              <a:rPr lang="es-MX" dirty="0">
                <a:latin typeface="Helvetica"/>
              </a:rPr>
              <a:t>Resultará en juicio de hombres (3.7) y ángeles (2.4). </a:t>
            </a:r>
            <a:endParaRPr lang="en-US" dirty="0">
              <a:latin typeface="Helvetica"/>
            </a:endParaRPr>
          </a:p>
          <a:p>
            <a:pPr>
              <a:buClr>
                <a:srgbClr val="3792AA"/>
              </a:buCl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Temas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sz="3000" dirty="0">
                <a:latin typeface="Helvetica"/>
              </a:rPr>
              <a:t>Será un día de fuego que destruye los elementos de este mundo (3.10, 12). 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Podemos acelerar la venida del día por nuestra conducta (3.12).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No es un día de miedo para los creyentes sino un día que anhelamos (3.12,13).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Resultará en la venida de una nueva creación (3.12-13), y el reino de Jesucristo (1.11).</a:t>
            </a:r>
            <a:endParaRPr lang="en-US" sz="3000" dirty="0">
              <a:latin typeface="Helvetica"/>
            </a:endParaRPr>
          </a:p>
          <a:p>
            <a:pPr>
              <a:buClr>
                <a:srgbClr val="3792AA"/>
              </a:buCl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Temas 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1.	Dios Padre</a:t>
            </a:r>
            <a:endParaRPr lang="en-US" sz="2800" dirty="0">
              <a:latin typeface="Helvetica"/>
            </a:endParaRPr>
          </a:p>
          <a:p>
            <a:pPr marL="806450" lvl="2" indent="-339725"/>
            <a:r>
              <a:rPr lang="es-MX" sz="2600" dirty="0">
                <a:latin typeface="Helvetica"/>
              </a:rPr>
              <a:t>Dios como creador de los cielos y la tierra (3.5).  La “palabra” de Dios formó la creación, y la misma palabra preserva la creación para el día de destrucción (3.5, 7).</a:t>
            </a:r>
            <a:endParaRPr lang="en-US" sz="2600" dirty="0">
              <a:latin typeface="Helvetica"/>
            </a:endParaRPr>
          </a:p>
          <a:p>
            <a:pPr marL="806450" lvl="2" indent="-339725"/>
            <a:r>
              <a:rPr lang="es-MX" sz="2600" dirty="0">
                <a:latin typeface="Helvetica"/>
              </a:rPr>
              <a:t>La paciencia y misericordia de Dios, y su distinto concepto del tiempo desde la eternidad (3.8-9) .</a:t>
            </a:r>
            <a:endParaRPr lang="en-US" sz="2600" dirty="0">
              <a:latin typeface="Helvetica"/>
            </a:endParaRPr>
          </a:p>
          <a:p>
            <a:pPr>
              <a:buClr>
                <a:srgbClr val="3792AA"/>
              </a:buCl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Teología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s-MX" dirty="0" smtClean="0">
                <a:ea typeface="+mn-ea"/>
              </a:rPr>
              <a:t>2.	Jesucristo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"/>
              <a:defRPr/>
            </a:pPr>
            <a:r>
              <a:rPr lang="es-MX" dirty="0" smtClean="0">
                <a:ea typeface="+mn-ea"/>
              </a:rPr>
              <a:t>Jesucristo es presentado como Dios.</a:t>
            </a:r>
          </a:p>
          <a:p>
            <a:pPr lvl="1">
              <a:buFont typeface="Wingdings" pitchFamily="2" charset="2"/>
              <a:buChar char=""/>
              <a:defRPr/>
            </a:pPr>
            <a:r>
              <a:rPr lang="es-MX" dirty="0" smtClean="0">
                <a:ea typeface="+mn-ea"/>
              </a:rPr>
              <a:t>Jesucristo como Salvador. 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"/>
              <a:defRPr/>
            </a:pPr>
            <a:endParaRPr lang="en-US" dirty="0" smtClean="0">
              <a:ea typeface="+mn-ea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s-MX" sz="2800" dirty="0" smtClean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Teología </a:t>
            </a:r>
            <a:r>
              <a:rPr lang="es-MX" sz="2000" dirty="0" smtClean="0">
                <a:ea typeface="+mj-ea"/>
              </a:rPr>
              <a:t>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792AA"/>
              </a:buClr>
              <a:buFont typeface="Wingdings 2" charset="0"/>
              <a:buNone/>
            </a:pPr>
            <a:r>
              <a:rPr lang="es-MX" sz="2800" dirty="0">
                <a:latin typeface="Helvetica"/>
              </a:rPr>
              <a:t>1.	El autor parece citar algunas declaraciones y acusaciones de sus oponentes, y se defiende contra ellas. ¿Qué dicen los oponentes de Pedro?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1.16 “El testimonio de los apóstoles se trata de fábulas artificiosas”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1.20-21 “Las profecías de los profetas eran ideas que inventaron”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2.3b “No viene ninguna condenación sobre nosotros”</a:t>
            </a:r>
            <a:endParaRPr lang="en-US" dirty="0">
              <a:latin typeface="Helvetica"/>
            </a:endParaRPr>
          </a:p>
          <a:p>
            <a:pPr>
              <a:buClr>
                <a:srgbClr val="3792AA"/>
              </a:buCl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 </a:t>
            </a:r>
            <a:r>
              <a:rPr lang="es-MX" sz="2200" dirty="0" smtClean="0">
                <a:ea typeface="+mj-ea"/>
              </a:rPr>
              <a:t>(giffmex.org)</a:t>
            </a:r>
            <a:r>
              <a:rPr lang="es-MX" sz="4400" dirty="0" smtClean="0">
                <a:ea typeface="+mj-ea"/>
              </a:rPr>
              <a:t>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Helvetica"/>
              </a:rPr>
              <a:t>2.19 </a:t>
            </a:r>
            <a:r>
              <a:rPr lang="ja-JP" altLang="en-US" dirty="0">
                <a:latin typeface="Helvetica"/>
              </a:rPr>
              <a:t>“</a:t>
            </a:r>
            <a:r>
              <a:rPr lang="en-US" dirty="0">
                <a:latin typeface="Helvetica"/>
              </a:rPr>
              <a:t>Les </a:t>
            </a:r>
            <a:r>
              <a:rPr lang="en-US" dirty="0" err="1">
                <a:latin typeface="Helvetica"/>
              </a:rPr>
              <a:t>prometemos</a:t>
            </a:r>
            <a:r>
              <a:rPr lang="en-US" dirty="0">
                <a:latin typeface="Helvetica"/>
              </a:rPr>
              <a:t> la </a:t>
            </a:r>
            <a:r>
              <a:rPr lang="en-US" dirty="0" err="1">
                <a:latin typeface="Helvetica"/>
              </a:rPr>
              <a:t>libertad</a:t>
            </a:r>
            <a:r>
              <a:rPr lang="en-US" dirty="0">
                <a:latin typeface="Helvetica"/>
              </a:rPr>
              <a:t>.</a:t>
            </a:r>
            <a:r>
              <a:rPr lang="ja-JP" altLang="en-US" dirty="0">
                <a:latin typeface="Helvetica"/>
              </a:rPr>
              <a:t>”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3.3-4 “¿Cuando viene Jesús? Parece que no, porque todo es lo mismo como siempre.”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3.16  También distorsionan las enseñanzas de Pablo y otras Escrituras.</a:t>
            </a:r>
            <a:endParaRPr lang="en-US" dirty="0">
              <a:latin typeface="Helvetica"/>
            </a:endParaRPr>
          </a:p>
          <a:p>
            <a:pPr>
              <a:buClr>
                <a:srgbClr val="3792AA"/>
              </a:buClr>
              <a:buFont typeface="Wingdings 2" charset="0"/>
              <a:buNone/>
            </a:pPr>
            <a:endParaRPr lang="es-MX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sz="3000" dirty="0">
                <a:latin typeface="Helvetica"/>
              </a:rPr>
              <a:t>2.	El estilo griego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La calidad del griego de 2 Pedro no es muy buena. Sin embargo, el autor tiene un vocabulario extenso y alto.</a:t>
            </a:r>
          </a:p>
          <a:p>
            <a:pPr lvl="1"/>
            <a:r>
              <a:rPr lang="es-MX" sz="3000" dirty="0">
                <a:latin typeface="Helvetica"/>
              </a:rPr>
              <a:t>Bruce Metzger escribió, “2 Pedro es posiblemente el único libro del Nuevo Testamento cuyo lenguaje, parece, se mejora al ser traducido” (52).</a:t>
            </a:r>
            <a:endParaRPr lang="en-US" sz="3000" dirty="0">
              <a:latin typeface="Helvetica"/>
            </a:endParaRPr>
          </a:p>
          <a:p>
            <a:pPr lvl="1"/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Además, hay similitudes entre esta carta y los discursos de Pedro en Hechos</a:t>
            </a:r>
          </a:p>
          <a:p>
            <a:pPr lvl="1"/>
            <a:r>
              <a:rPr lang="es-MX" dirty="0">
                <a:latin typeface="Helvetica"/>
              </a:rPr>
              <a:t>Harrison (402) menciona algunos toques biográficos en la carta que concuerdan con el retrato de Pedro en los Evangelios (piedra, pastor).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3.	Palabras en pares.</a:t>
            </a:r>
            <a:endParaRPr lang="en-US" sz="28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1:3	</a:t>
            </a:r>
            <a:r>
              <a:rPr lang="en-US" sz="2600" dirty="0" err="1">
                <a:latin typeface="Helvetica"/>
              </a:rPr>
              <a:t>gloria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excelencia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1.4	</a:t>
            </a:r>
            <a:r>
              <a:rPr lang="en-US" sz="2600" dirty="0" err="1">
                <a:latin typeface="Helvetica"/>
              </a:rPr>
              <a:t>preciosas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grandísimas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1.8	</a:t>
            </a:r>
            <a:r>
              <a:rPr lang="en-US" sz="2600" dirty="0" err="1">
                <a:latin typeface="Helvetica"/>
              </a:rPr>
              <a:t>ociosos</a:t>
            </a:r>
            <a:r>
              <a:rPr lang="en-US" sz="2600" dirty="0">
                <a:latin typeface="Helvetica"/>
              </a:rPr>
              <a:t> y sin </a:t>
            </a:r>
            <a:r>
              <a:rPr lang="en-US" sz="2600" dirty="0" err="1">
                <a:latin typeface="Helvetica"/>
              </a:rPr>
              <a:t>fruto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s-MX" sz="2600" dirty="0">
                <a:latin typeface="Helvetica"/>
              </a:rPr>
              <a:t>1.9	muy corto de vista; está ciego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1.10	</a:t>
            </a:r>
            <a:r>
              <a:rPr lang="en-US" sz="2600" dirty="0" err="1">
                <a:latin typeface="Helvetica"/>
              </a:rPr>
              <a:t>vocación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elección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1.16	el </a:t>
            </a:r>
            <a:r>
              <a:rPr lang="en-US" sz="2600" dirty="0" err="1">
                <a:latin typeface="Helvetica"/>
              </a:rPr>
              <a:t>poder</a:t>
            </a:r>
            <a:r>
              <a:rPr lang="en-US" sz="2600" dirty="0">
                <a:latin typeface="Helvetica"/>
              </a:rPr>
              <a:t> y la </a:t>
            </a:r>
            <a:r>
              <a:rPr lang="en-US" sz="2600" dirty="0" err="1">
                <a:latin typeface="Helvetica"/>
              </a:rPr>
              <a:t>venida</a:t>
            </a:r>
            <a:endParaRPr lang="en-US" sz="2600" dirty="0">
              <a:latin typeface="Helvetica"/>
            </a:endParaRPr>
          </a:p>
          <a:p>
            <a:pPr lvl="2">
              <a:buClr>
                <a:srgbClr val="3792AA"/>
              </a:buClr>
            </a:pPr>
            <a:r>
              <a:rPr lang="en-US" sz="2600" dirty="0">
                <a:latin typeface="Helvetica"/>
              </a:rPr>
              <a:t>1.17	</a:t>
            </a:r>
            <a:r>
              <a:rPr lang="en-US" sz="2600" dirty="0" err="1">
                <a:latin typeface="Helvetica"/>
              </a:rPr>
              <a:t>honra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gloria</a:t>
            </a:r>
            <a:endParaRPr lang="en-US" sz="2600" dirty="0">
              <a:latin typeface="Helvetica"/>
            </a:endParaRPr>
          </a:p>
          <a:p>
            <a:pPr lvl="1"/>
            <a:endParaRPr lang="en-US" sz="3200" dirty="0">
              <a:latin typeface="Helvetica"/>
            </a:endParaRPr>
          </a:p>
          <a:p>
            <a:pPr lvl="1"/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Helvetica"/>
              </a:rPr>
              <a:t>2:10	</a:t>
            </a:r>
            <a:r>
              <a:rPr lang="en-US" dirty="0" err="1">
                <a:latin typeface="Helvetica"/>
              </a:rPr>
              <a:t>atrevidos</a:t>
            </a:r>
            <a:r>
              <a:rPr lang="en-US" dirty="0">
                <a:latin typeface="Helvetica"/>
              </a:rPr>
              <a:t> y </a:t>
            </a:r>
            <a:r>
              <a:rPr lang="en-US" dirty="0" err="1">
                <a:latin typeface="Helvetica"/>
              </a:rPr>
              <a:t>obstinados</a:t>
            </a:r>
            <a:endParaRPr lang="en-US" sz="2400" dirty="0">
              <a:latin typeface="Helvetica"/>
            </a:endParaRPr>
          </a:p>
          <a:p>
            <a:pPr lvl="1"/>
            <a:r>
              <a:rPr lang="en-US" dirty="0">
                <a:latin typeface="Helvetica"/>
              </a:rPr>
              <a:t>2.11	en </a:t>
            </a:r>
            <a:r>
              <a:rPr lang="en-US" dirty="0" err="1">
                <a:latin typeface="Helvetica"/>
              </a:rPr>
              <a:t>fuerza</a:t>
            </a:r>
            <a:r>
              <a:rPr lang="en-US" dirty="0">
                <a:latin typeface="Helvetica"/>
              </a:rPr>
              <a:t> y en </a:t>
            </a:r>
            <a:r>
              <a:rPr lang="en-US" dirty="0" err="1">
                <a:latin typeface="Helvetica"/>
              </a:rPr>
              <a:t>poder</a:t>
            </a:r>
            <a:endParaRPr lang="en-US" sz="2400" dirty="0">
              <a:latin typeface="Helvetica"/>
            </a:endParaRPr>
          </a:p>
          <a:p>
            <a:pPr lvl="1"/>
            <a:r>
              <a:rPr lang="en-US" dirty="0">
                <a:latin typeface="Helvetica"/>
              </a:rPr>
              <a:t>2.13	</a:t>
            </a:r>
            <a:r>
              <a:rPr lang="en-US" dirty="0" err="1">
                <a:latin typeface="Helvetica"/>
              </a:rPr>
              <a:t>inmundicias</a:t>
            </a:r>
            <a:r>
              <a:rPr lang="en-US" dirty="0">
                <a:latin typeface="Helvetica"/>
              </a:rPr>
              <a:t> y </a:t>
            </a:r>
            <a:r>
              <a:rPr lang="en-US" dirty="0" err="1">
                <a:latin typeface="Helvetica"/>
              </a:rPr>
              <a:t>manchas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3:7	del juicio y de la perdición</a:t>
            </a:r>
            <a:endParaRPr lang="en-US" sz="2400" dirty="0">
              <a:latin typeface="Helvetica"/>
            </a:endParaRPr>
          </a:p>
          <a:p>
            <a:pPr lvl="1"/>
            <a:r>
              <a:rPr lang="en-US" dirty="0">
                <a:latin typeface="Helvetica"/>
              </a:rPr>
              <a:t>3.11	</a:t>
            </a:r>
            <a:r>
              <a:rPr lang="en-US" dirty="0" err="1">
                <a:latin typeface="Helvetica"/>
              </a:rPr>
              <a:t>santa</a:t>
            </a:r>
            <a:r>
              <a:rPr lang="en-US" dirty="0">
                <a:latin typeface="Helvetica"/>
              </a:rPr>
              <a:t> y </a:t>
            </a:r>
            <a:r>
              <a:rPr lang="en-US" dirty="0" err="1">
                <a:latin typeface="Helvetica"/>
              </a:rPr>
              <a:t>piadosa</a:t>
            </a:r>
            <a:endParaRPr lang="en-US" sz="2400" dirty="0">
              <a:latin typeface="Helvetica"/>
            </a:endParaRPr>
          </a:p>
          <a:p>
            <a:pPr lvl="1"/>
            <a:r>
              <a:rPr lang="en-US" dirty="0">
                <a:latin typeface="Helvetica"/>
              </a:rPr>
              <a:t>3.14	sin </a:t>
            </a:r>
            <a:r>
              <a:rPr lang="en-US" dirty="0" err="1">
                <a:latin typeface="Helvetica"/>
              </a:rPr>
              <a:t>mancha</a:t>
            </a:r>
            <a:r>
              <a:rPr lang="en-US" dirty="0">
                <a:latin typeface="Helvetica"/>
              </a:rPr>
              <a:t> e </a:t>
            </a:r>
            <a:r>
              <a:rPr lang="en-US" dirty="0" err="1">
                <a:latin typeface="Helvetica"/>
              </a:rPr>
              <a:t>irreprochables</a:t>
            </a:r>
            <a:endParaRPr lang="en-US" sz="2400" dirty="0">
              <a:latin typeface="Helvetica"/>
            </a:endParaRPr>
          </a:p>
          <a:p>
            <a:pPr lvl="1"/>
            <a:r>
              <a:rPr lang="en-US" dirty="0">
                <a:latin typeface="Helvetica"/>
              </a:rPr>
              <a:t>3.16	los </a:t>
            </a:r>
            <a:r>
              <a:rPr lang="en-US" dirty="0" err="1">
                <a:latin typeface="Helvetica"/>
              </a:rPr>
              <a:t>indoctos</a:t>
            </a:r>
            <a:r>
              <a:rPr lang="en-US" dirty="0">
                <a:latin typeface="Helvetica"/>
              </a:rPr>
              <a:t> e </a:t>
            </a:r>
            <a:r>
              <a:rPr lang="en-US" dirty="0" err="1">
                <a:latin typeface="Helvetica"/>
              </a:rPr>
              <a:t>inconstantes</a:t>
            </a:r>
            <a:endParaRPr lang="en-US" sz="2400" dirty="0">
              <a:latin typeface="Helvetica"/>
            </a:endParaRPr>
          </a:p>
          <a:p>
            <a:pPr lvl="1"/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lvl="2" indent="-358775">
              <a:buFont typeface="Arial" charset="0"/>
              <a:buNone/>
            </a:pPr>
            <a:r>
              <a:rPr lang="es-MX" sz="2800" dirty="0">
                <a:latin typeface="Helvetica"/>
              </a:rPr>
              <a:t>1.	2 Pedro 1.15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Algunos proponen que en este versículo Pedro declara su intención de promover la preparación de un Evangelio, para que sus lectores siempre puedan recordarse de la vida de Jesús. </a:t>
            </a:r>
          </a:p>
          <a:p>
            <a:pPr lvl="1"/>
            <a:r>
              <a:rPr lang="es-MX" dirty="0">
                <a:latin typeface="Helvetica"/>
              </a:rPr>
              <a:t>Según la tradición, el Evangelio de Marcos fue impulsado por el apóstol Pedro. </a:t>
            </a:r>
          </a:p>
          <a:p>
            <a:pPr lvl="1"/>
            <a:r>
              <a:rPr lang="es-MX" dirty="0">
                <a:latin typeface="Helvetica"/>
              </a:rPr>
              <a:t>¿Será este versículo una mención del origen del Evangelio de Marcos?</a:t>
            </a:r>
            <a:endParaRPr lang="en-US" dirty="0">
              <a:latin typeface="Helvetica"/>
            </a:endParaRPr>
          </a:p>
          <a:p>
            <a:pPr lvl="1">
              <a:buFont typeface="Wingdings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Notas exegéticas	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El énfasis en la piedad y la santificación.</a:t>
            </a:r>
            <a:endParaRPr lang="en-US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La importancia de la memoria.</a:t>
            </a:r>
            <a:endParaRPr lang="en-US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La importancia del conocimiento y la doctrina.</a:t>
            </a:r>
            <a:endParaRPr lang="en-US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Los límites de la tolerancia.</a:t>
            </a:r>
            <a:endParaRPr lang="en-US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La motivación pastoral de la escatología.</a:t>
            </a:r>
            <a:endParaRPr lang="en-US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MX" sz="4400" dirty="0" smtClean="0">
                <a:ea typeface="+mj-ea"/>
              </a:rPr>
              <a:t>Mensaje de 2 Pedro para la Iglesia hoy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pPr marL="631825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Leer 1, 2, y 3 Juan. </a:t>
            </a:r>
            <a:endParaRPr lang="en-US" dirty="0">
              <a:latin typeface="Helvetica"/>
            </a:endParaRPr>
          </a:p>
          <a:p>
            <a:pPr marL="631825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Leer el capítulo 22 en Carson y Moo (o el capítulo 23 en Harrison). </a:t>
            </a:r>
            <a:endParaRPr lang="en-US" dirty="0">
              <a:latin typeface="Helvetica"/>
            </a:endParaRPr>
          </a:p>
          <a:p>
            <a:pPr marL="631825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Contestar la pregunta: ¿Cuáles son algunos de los contrastes que encontramos en 1 Juan? </a:t>
            </a:r>
            <a:endParaRPr lang="en-US" dirty="0">
              <a:latin typeface="Helvetica"/>
            </a:endParaRPr>
          </a:p>
          <a:p>
            <a:pPr marL="631825" indent="-514350">
              <a:buClrTx/>
              <a:buFont typeface="Corbel" charset="0"/>
              <a:buAutoNum type="arabicPeriod"/>
            </a:pPr>
            <a:r>
              <a:rPr lang="es-MX" dirty="0">
                <a:latin typeface="Helvetica"/>
              </a:rPr>
              <a:t>Investigación exegética pasos 9, 10 (ver ejemplo). </a:t>
            </a:r>
            <a:endParaRPr lang="en-US" dirty="0">
              <a:latin typeface="Helvetica"/>
            </a:endParaRPr>
          </a:p>
          <a:p>
            <a:pPr marL="631825" indent="-514350">
              <a:buClrTx/>
              <a:buFont typeface="Corbel" charset="0"/>
              <a:buAutoNum type="arabicPeriod"/>
            </a:pP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400" dirty="0" smtClean="0">
                <a:solidFill>
                  <a:srgbClr val="FFFFFF"/>
                </a:solidFill>
                <a:ea typeface="+mj-ea"/>
              </a:rPr>
              <a:t>Tarea para esta semana	</a:t>
            </a:r>
            <a:endParaRPr lang="es-MX" sz="44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2.	Evidencia externa para Pedro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2 Pedro 3.1 dice que es la “segunda” carta de Pedro, así que es el primer testimonio que tenemos de 1 Pedro.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Nadie debatía que Pedro fue el autor hasta tiempos modernos. No hubo otra teoría acerca del autor de esta carta. 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pPr>
              <a:buFont typeface="Wingdings 2" charset="0"/>
              <a:buNone/>
            </a:pPr>
            <a:r>
              <a:rPr lang="es-MX" dirty="0">
                <a:latin typeface="Helvetica"/>
              </a:rPr>
              <a:t>3</a:t>
            </a:r>
            <a:r>
              <a:rPr lang="es-MX" dirty="0" smtClean="0">
                <a:latin typeface="Helvetica"/>
              </a:rPr>
              <a:t>.    Objeciones </a:t>
            </a:r>
            <a:r>
              <a:rPr lang="es-MX" dirty="0">
                <a:latin typeface="Helvetica"/>
              </a:rPr>
              <a:t>contra Pedro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Objeción: La carta demuestra excelente griego, pero Pedro era un pescador iletrado (Hechos 4.13).  Respuesta:</a:t>
            </a:r>
            <a:endParaRPr lang="en-US" dirty="0">
              <a:latin typeface="Helvetica"/>
            </a:endParaRPr>
          </a:p>
          <a:p>
            <a:pPr lvl="2"/>
            <a:r>
              <a:rPr lang="es-MX" sz="2800" dirty="0">
                <a:latin typeface="Helvetica"/>
              </a:rPr>
              <a:t>Es muy probable que Pedro y los de Palestina en general sabían el griego desde niñez.</a:t>
            </a:r>
            <a:endParaRPr lang="en-US" sz="2800" dirty="0">
              <a:latin typeface="Helvetica"/>
            </a:endParaRPr>
          </a:p>
          <a:p>
            <a:pPr lvl="2"/>
            <a:r>
              <a:rPr lang="es-MX" sz="2800" dirty="0">
                <a:latin typeface="Helvetica"/>
              </a:rPr>
              <a:t>El griego es bueno, pero no debemos exagerar su calidad.</a:t>
            </a:r>
            <a:endParaRPr lang="en-US" sz="2800" dirty="0">
              <a:latin typeface="Helvetica"/>
            </a:endParaRPr>
          </a:p>
          <a:p>
            <a:pPr lvl="2"/>
            <a:r>
              <a:rPr lang="es-MX" sz="2800" dirty="0">
                <a:latin typeface="Helvetica"/>
              </a:rPr>
              <a:t>Silvano era un amanuenses (5.12), y pudo haberle ayudado con el griego.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pPr marL="631825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3.	Objeciones contra Pedro</a:t>
            </a:r>
            <a:endParaRPr lang="en-US" dirty="0">
              <a:latin typeface="Helvetica"/>
            </a:endParaRPr>
          </a:p>
          <a:p>
            <a:pPr lvl="1"/>
            <a:r>
              <a:rPr lang="es-MX" sz="3200" dirty="0">
                <a:latin typeface="Helvetica"/>
              </a:rPr>
              <a:t>Objeción: La teología de 1 Pedro depende mucho de Pablo.  Respuesta:</a:t>
            </a:r>
            <a:endParaRPr lang="en-US" sz="3200" dirty="0">
              <a:latin typeface="Helvetica"/>
            </a:endParaRPr>
          </a:p>
          <a:p>
            <a:pPr lvl="2"/>
            <a:r>
              <a:rPr lang="es-MX" sz="3200" dirty="0">
                <a:latin typeface="Helvetica"/>
              </a:rPr>
              <a:t>Enseñaban el mismo evangelio y usaban la tradición cristiana común de la iglesia primitiva.</a:t>
            </a:r>
            <a:endParaRPr lang="en-US" sz="3200" dirty="0">
              <a:latin typeface="Helvetica"/>
            </a:endParaRPr>
          </a:p>
          <a:p>
            <a:pPr lvl="2"/>
            <a:r>
              <a:rPr lang="es-MX" sz="3200" dirty="0">
                <a:latin typeface="Helvetica"/>
              </a:rPr>
              <a:t>Si Silvano ayudó escribir la carta, él sin duda, habiendo sido compañero de Pablo, impartiría un toque paulino a la carta.</a:t>
            </a:r>
            <a:endParaRPr lang="en-US" sz="3200" dirty="0">
              <a:latin typeface="Helvetica"/>
            </a:endParaRPr>
          </a:p>
          <a:p>
            <a:pPr marL="631825" indent="-514350">
              <a:buFont typeface="Wingdings 2" charset="0"/>
              <a:buAutoNum type="arabicPeriod" startAt="3"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175"/>
          </a:xfrm>
        </p:spPr>
        <p:txBody>
          <a:bodyPr/>
          <a:lstStyle/>
          <a:p>
            <a:pPr marL="631825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3.	Objeciones contra Pedro</a:t>
            </a:r>
            <a:endParaRPr lang="en-US" dirty="0">
              <a:latin typeface="Helvetica"/>
            </a:endParaRPr>
          </a:p>
          <a:p>
            <a:pPr lvl="1"/>
            <a:r>
              <a:rPr lang="es-MX" sz="3200" dirty="0">
                <a:latin typeface="Helvetica"/>
              </a:rPr>
              <a:t>Objeción: ¿Si fue Pedro, por qué no incluyó memorias de la vida de Jesús?  Respuesta:</a:t>
            </a:r>
            <a:endParaRPr lang="en-US" sz="3200" dirty="0">
              <a:latin typeface="Helvetica"/>
            </a:endParaRPr>
          </a:p>
          <a:p>
            <a:pPr lvl="2"/>
            <a:r>
              <a:rPr lang="es-MX" sz="3200" dirty="0">
                <a:latin typeface="Helvetica"/>
              </a:rPr>
              <a:t>Respuesta: Porque aparentemente no fue su propósito.</a:t>
            </a:r>
            <a:endParaRPr lang="en-US" sz="3200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endParaRPr lang="es-MX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r>
              <a:rPr lang="es-MX" dirty="0">
                <a:latin typeface="Helvetica"/>
              </a:rPr>
              <a:t>4.	Resumen: Las objeciones contra la autoría de Pedro no tienen suficiente peso para rechazar a Pedro como el auto.</a:t>
            </a:r>
            <a:endParaRPr lang="en-US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3175"/>
          </a:xfrm>
        </p:spPr>
        <p:txBody>
          <a:bodyPr/>
          <a:lstStyle/>
          <a:p>
            <a:pPr marL="631825" indent="-514350">
              <a:buClrTx/>
              <a:buFont typeface="Wingdings 2" charset="0"/>
              <a:buAutoNum type="arabicPeriod"/>
            </a:pPr>
            <a:r>
              <a:rPr lang="es-MX" sz="2800" dirty="0">
                <a:latin typeface="Helvetica"/>
              </a:rPr>
              <a:t>La lista larga de regiones indica que era una carta circular.  Es una carta a un grupo de creyentes en una región amplia pero específica.</a:t>
            </a:r>
          </a:p>
          <a:p>
            <a:pPr marL="631825" indent="-514350">
              <a:buClrTx/>
              <a:buFont typeface="Wingdings 2" charset="0"/>
              <a:buAutoNum type="arabicPeriod"/>
            </a:pPr>
            <a:r>
              <a:rPr lang="es-MX" sz="2800" dirty="0">
                <a:latin typeface="Helvetica"/>
              </a:rPr>
              <a:t>Acerca de las regiones de Ponto, Galacia, Capadocia, Asia y Bitinia (1.1), podemos decir lo siguiente:</a:t>
            </a:r>
            <a:endParaRPr lang="en-US" sz="2800" dirty="0">
              <a:latin typeface="Helvetica"/>
            </a:endParaRPr>
          </a:p>
          <a:p>
            <a:pPr marL="968375" lvl="1" indent="-341313"/>
            <a:r>
              <a:rPr lang="es-MX" dirty="0">
                <a:latin typeface="Helvetica"/>
              </a:rPr>
              <a:t>Eran zonas generales del norte de Asia Menor, lo que ahora es Turquía.</a:t>
            </a:r>
            <a:endParaRPr lang="en-US" dirty="0">
              <a:latin typeface="Helvetica"/>
            </a:endParaRPr>
          </a:p>
          <a:p>
            <a:pPr marL="968375" lvl="1" indent="-341313"/>
            <a:r>
              <a:rPr lang="es-MX" dirty="0">
                <a:latin typeface="Helvetica"/>
              </a:rPr>
              <a:t>Se presentan en el orden de la ruta que el mensajero tomaría para entregar la carta.</a:t>
            </a:r>
            <a:endParaRPr lang="en-US" dirty="0">
              <a:latin typeface="Helvetica"/>
            </a:endParaRPr>
          </a:p>
          <a:p>
            <a:pPr marL="631825" indent="-514350"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Destinatarios </a:t>
            </a:r>
            <a:r>
              <a:rPr lang="es-MX" sz="2000" dirty="0" smtClean="0">
                <a:ea typeface="+mj-ea"/>
              </a:rPr>
              <a:t>(giffmex.org)</a:t>
            </a:r>
            <a:endParaRPr lang="es-MX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3964</TotalTime>
  <Words>734</Words>
  <Application>Microsoft Macintosh PowerPoint</Application>
  <PresentationFormat>Presentación en pantalla (4:3)</PresentationFormat>
  <Paragraphs>211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51" baseType="lpstr">
      <vt:lpstr>Arial</vt:lpstr>
      <vt:lpstr>Corbel</vt:lpstr>
      <vt:lpstr>Wingdings 2</vt:lpstr>
      <vt:lpstr>Wingdings</vt:lpstr>
      <vt:lpstr>Wingdings 3</vt:lpstr>
      <vt:lpstr>Calibri</vt:lpstr>
      <vt:lpstr>Pptssem</vt:lpstr>
      <vt:lpstr>Las cartas generales del Nuevo Testamento y Apocalipsis </vt:lpstr>
      <vt:lpstr>1 Pedro</vt:lpstr>
      <vt:lpstr>Autor  Fuentes: Carson, Moo y Morris, 421-424; Elwell y Yarbrough, 362; Harrison, 401-405; Kistemaker, 5-10; Michaels, WBC. </vt:lpstr>
      <vt:lpstr>Autor</vt:lpstr>
      <vt:lpstr>Autor</vt:lpstr>
      <vt:lpstr>Autor</vt:lpstr>
      <vt:lpstr>Autor</vt:lpstr>
      <vt:lpstr>Autor</vt:lpstr>
      <vt:lpstr>Destinatarios (giffmex.org)</vt:lpstr>
      <vt:lpstr>Destinatarios</vt:lpstr>
      <vt:lpstr>Destinatarios</vt:lpstr>
      <vt:lpstr>Circunstancias y propósito (giffmex.org)</vt:lpstr>
      <vt:lpstr>Circunstancias y propósito </vt:lpstr>
      <vt:lpstr>Fecha y lugar</vt:lpstr>
      <vt:lpstr>Bosquejo (giffmex.org)</vt:lpstr>
      <vt:lpstr>Bosquejo </vt:lpstr>
      <vt:lpstr>Temas (giffmex.org)</vt:lpstr>
      <vt:lpstr>Temas </vt:lpstr>
      <vt:lpstr>Temas </vt:lpstr>
      <vt:lpstr>Temas </vt:lpstr>
      <vt:lpstr>Figuras literarias (giffmex.org)</vt:lpstr>
      <vt:lpstr>Figuras literarias </vt:lpstr>
      <vt:lpstr>Mensaje de 1 Pedro para la Iglesia hoy</vt:lpstr>
      <vt:lpstr>2 Pedro</vt:lpstr>
      <vt:lpstr>Autor (giffmex.org)</vt:lpstr>
      <vt:lpstr>Autor</vt:lpstr>
      <vt:lpstr>Autor</vt:lpstr>
      <vt:lpstr>Fecha y lugar </vt:lpstr>
      <vt:lpstr>Circunstancias y propósito </vt:lpstr>
      <vt:lpstr>Circunstancias y propósito </vt:lpstr>
      <vt:lpstr>Circunstancias y propósito </vt:lpstr>
      <vt:lpstr>Bosquejo (giffmex.org)</vt:lpstr>
      <vt:lpstr>Temas (giffmex.org)</vt:lpstr>
      <vt:lpstr>Temas </vt:lpstr>
      <vt:lpstr>Teología (giffmex.org)</vt:lpstr>
      <vt:lpstr>Teología  </vt:lpstr>
      <vt:lpstr>Aspectos literarios (giffmex.org) </vt:lpstr>
      <vt:lpstr>Aspectos literarios </vt:lpstr>
      <vt:lpstr>Aspectos literarios </vt:lpstr>
      <vt:lpstr>Aspectos literarios </vt:lpstr>
      <vt:lpstr>Aspectos literarios </vt:lpstr>
      <vt:lpstr>Notas exegéticas </vt:lpstr>
      <vt:lpstr>Mensaje de 2 Pedro para la Iglesia hoy</vt:lpstr>
      <vt:lpstr>Tarea para esta semana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60</cp:revision>
  <dcterms:created xsi:type="dcterms:W3CDTF">2010-03-12T17:58:51Z</dcterms:created>
  <dcterms:modified xsi:type="dcterms:W3CDTF">2012-10-10T19:13:09Z</dcterms:modified>
</cp:coreProperties>
</file>