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4" r:id="rId1"/>
  </p:sldMasterIdLst>
  <p:notesMasterIdLst>
    <p:notesMasterId r:id="rId40"/>
  </p:notesMasterIdLst>
  <p:handoutMasterIdLst>
    <p:handoutMasterId r:id="rId41"/>
  </p:handoutMasterIdLst>
  <p:sldIdLst>
    <p:sldId id="256" r:id="rId2"/>
    <p:sldId id="814" r:id="rId3"/>
    <p:sldId id="813" r:id="rId4"/>
    <p:sldId id="835" r:id="rId5"/>
    <p:sldId id="815" r:id="rId6"/>
    <p:sldId id="816" r:id="rId7"/>
    <p:sldId id="836" r:id="rId8"/>
    <p:sldId id="837" r:id="rId9"/>
    <p:sldId id="838" r:id="rId10"/>
    <p:sldId id="817" r:id="rId11"/>
    <p:sldId id="839" r:id="rId12"/>
    <p:sldId id="840" r:id="rId13"/>
    <p:sldId id="818" r:id="rId14"/>
    <p:sldId id="841" r:id="rId15"/>
    <p:sldId id="842" r:id="rId16"/>
    <p:sldId id="843" r:id="rId17"/>
    <p:sldId id="844" r:id="rId18"/>
    <p:sldId id="845" r:id="rId19"/>
    <p:sldId id="819" r:id="rId20"/>
    <p:sldId id="846" r:id="rId21"/>
    <p:sldId id="847" r:id="rId22"/>
    <p:sldId id="848" r:id="rId23"/>
    <p:sldId id="849" r:id="rId24"/>
    <p:sldId id="850" r:id="rId25"/>
    <p:sldId id="851" r:id="rId26"/>
    <p:sldId id="852" r:id="rId27"/>
    <p:sldId id="853" r:id="rId28"/>
    <p:sldId id="854" r:id="rId29"/>
    <p:sldId id="855" r:id="rId30"/>
    <p:sldId id="856" r:id="rId31"/>
    <p:sldId id="858" r:id="rId32"/>
    <p:sldId id="859" r:id="rId33"/>
    <p:sldId id="860" r:id="rId34"/>
    <p:sldId id="861" r:id="rId35"/>
    <p:sldId id="862" r:id="rId36"/>
    <p:sldId id="863" r:id="rId37"/>
    <p:sldId id="864" r:id="rId38"/>
    <p:sldId id="865" r:id="rId3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63" autoAdjust="0"/>
  </p:normalViewPr>
  <p:slideViewPr>
    <p:cSldViewPr>
      <p:cViewPr varScale="1">
        <p:scale>
          <a:sx n="94" d="100"/>
          <a:sy n="94" d="100"/>
        </p:scale>
        <p:origin x="-123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82"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87A4A1E6-AF2B-454D-9D97-A0C5329B6A44}" type="datetimeFigureOut">
              <a:rPr lang="en-US"/>
              <a:pPr/>
              <a:t>10/10/12</a:t>
            </a:fld>
            <a:endParaRPr lang="es-MX"/>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2D75ADD-D382-3445-9B89-F698AC5269EC}" type="slidenum">
              <a:rPr lang="es-MX"/>
              <a:pPr/>
              <a:t>‹Nr.›</a:t>
            </a:fld>
            <a:endParaRPr lang="es-MX"/>
          </a:p>
        </p:txBody>
      </p:sp>
    </p:spTree>
    <p:extLst>
      <p:ext uri="{BB962C8B-B14F-4D97-AF65-F5344CB8AC3E}">
        <p14:creationId xmlns:p14="http://schemas.microsoft.com/office/powerpoint/2010/main" val="1635456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565DACF6-D090-1840-B413-7D16AF3786E2}" type="datetimeFigureOut">
              <a:rPr lang="en-US"/>
              <a:pPr/>
              <a:t>10/10/12</a:t>
            </a:fld>
            <a:endParaRPr lang="es-MX"/>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s-MX"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6EC8F193-43C1-0846-AD97-F413B7E02D23}" type="slidenum">
              <a:rPr lang="es-MX"/>
              <a:pPr/>
              <a:t>‹Nr.›</a:t>
            </a:fld>
            <a:endParaRPr lang="es-MX"/>
          </a:p>
        </p:txBody>
      </p:sp>
    </p:spTree>
    <p:extLst>
      <p:ext uri="{BB962C8B-B14F-4D97-AF65-F5344CB8AC3E}">
        <p14:creationId xmlns:p14="http://schemas.microsoft.com/office/powerpoint/2010/main" val="27506624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Marcador de fecha 14"/>
          <p:cNvSpPr>
            <a:spLocks noGrp="1"/>
          </p:cNvSpPr>
          <p:nvPr>
            <p:ph type="dt" sz="half" idx="10"/>
          </p:nvPr>
        </p:nvSpPr>
        <p:spPr/>
        <p:txBody>
          <a:bodyPr/>
          <a:lstStyle/>
          <a:p>
            <a:fld id="{8EB4AFA0-1647-D542-85C9-01EA9312B09C}" type="datetimeFigureOut">
              <a:rPr lang="en-US" smtClean="0"/>
              <a:pPr/>
              <a:t>10/10/12</a:t>
            </a:fld>
            <a:endParaRPr lang="en-US"/>
          </a:p>
        </p:txBody>
      </p:sp>
      <p:sp>
        <p:nvSpPr>
          <p:cNvPr id="16" name="Marcador de número de diapositiva 15"/>
          <p:cNvSpPr>
            <a:spLocks noGrp="1"/>
          </p:cNvSpPr>
          <p:nvPr>
            <p:ph type="sldNum" sz="quarter" idx="11"/>
          </p:nvPr>
        </p:nvSpPr>
        <p:spPr/>
        <p:txBody>
          <a:bodyPr/>
          <a:lstStyle/>
          <a:p>
            <a:fld id="{22831591-9DF5-1F4E-A01C-5EF22784D837}" type="slidenum">
              <a:rPr lang="en-US" smtClean="0"/>
              <a:pPr/>
              <a:t>‹Nr.›</a:t>
            </a:fld>
            <a:endParaRPr lang="en-US"/>
          </a:p>
        </p:txBody>
      </p:sp>
      <p:sp>
        <p:nvSpPr>
          <p:cNvPr id="17" name="Marcador de pie de página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8EB4AFA0-1647-D542-85C9-01EA9312B09C}"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22831591-9DF5-1F4E-A01C-5EF22784D837}"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8EB4AFA0-1647-D542-85C9-01EA9312B09C}"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22831591-9DF5-1F4E-A01C-5EF22784D837}"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fld id="{8EB4AFA0-1647-D542-85C9-01EA9312B09C}" type="datetimeFigureOut">
              <a:rPr lang="en-US" smtClean="0"/>
              <a:pPr/>
              <a:t>10/10/12</a:t>
            </a:fld>
            <a:endParaRPr lang="en-US"/>
          </a:p>
        </p:txBody>
      </p:sp>
      <p:sp>
        <p:nvSpPr>
          <p:cNvPr id="15" name="Marcador de número de diapositiva 14"/>
          <p:cNvSpPr>
            <a:spLocks noGrp="1"/>
          </p:cNvSpPr>
          <p:nvPr>
            <p:ph type="sldNum" sz="quarter" idx="15"/>
          </p:nvPr>
        </p:nvSpPr>
        <p:spPr/>
        <p:txBody>
          <a:bodyPr/>
          <a:lstStyle>
            <a:lvl1pPr algn="ctr">
              <a:defRPr/>
            </a:lvl1pPr>
          </a:lstStyle>
          <a:p>
            <a:fld id="{22831591-9DF5-1F4E-A01C-5EF22784D837}" type="slidenum">
              <a:rPr lang="en-US" smtClean="0"/>
              <a:pPr/>
              <a:t>‹Nr.›</a:t>
            </a:fld>
            <a:endParaRPr lang="en-US"/>
          </a:p>
        </p:txBody>
      </p:sp>
      <p:sp>
        <p:nvSpPr>
          <p:cNvPr id="16" name="Marcador de pie de página 15"/>
          <p:cNvSpPr>
            <a:spLocks noGrp="1"/>
          </p:cNvSpPr>
          <p:nvPr>
            <p:ph type="ftr" sz="quarter" idx="16"/>
          </p:nvPr>
        </p:nvSpPr>
        <p:spPr/>
        <p:txBody>
          <a:bodyPr/>
          <a:lstStyle/>
          <a:p>
            <a:pPr>
              <a:defRPr/>
            </a:pPr>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8EB4AFA0-1647-D542-85C9-01EA9312B09C}"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22831591-9DF5-1F4E-A01C-5EF22784D837}"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fld id="{8EB4AFA0-1647-D542-85C9-01EA9312B09C}" type="datetimeFigureOut">
              <a:rPr lang="en-US" smtClean="0"/>
              <a:pPr/>
              <a:t>10/10/12</a:t>
            </a:fld>
            <a:endParaRPr lang="en-US"/>
          </a:p>
        </p:txBody>
      </p:sp>
      <p:sp>
        <p:nvSpPr>
          <p:cNvPr id="6" name="Marcador de pie de página 5"/>
          <p:cNvSpPr>
            <a:spLocks noGrp="1"/>
          </p:cNvSpPr>
          <p:nvPr>
            <p:ph type="ftr" sz="quarter" idx="11"/>
          </p:nvPr>
        </p:nvSpPr>
        <p:spPr/>
        <p:txBody>
          <a:bodyPr/>
          <a:lstStyle/>
          <a:p>
            <a:pPr>
              <a:defRPr/>
            </a:pPr>
            <a:endParaRPr lang="en-US"/>
          </a:p>
        </p:txBody>
      </p:sp>
      <p:sp>
        <p:nvSpPr>
          <p:cNvPr id="7" name="Marcador de número de diapositiva 6"/>
          <p:cNvSpPr>
            <a:spLocks noGrp="1"/>
          </p:cNvSpPr>
          <p:nvPr>
            <p:ph type="sldNum" sz="quarter" idx="12"/>
          </p:nvPr>
        </p:nvSpPr>
        <p:spPr/>
        <p:txBody>
          <a:bodyPr/>
          <a:lstStyle/>
          <a:p>
            <a:fld id="{22831591-9DF5-1F4E-A01C-5EF22784D837}"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22831591-9DF5-1F4E-A01C-5EF22784D837}" type="slidenum">
              <a:rPr lang="en-US" smtClean="0"/>
              <a:pPr/>
              <a:t>‹Nr.›</a:t>
            </a:fld>
            <a:endParaRPr lang="en-US"/>
          </a:p>
        </p:txBody>
      </p:sp>
      <p:sp>
        <p:nvSpPr>
          <p:cNvPr id="8" name="Marcador de pie de página 7"/>
          <p:cNvSpPr>
            <a:spLocks noGrp="1"/>
          </p:cNvSpPr>
          <p:nvPr>
            <p:ph type="ftr" sz="quarter" idx="11"/>
          </p:nvPr>
        </p:nvSpPr>
        <p:spPr/>
        <p:txBody>
          <a:bodyPr/>
          <a:lstStyle/>
          <a:p>
            <a:pPr>
              <a:defRPr/>
            </a:pPr>
            <a:endParaRPr lang="en-US"/>
          </a:p>
        </p:txBody>
      </p:sp>
      <p:sp>
        <p:nvSpPr>
          <p:cNvPr id="7" name="Marcador de fecha 6"/>
          <p:cNvSpPr>
            <a:spLocks noGrp="1"/>
          </p:cNvSpPr>
          <p:nvPr>
            <p:ph type="dt" sz="half" idx="10"/>
          </p:nvPr>
        </p:nvSpPr>
        <p:spPr/>
        <p:txBody>
          <a:bodyPr/>
          <a:lstStyle/>
          <a:p>
            <a:fld id="{8EB4AFA0-1647-D542-85C9-01EA9312B09C}" type="datetimeFigureOut">
              <a:rPr lang="en-US" smtClean="0"/>
              <a:pPr/>
              <a:t>10/10/12</a:t>
            </a:fld>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8EB4AFA0-1647-D542-85C9-01EA9312B09C}" type="datetimeFigureOut">
              <a:rPr lang="en-US" smtClean="0"/>
              <a:pPr/>
              <a:t>10/10/12</a:t>
            </a:fld>
            <a:endParaRPr lang="en-US"/>
          </a:p>
        </p:txBody>
      </p:sp>
      <p:sp>
        <p:nvSpPr>
          <p:cNvPr id="4" name="Marcador de pie de página 3"/>
          <p:cNvSpPr>
            <a:spLocks noGrp="1"/>
          </p:cNvSpPr>
          <p:nvPr>
            <p:ph type="ftr" sz="quarter" idx="11"/>
          </p:nvPr>
        </p:nvSpPr>
        <p:spPr/>
        <p:txBody>
          <a:bodyPr/>
          <a:lstStyle/>
          <a:p>
            <a:pPr>
              <a:defRPr/>
            </a:pPr>
            <a:endParaRPr lang="en-US"/>
          </a:p>
        </p:txBody>
      </p:sp>
      <p:sp>
        <p:nvSpPr>
          <p:cNvPr id="5" name="Marcador de número de diapositiva 4"/>
          <p:cNvSpPr>
            <a:spLocks noGrp="1"/>
          </p:cNvSpPr>
          <p:nvPr>
            <p:ph type="sldNum" sz="quarter" idx="12"/>
          </p:nvPr>
        </p:nvSpPr>
        <p:spPr/>
        <p:txBody>
          <a:bodyPr/>
          <a:lstStyle/>
          <a:p>
            <a:fld id="{22831591-9DF5-1F4E-A01C-5EF22784D837}"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EB4AFA0-1647-D542-85C9-01EA9312B09C}" type="datetimeFigureOut">
              <a:rPr lang="en-US" smtClean="0"/>
              <a:pPr/>
              <a:t>10/10/12</a:t>
            </a:fld>
            <a:endParaRPr lang="en-US"/>
          </a:p>
        </p:txBody>
      </p:sp>
      <p:sp>
        <p:nvSpPr>
          <p:cNvPr id="3" name="Marcador de pie de página 2"/>
          <p:cNvSpPr>
            <a:spLocks noGrp="1"/>
          </p:cNvSpPr>
          <p:nvPr>
            <p:ph type="ftr" sz="quarter" idx="11"/>
          </p:nvPr>
        </p:nvSpPr>
        <p:spPr/>
        <p:txBody>
          <a:bodyPr/>
          <a:lstStyle/>
          <a:p>
            <a:pPr>
              <a:defRPr/>
            </a:pPr>
            <a:endParaRPr lang="en-US"/>
          </a:p>
        </p:txBody>
      </p:sp>
      <p:sp>
        <p:nvSpPr>
          <p:cNvPr id="4" name="Marcador de número de diapositiva 3"/>
          <p:cNvSpPr>
            <a:spLocks noGrp="1"/>
          </p:cNvSpPr>
          <p:nvPr>
            <p:ph type="sldNum" sz="quarter" idx="12"/>
          </p:nvPr>
        </p:nvSpPr>
        <p:spPr/>
        <p:txBody>
          <a:bodyPr/>
          <a:lstStyle/>
          <a:p>
            <a:fld id="{22831591-9DF5-1F4E-A01C-5EF22784D837}"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8" name="Marcador de fecha 7"/>
          <p:cNvSpPr>
            <a:spLocks noGrp="1"/>
          </p:cNvSpPr>
          <p:nvPr>
            <p:ph type="dt" sz="half" idx="14"/>
          </p:nvPr>
        </p:nvSpPr>
        <p:spPr/>
        <p:txBody>
          <a:bodyPr/>
          <a:lstStyle/>
          <a:p>
            <a:fld id="{8EB4AFA0-1647-D542-85C9-01EA9312B09C}" type="datetimeFigureOut">
              <a:rPr lang="en-US" smtClean="0"/>
              <a:pPr/>
              <a:t>10/10/12</a:t>
            </a:fld>
            <a:endParaRPr lang="en-US"/>
          </a:p>
        </p:txBody>
      </p:sp>
      <p:sp>
        <p:nvSpPr>
          <p:cNvPr id="9" name="Marcador de número de diapositiva 8"/>
          <p:cNvSpPr>
            <a:spLocks noGrp="1"/>
          </p:cNvSpPr>
          <p:nvPr>
            <p:ph type="sldNum" sz="quarter" idx="15"/>
          </p:nvPr>
        </p:nvSpPr>
        <p:spPr/>
        <p:txBody>
          <a:bodyPr/>
          <a:lstStyle/>
          <a:p>
            <a:fld id="{22831591-9DF5-1F4E-A01C-5EF22784D837}" type="slidenum">
              <a:rPr lang="en-US" smtClean="0"/>
              <a:pPr/>
              <a:t>‹Nr.›</a:t>
            </a:fld>
            <a:endParaRPr lang="en-US"/>
          </a:p>
        </p:txBody>
      </p:sp>
      <p:sp>
        <p:nvSpPr>
          <p:cNvPr id="10" name="Marcador de pie de página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fld id="{8EB4AFA0-1647-D542-85C9-01EA9312B09C}" type="datetimeFigureOut">
              <a:rPr lang="en-US" smtClean="0"/>
              <a:pPr/>
              <a:t>10/10/12</a:t>
            </a:fld>
            <a:endParaRPr lang="en-US"/>
          </a:p>
        </p:txBody>
      </p:sp>
      <p:sp>
        <p:nvSpPr>
          <p:cNvPr id="9" name="Marcador de número de diapositiva 8"/>
          <p:cNvSpPr>
            <a:spLocks noGrp="1"/>
          </p:cNvSpPr>
          <p:nvPr>
            <p:ph type="sldNum" sz="quarter" idx="11"/>
          </p:nvPr>
        </p:nvSpPr>
        <p:spPr/>
        <p:txBody>
          <a:bodyPr/>
          <a:lstStyle/>
          <a:p>
            <a:fld id="{22831591-9DF5-1F4E-A01C-5EF22784D837}" type="slidenum">
              <a:rPr lang="en-US" smtClean="0"/>
              <a:pPr/>
              <a:t>‹Nr.›</a:t>
            </a:fld>
            <a:endParaRPr lang="en-US"/>
          </a:p>
        </p:txBody>
      </p:sp>
      <p:sp>
        <p:nvSpPr>
          <p:cNvPr id="10" name="Marcador de pie de página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EB4AFA0-1647-D542-85C9-01EA9312B09C}" type="datetimeFigureOut">
              <a:rPr lang="en-US" smtClean="0"/>
              <a:pPr/>
              <a:t>10/10/12</a:t>
            </a:fld>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2831591-9DF5-1F4E-A01C-5EF22784D837}"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eologia.com.es/index.php/Cr%C3%ADtica_textua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s.wikipedia.org/wiki/Textus_Receptu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4"/>
          <p:cNvSpPr>
            <a:spLocks noGrp="1"/>
          </p:cNvSpPr>
          <p:nvPr>
            <p:ph type="subTitle" idx="1"/>
          </p:nvPr>
        </p:nvSpPr>
        <p:spPr>
          <a:xfrm>
            <a:off x="685800" y="3505200"/>
            <a:ext cx="8077200" cy="1500188"/>
          </a:xfrm>
        </p:spPr>
        <p:txBody>
          <a:bodyPr/>
          <a:lstStyle/>
          <a:p>
            <a:pPr eaLnBrk="1" hangingPunct="1"/>
            <a:r>
              <a:rPr lang="es-MX" sz="3200" dirty="0" smtClean="0">
                <a:latin typeface="Helvetica"/>
              </a:rPr>
              <a:t>Prof</a:t>
            </a:r>
            <a:r>
              <a:rPr lang="es-MX" sz="3200" dirty="0">
                <a:latin typeface="Helvetica"/>
              </a:rPr>
              <a:t>. Rev. Benjamin Meyer</a:t>
            </a:r>
          </a:p>
          <a:p>
            <a:pPr eaLnBrk="1" hangingPunct="1"/>
            <a:r>
              <a:rPr lang="es-MX" sz="3200" dirty="0">
                <a:latin typeface="Helvetica"/>
              </a:rPr>
              <a:t>4 de septiembre de 2010</a:t>
            </a:r>
          </a:p>
        </p:txBody>
      </p:sp>
      <p:sp>
        <p:nvSpPr>
          <p:cNvPr id="4" name="Title 3"/>
          <p:cNvSpPr>
            <a:spLocks noGrp="1"/>
          </p:cNvSpPr>
          <p:nvPr>
            <p:ph type="ctrTitle"/>
          </p:nvPr>
        </p:nvSpPr>
        <p:spPr>
          <a:xfrm>
            <a:off x="457200" y="1905000"/>
            <a:ext cx="8305800" cy="1981200"/>
          </a:xfrm>
        </p:spPr>
        <p:txBody>
          <a:bodyPr>
            <a:noAutofit/>
          </a:bodyPr>
          <a:lstStyle/>
          <a:p>
            <a:pPr eaLnBrk="1" fontAlgn="auto" hangingPunct="1">
              <a:spcAft>
                <a:spcPts val="0"/>
              </a:spcAft>
              <a:defRPr/>
            </a:pPr>
            <a:r>
              <a:rPr lang="es-MX" sz="4500" dirty="0" smtClean="0">
                <a:solidFill>
                  <a:srgbClr val="FFFFFF"/>
                </a:solidFill>
                <a:latin typeface="AveriaSerif-Bold"/>
                <a:ea typeface="+mj-ea"/>
                <a:cs typeface="AveriaSerif-Bold"/>
              </a:rPr>
              <a:t>Las cartas generales del Nuevo Testamento y Apocalipsis</a:t>
            </a:r>
            <a:br>
              <a:rPr lang="es-MX" sz="4500" dirty="0" smtClean="0">
                <a:solidFill>
                  <a:srgbClr val="FFFFFF"/>
                </a:solidFill>
                <a:latin typeface="AveriaSerif-Bold"/>
                <a:ea typeface="+mj-ea"/>
                <a:cs typeface="AveriaSerif-Bold"/>
              </a:rPr>
            </a:br>
            <a:endParaRPr lang="es-MX" sz="4500" dirty="0">
              <a:solidFill>
                <a:srgbClr val="FFFFFF"/>
              </a:solidFill>
              <a:latin typeface="AveriaSerif-Bold"/>
              <a:ea typeface="+mj-ea"/>
              <a:cs typeface="AveriaSerif-Bold"/>
            </a:endParaRPr>
          </a:p>
        </p:txBody>
      </p:sp>
      <p:pic>
        <p:nvPicPr>
          <p:cNvPr id="5" name="Imagen 4"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48330"/>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1"/>
          <p:cNvSpPr>
            <a:spLocks noGrp="1"/>
          </p:cNvSpPr>
          <p:nvPr>
            <p:ph idx="1"/>
          </p:nvPr>
        </p:nvSpPr>
        <p:spPr>
          <a:xfrm>
            <a:off x="457200" y="1295400"/>
            <a:ext cx="8229600" cy="4572000"/>
          </a:xfrm>
        </p:spPr>
        <p:txBody>
          <a:bodyPr/>
          <a:lstStyle/>
          <a:p>
            <a:pPr eaLnBrk="1" hangingPunct="1"/>
            <a:r>
              <a:rPr lang="en-US" dirty="0">
                <a:latin typeface="Helvetica"/>
              </a:rPr>
              <a:t>El </a:t>
            </a:r>
            <a:r>
              <a:rPr lang="en-US" dirty="0" err="1">
                <a:latin typeface="Helvetica"/>
              </a:rPr>
              <a:t>tema</a:t>
            </a:r>
            <a:r>
              <a:rPr lang="en-US" dirty="0">
                <a:latin typeface="Helvetica"/>
              </a:rPr>
              <a:t> de </a:t>
            </a:r>
            <a:r>
              <a:rPr lang="en-US" dirty="0" err="1">
                <a:latin typeface="Helvetica"/>
              </a:rPr>
              <a:t>acercarse</a:t>
            </a:r>
            <a:r>
              <a:rPr lang="en-US" dirty="0">
                <a:latin typeface="Helvetica"/>
              </a:rPr>
              <a:t> a Dios</a:t>
            </a:r>
          </a:p>
          <a:p>
            <a:pPr eaLnBrk="1" hangingPunct="1"/>
            <a:r>
              <a:rPr lang="es-MX" dirty="0">
                <a:latin typeface="Helvetica"/>
              </a:rPr>
              <a:t>El tema de contrastes, por ejemplo entre Melquisedec y/o Cristo y Leví/Aarón/los sacerdotes</a:t>
            </a:r>
          </a:p>
          <a:p>
            <a:pPr eaLnBrk="1" hangingPunct="1"/>
            <a:r>
              <a:rPr lang="en-US" dirty="0">
                <a:latin typeface="Helvetica"/>
              </a:rPr>
              <a:t>El </a:t>
            </a:r>
            <a:r>
              <a:rPr lang="en-US" dirty="0" err="1">
                <a:latin typeface="Helvetica"/>
              </a:rPr>
              <a:t>tema</a:t>
            </a:r>
            <a:r>
              <a:rPr lang="en-US" dirty="0">
                <a:latin typeface="Helvetica"/>
              </a:rPr>
              <a:t> de la </a:t>
            </a:r>
            <a:r>
              <a:rPr lang="en-US" dirty="0" err="1">
                <a:latin typeface="Helvetica"/>
              </a:rPr>
              <a:t>fe</a:t>
            </a:r>
            <a:r>
              <a:rPr lang="en-US" dirty="0">
                <a:latin typeface="Helvetica"/>
              </a:rPr>
              <a:t> </a:t>
            </a:r>
          </a:p>
          <a:p>
            <a:pPr eaLnBrk="1" hangingPunct="1"/>
            <a:r>
              <a:rPr lang="en-US" dirty="0">
                <a:latin typeface="Helvetica"/>
              </a:rPr>
              <a:t>El </a:t>
            </a:r>
            <a:r>
              <a:rPr lang="en-US" dirty="0" err="1">
                <a:latin typeface="Helvetica"/>
              </a:rPr>
              <a:t>tema</a:t>
            </a:r>
            <a:r>
              <a:rPr lang="en-US" dirty="0">
                <a:latin typeface="Helvetica"/>
              </a:rPr>
              <a:t> de </a:t>
            </a:r>
            <a:r>
              <a:rPr lang="en-US" dirty="0" err="1">
                <a:latin typeface="Helvetica"/>
              </a:rPr>
              <a:t>peregrinajes</a:t>
            </a:r>
            <a:endParaRPr lang="en-US" dirty="0">
              <a:latin typeface="Helvetica"/>
            </a:endParaRPr>
          </a:p>
          <a:p>
            <a:pPr eaLnBrk="1" hangingPunct="1"/>
            <a:r>
              <a:rPr lang="en-US" dirty="0">
                <a:latin typeface="Helvetica"/>
              </a:rPr>
              <a:t>El </a:t>
            </a:r>
            <a:r>
              <a:rPr lang="en-US" dirty="0" err="1">
                <a:latin typeface="Helvetica"/>
              </a:rPr>
              <a:t>tema</a:t>
            </a:r>
            <a:r>
              <a:rPr lang="en-US" dirty="0">
                <a:latin typeface="Helvetica"/>
              </a:rPr>
              <a:t> de la </a:t>
            </a:r>
            <a:r>
              <a:rPr lang="en-US" dirty="0" err="1">
                <a:latin typeface="Helvetica"/>
              </a:rPr>
              <a:t>perfección</a:t>
            </a:r>
            <a:endParaRPr lang="en-US" dirty="0">
              <a:latin typeface="Helvetica"/>
            </a:endParaRPr>
          </a:p>
          <a:p>
            <a:pPr eaLnBrk="1" hangingPunct="1"/>
            <a:r>
              <a:rPr lang="en-US" dirty="0">
                <a:latin typeface="Helvetica"/>
              </a:rPr>
              <a:t>El </a:t>
            </a:r>
            <a:r>
              <a:rPr lang="en-US" dirty="0" err="1">
                <a:latin typeface="Helvetica"/>
              </a:rPr>
              <a:t>tema</a:t>
            </a:r>
            <a:r>
              <a:rPr lang="en-US" dirty="0">
                <a:latin typeface="Helvetica"/>
              </a:rPr>
              <a:t> del </a:t>
            </a:r>
            <a:r>
              <a:rPr lang="en-US" dirty="0" err="1">
                <a:latin typeface="Helvetica"/>
              </a:rPr>
              <a:t>sufrimiento</a:t>
            </a:r>
            <a:r>
              <a:rPr lang="en-US" dirty="0">
                <a:latin typeface="Helvetica"/>
              </a:rPr>
              <a:t> </a:t>
            </a:r>
            <a:r>
              <a:rPr lang="en-US" dirty="0" err="1">
                <a:latin typeface="Helvetica"/>
              </a:rPr>
              <a:t>como</a:t>
            </a:r>
            <a:r>
              <a:rPr lang="en-US" dirty="0">
                <a:latin typeface="Helvetica"/>
              </a:rPr>
              <a:t> </a:t>
            </a:r>
            <a:r>
              <a:rPr lang="en-US" dirty="0" err="1">
                <a:latin typeface="Helvetica"/>
              </a:rPr>
              <a:t>elemento</a:t>
            </a:r>
            <a:r>
              <a:rPr lang="en-US" dirty="0">
                <a:latin typeface="Helvetica"/>
              </a:rPr>
              <a:t> </a:t>
            </a:r>
            <a:r>
              <a:rPr lang="en-US" dirty="0" err="1">
                <a:latin typeface="Helvetica"/>
              </a:rPr>
              <a:t>necesario</a:t>
            </a:r>
            <a:r>
              <a:rPr lang="en-US" dirty="0">
                <a:latin typeface="Helvetica"/>
              </a:rPr>
              <a:t> de la </a:t>
            </a:r>
            <a:r>
              <a:rPr lang="en-US" dirty="0" err="1">
                <a:latin typeface="Helvetica"/>
              </a:rPr>
              <a:t>fe</a:t>
            </a:r>
            <a:endParaRPr lang="en-US" b="1" dirty="0">
              <a:latin typeface="Helvetica"/>
            </a:endParaRPr>
          </a:p>
          <a:p>
            <a:pPr eaLnBrk="1" hangingPunct="1"/>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Temas </a:t>
            </a:r>
            <a:r>
              <a:rPr lang="es-MX" sz="2900" dirty="0" smtClean="0">
                <a:solidFill>
                  <a:srgbClr val="FFFFFF"/>
                </a:solidFill>
                <a:ea typeface="+mj-ea"/>
              </a:rPr>
              <a:t>(según David </a:t>
            </a:r>
            <a:r>
              <a:rPr lang="es-MX" sz="2900" dirty="0" err="1" smtClean="0">
                <a:solidFill>
                  <a:srgbClr val="FFFFFF"/>
                </a:solidFill>
                <a:ea typeface="+mj-ea"/>
              </a:rPr>
              <a:t>Gifford</a:t>
            </a:r>
            <a:r>
              <a:rPr lang="es-MX" sz="2900" dirty="0" smtClean="0">
                <a:solidFill>
                  <a:srgbClr val="FFFFFF"/>
                </a:solidFill>
                <a:ea typeface="+mj-ea"/>
              </a:rPr>
              <a:t>, www.giffmex.org)</a:t>
            </a:r>
            <a:endParaRPr lang="es-MX" sz="2900" dirty="0">
              <a:solidFill>
                <a:srgbClr val="FFFFFF"/>
              </a:solidFill>
              <a:ea typeface="+mj-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1"/>
          <p:cNvSpPr>
            <a:spLocks noGrp="1"/>
          </p:cNvSpPr>
          <p:nvPr>
            <p:ph idx="1"/>
          </p:nvPr>
        </p:nvSpPr>
        <p:spPr>
          <a:xfrm>
            <a:off x="457200" y="1295400"/>
            <a:ext cx="8229600" cy="4572000"/>
          </a:xfrm>
        </p:spPr>
        <p:txBody>
          <a:bodyPr/>
          <a:lstStyle/>
          <a:p>
            <a:pPr eaLnBrk="1" hangingPunct="1"/>
            <a:r>
              <a:rPr lang="en-US" dirty="0" err="1">
                <a:latin typeface="Helvetica"/>
              </a:rPr>
              <a:t>Nombres</a:t>
            </a:r>
            <a:r>
              <a:rPr lang="en-US" dirty="0">
                <a:latin typeface="Helvetica"/>
              </a:rPr>
              <a:t> </a:t>
            </a:r>
            <a:r>
              <a:rPr lang="en-US" dirty="0" err="1">
                <a:latin typeface="Helvetica"/>
              </a:rPr>
              <a:t>para</a:t>
            </a:r>
            <a:r>
              <a:rPr lang="en-US" dirty="0">
                <a:latin typeface="Helvetica"/>
              </a:rPr>
              <a:t> Dios</a:t>
            </a:r>
          </a:p>
          <a:p>
            <a:pPr eaLnBrk="1" hangingPunct="1"/>
            <a:r>
              <a:rPr lang="en-US" dirty="0">
                <a:latin typeface="Helvetica"/>
              </a:rPr>
              <a:t>Dios Padre</a:t>
            </a:r>
          </a:p>
          <a:p>
            <a:pPr eaLnBrk="1" hangingPunct="1"/>
            <a:r>
              <a:rPr lang="en-US" dirty="0" err="1">
                <a:latin typeface="Helvetica"/>
              </a:rPr>
              <a:t>Jesús</a:t>
            </a:r>
            <a:endParaRPr lang="en-US" dirty="0">
              <a:latin typeface="Helvetica"/>
            </a:endParaRPr>
          </a:p>
          <a:p>
            <a:pPr lvl="1" indent="-319088" eaLnBrk="1" hangingPunct="1">
              <a:spcBef>
                <a:spcPct val="0"/>
              </a:spcBef>
              <a:buFont typeface="Wingdings 2" charset="0"/>
              <a:buChar char=""/>
            </a:pPr>
            <a:r>
              <a:rPr lang="es-MX" sz="3200" dirty="0">
                <a:latin typeface="Helvetica"/>
              </a:rPr>
              <a:t>La encarnación y humanidad de Jesús</a:t>
            </a:r>
          </a:p>
          <a:p>
            <a:pPr lvl="1" indent="-319088" eaLnBrk="1" hangingPunct="1">
              <a:spcBef>
                <a:spcPct val="0"/>
              </a:spcBef>
              <a:buFont typeface="Wingdings 2" charset="0"/>
              <a:buChar char=""/>
            </a:pPr>
            <a:r>
              <a:rPr lang="es-MX" sz="3200" dirty="0">
                <a:latin typeface="Helvetica"/>
              </a:rPr>
              <a:t>La divinidad de Jesús</a:t>
            </a:r>
            <a:endParaRPr lang="en-US" sz="3200" dirty="0">
              <a:latin typeface="Helvetica"/>
            </a:endParaRPr>
          </a:p>
          <a:p>
            <a:pPr lvl="1" indent="-319088" eaLnBrk="1" hangingPunct="1">
              <a:spcBef>
                <a:spcPct val="0"/>
              </a:spcBef>
              <a:buFont typeface="Wingdings 2" charset="0"/>
              <a:buChar char=""/>
            </a:pPr>
            <a:r>
              <a:rPr lang="es-MX" sz="3200" dirty="0">
                <a:latin typeface="Helvetica"/>
              </a:rPr>
              <a:t>La obra de Cristo</a:t>
            </a:r>
          </a:p>
          <a:p>
            <a:pPr lvl="1" indent="-319088" eaLnBrk="1" hangingPunct="1">
              <a:spcBef>
                <a:spcPct val="0"/>
              </a:spcBef>
              <a:buFont typeface="Wingdings 2" charset="0"/>
              <a:buChar char=""/>
            </a:pPr>
            <a:r>
              <a:rPr lang="en-US" sz="3200" dirty="0">
                <a:latin typeface="Helvetica"/>
              </a:rPr>
              <a:t>La </a:t>
            </a:r>
            <a:r>
              <a:rPr lang="en-US" sz="3200" dirty="0" err="1">
                <a:latin typeface="Helvetica"/>
              </a:rPr>
              <a:t>muerte</a:t>
            </a:r>
            <a:r>
              <a:rPr lang="en-US" sz="3200" dirty="0">
                <a:latin typeface="Helvetica"/>
              </a:rPr>
              <a:t> de Cristo</a:t>
            </a:r>
          </a:p>
          <a:p>
            <a:pPr lvl="1" indent="-319088" eaLnBrk="1" hangingPunct="1">
              <a:spcBef>
                <a:spcPct val="0"/>
              </a:spcBef>
              <a:buFont typeface="Wingdings 2" charset="0"/>
              <a:buChar char=""/>
            </a:pPr>
            <a:r>
              <a:rPr lang="es-MX" sz="3200" dirty="0">
                <a:latin typeface="Helvetica"/>
              </a:rPr>
              <a:t>Su sesión e intercesión en el cielo</a:t>
            </a:r>
            <a:endParaRPr lang="en-US" sz="32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Teología </a:t>
            </a:r>
            <a:r>
              <a:rPr lang="es-MX" sz="2600" dirty="0" smtClean="0">
                <a:solidFill>
                  <a:srgbClr val="FFFFFF"/>
                </a:solidFill>
                <a:ea typeface="+mj-ea"/>
              </a:rPr>
              <a:t>(según David </a:t>
            </a:r>
            <a:r>
              <a:rPr lang="es-MX" sz="2600" dirty="0" err="1" smtClean="0">
                <a:solidFill>
                  <a:srgbClr val="FFFFFF"/>
                </a:solidFill>
                <a:ea typeface="+mj-ea"/>
              </a:rPr>
              <a:t>Gifford</a:t>
            </a:r>
            <a:r>
              <a:rPr lang="es-MX" sz="2600" dirty="0" smtClean="0">
                <a:solidFill>
                  <a:srgbClr val="FFFFFF"/>
                </a:solidFill>
                <a:ea typeface="+mj-ea"/>
              </a:rPr>
              <a:t>, www.giffmex.org)</a:t>
            </a:r>
            <a:endParaRPr lang="es-MX" sz="2600" dirty="0">
              <a:solidFill>
                <a:srgbClr val="FFFFFF"/>
              </a:solidFill>
              <a:ea typeface="+mj-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1"/>
          <p:cNvSpPr>
            <a:spLocks noGrp="1"/>
          </p:cNvSpPr>
          <p:nvPr>
            <p:ph idx="1"/>
          </p:nvPr>
        </p:nvSpPr>
        <p:spPr>
          <a:xfrm>
            <a:off x="457200" y="1295400"/>
            <a:ext cx="8229600" cy="4572000"/>
          </a:xfrm>
        </p:spPr>
        <p:txBody>
          <a:bodyPr/>
          <a:lstStyle/>
          <a:p>
            <a:pPr eaLnBrk="1" hangingPunct="1"/>
            <a:r>
              <a:rPr lang="en-US" dirty="0">
                <a:latin typeface="Helvetica"/>
              </a:rPr>
              <a:t>El </a:t>
            </a:r>
            <a:r>
              <a:rPr lang="en-US" dirty="0" err="1">
                <a:latin typeface="Helvetica"/>
              </a:rPr>
              <a:t>Espíritu</a:t>
            </a:r>
            <a:r>
              <a:rPr lang="en-US" dirty="0">
                <a:latin typeface="Helvetica"/>
              </a:rPr>
              <a:t> Santo</a:t>
            </a:r>
          </a:p>
          <a:p>
            <a:pPr eaLnBrk="1" hangingPunct="1"/>
            <a:r>
              <a:rPr lang="en-US" dirty="0">
                <a:latin typeface="Helvetica"/>
              </a:rPr>
              <a:t>La </a:t>
            </a:r>
            <a:r>
              <a:rPr lang="en-US" dirty="0" err="1">
                <a:latin typeface="Helvetica"/>
              </a:rPr>
              <a:t>escatología</a:t>
            </a:r>
            <a:endParaRPr lang="en-US" dirty="0">
              <a:latin typeface="Helvetica"/>
            </a:endParaRPr>
          </a:p>
          <a:p>
            <a:pPr eaLnBrk="1" hangingPunct="1"/>
            <a:r>
              <a:rPr lang="en-US" dirty="0">
                <a:latin typeface="Helvetica"/>
              </a:rPr>
              <a:t>La </a:t>
            </a:r>
            <a:r>
              <a:rPr lang="en-US" dirty="0" err="1">
                <a:latin typeface="Helvetica"/>
              </a:rPr>
              <a:t>resurrección</a:t>
            </a:r>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Teología </a:t>
            </a:r>
            <a:endParaRPr lang="es-MX" sz="2600" dirty="0">
              <a:solidFill>
                <a:srgbClr val="FFFFFF"/>
              </a:solidFill>
              <a:ea typeface="+mj-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1"/>
          <p:cNvSpPr>
            <a:spLocks noGrp="1"/>
          </p:cNvSpPr>
          <p:nvPr>
            <p:ph idx="1"/>
          </p:nvPr>
        </p:nvSpPr>
        <p:spPr>
          <a:xfrm>
            <a:off x="457200" y="1371600"/>
            <a:ext cx="8229600" cy="5029200"/>
          </a:xfrm>
        </p:spPr>
        <p:txBody>
          <a:bodyPr>
            <a:normAutofit lnSpcReduction="10000"/>
          </a:bodyPr>
          <a:lstStyle/>
          <a:p>
            <a:pPr marL="438150" lvl="2" indent="-319088" eaLnBrk="1" hangingPunct="1">
              <a:spcBef>
                <a:spcPct val="0"/>
              </a:spcBef>
              <a:buClr>
                <a:schemeClr val="accent1"/>
              </a:buClr>
              <a:buSzPct val="80000"/>
              <a:buFont typeface="Wingdings 2" charset="0"/>
              <a:buChar char=""/>
            </a:pPr>
            <a:r>
              <a:rPr lang="es-MX" sz="3000" dirty="0">
                <a:latin typeface="Helvetica"/>
              </a:rPr>
              <a:t>El autor de Hebreos fue un genio literario.  Guthrie (422) presenta una gran lista de técnicas retóricas y estilísticas que usa, incluso: ritmo, preguntas retóricas, aliteración, anáfora, antítesis, asonancia, asíndeton, polisíndeton, quiasmo, hendiadys, inclusio, palabras-ganchos, hipérbole, metáfora, etc.  </a:t>
            </a:r>
          </a:p>
          <a:p>
            <a:pPr marL="438150" lvl="2" indent="-319088" eaLnBrk="1" hangingPunct="1">
              <a:spcBef>
                <a:spcPct val="0"/>
              </a:spcBef>
              <a:buClr>
                <a:schemeClr val="accent1"/>
              </a:buClr>
              <a:buSzPct val="80000"/>
              <a:buFont typeface="Wingdings 2" charset="0"/>
              <a:buChar char=""/>
            </a:pPr>
            <a:r>
              <a:rPr lang="es-MX" sz="3000" dirty="0">
                <a:latin typeface="Helvetica"/>
              </a:rPr>
              <a:t>Tiene un vocabulario extenso, con 169 palabras que no ocurren en otros libros del NT. </a:t>
            </a:r>
            <a:endParaRPr lang="en-US" sz="3000" dirty="0">
              <a:latin typeface="Helvetica"/>
            </a:endParaRPr>
          </a:p>
          <a:p>
            <a:pPr eaLnBrk="1" hangingPunct="1"/>
            <a:endParaRPr lang="en-US" sz="30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Aspectos literarios </a:t>
            </a:r>
            <a:r>
              <a:rPr lang="es-MX" sz="2700" dirty="0" smtClean="0">
                <a:solidFill>
                  <a:srgbClr val="FFFFFF"/>
                </a:solidFill>
                <a:ea typeface="+mj-ea"/>
              </a:rPr>
              <a:t>(www.giffmex.org)</a:t>
            </a:r>
            <a:endParaRPr lang="es-MX" sz="2700" dirty="0">
              <a:solidFill>
                <a:srgbClr val="FFFFFF"/>
              </a:solidFill>
              <a:ea typeface="+mj-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1"/>
          <p:cNvSpPr>
            <a:spLocks noGrp="1"/>
          </p:cNvSpPr>
          <p:nvPr>
            <p:ph idx="1"/>
          </p:nvPr>
        </p:nvSpPr>
        <p:spPr>
          <a:xfrm>
            <a:off x="457200" y="1371600"/>
            <a:ext cx="8229600" cy="5029200"/>
          </a:xfrm>
        </p:spPr>
        <p:txBody>
          <a:bodyPr/>
          <a:lstStyle/>
          <a:p>
            <a:pPr eaLnBrk="1" hangingPunct="1"/>
            <a:r>
              <a:rPr lang="en-US" dirty="0">
                <a:latin typeface="Helvetica"/>
              </a:rPr>
              <a:t>Herbert Bateman ha </a:t>
            </a:r>
            <a:r>
              <a:rPr lang="en-US" dirty="0" err="1">
                <a:latin typeface="Helvetica"/>
              </a:rPr>
              <a:t>notado</a:t>
            </a:r>
            <a:r>
              <a:rPr lang="en-US" dirty="0">
                <a:latin typeface="Helvetica"/>
              </a:rPr>
              <a:t> </a:t>
            </a:r>
            <a:r>
              <a:rPr lang="en-US" dirty="0" err="1">
                <a:latin typeface="Helvetica"/>
              </a:rPr>
              <a:t>una</a:t>
            </a:r>
            <a:r>
              <a:rPr lang="en-US" dirty="0">
                <a:latin typeface="Helvetica"/>
              </a:rPr>
              <a:t> </a:t>
            </a:r>
            <a:r>
              <a:rPr lang="en-US" dirty="0" err="1">
                <a:latin typeface="Helvetica"/>
              </a:rPr>
              <a:t>estructura</a:t>
            </a:r>
            <a:r>
              <a:rPr lang="en-US" dirty="0">
                <a:latin typeface="Helvetica"/>
              </a:rPr>
              <a:t> </a:t>
            </a:r>
            <a:r>
              <a:rPr lang="es-MX" dirty="0">
                <a:latin typeface="Helvetica"/>
              </a:rPr>
              <a:t>quiástica de las cinco advertencias:</a:t>
            </a:r>
          </a:p>
          <a:p>
            <a:pPr lvl="1"/>
            <a:r>
              <a:rPr lang="es-MX" sz="3200" dirty="0">
                <a:latin typeface="Helvetica"/>
              </a:rPr>
              <a:t>2.1-4</a:t>
            </a:r>
            <a:endParaRPr lang="en-US" sz="3200" dirty="0">
              <a:latin typeface="Helvetica"/>
            </a:endParaRPr>
          </a:p>
          <a:p>
            <a:pPr marL="1595438" lvl="4" indent="-214313"/>
            <a:r>
              <a:rPr lang="es-MX" sz="3200" dirty="0">
                <a:latin typeface="Helvetica"/>
              </a:rPr>
              <a:t>3.7-4.13</a:t>
            </a:r>
            <a:endParaRPr sz="3200" dirty="0">
              <a:latin typeface="Helvetica"/>
            </a:endParaRPr>
          </a:p>
          <a:p>
            <a:pPr marL="1595438" lvl="4" indent="-214313"/>
            <a:r>
              <a:rPr lang="es-MX" sz="3200" dirty="0">
                <a:latin typeface="Helvetica"/>
              </a:rPr>
              <a:t>5.11-6.12</a:t>
            </a:r>
            <a:endParaRPr sz="3200" dirty="0">
              <a:latin typeface="Helvetica"/>
            </a:endParaRPr>
          </a:p>
          <a:p>
            <a:pPr marL="1595438" lvl="2" indent="-214313"/>
            <a:r>
              <a:rPr lang="es-MX" sz="3200" dirty="0">
                <a:latin typeface="Helvetica"/>
              </a:rPr>
              <a:t>10.19-39</a:t>
            </a:r>
            <a:endParaRPr lang="en-US" sz="3200" dirty="0">
              <a:latin typeface="Helvetica"/>
            </a:endParaRPr>
          </a:p>
          <a:p>
            <a:pPr lvl="1"/>
            <a:r>
              <a:rPr lang="es-MX" sz="3200" dirty="0">
                <a:latin typeface="Helvetica"/>
              </a:rPr>
              <a:t>12.14-29</a:t>
            </a:r>
            <a:endParaRPr lang="en-US" sz="3200" dirty="0">
              <a:latin typeface="Helvetica"/>
            </a:endParaRPr>
          </a:p>
          <a:p>
            <a:pPr eaLnBrk="1" hangingPunct="1"/>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Aspectos literarios </a:t>
            </a:r>
            <a:endParaRPr lang="es-MX" sz="2700" dirty="0">
              <a:solidFill>
                <a:srgbClr val="FFFFFF"/>
              </a:solidFill>
              <a:ea typeface="+mj-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1"/>
          <p:cNvSpPr>
            <a:spLocks noGrp="1"/>
          </p:cNvSpPr>
          <p:nvPr>
            <p:ph idx="1"/>
          </p:nvPr>
        </p:nvSpPr>
        <p:spPr>
          <a:xfrm>
            <a:off x="457200" y="1371600"/>
            <a:ext cx="8229600" cy="5029200"/>
          </a:xfrm>
        </p:spPr>
        <p:txBody>
          <a:bodyPr/>
          <a:lstStyle/>
          <a:p>
            <a:r>
              <a:rPr lang="es-MX" dirty="0">
                <a:latin typeface="Helvetica"/>
              </a:rPr>
              <a:t>Hay paralelos entre las secciones 2.1-4 y 12.14-29:</a:t>
            </a:r>
          </a:p>
          <a:p>
            <a:pPr lvl="1"/>
            <a:r>
              <a:rPr lang="es-MX" sz="3200" dirty="0">
                <a:latin typeface="Helvetica"/>
              </a:rPr>
              <a:t>Invoca la necesidad de oír el mensaje de Dios</a:t>
            </a:r>
            <a:endParaRPr lang="en-US" sz="3200" dirty="0">
              <a:latin typeface="Helvetica"/>
            </a:endParaRPr>
          </a:p>
          <a:p>
            <a:pPr lvl="1"/>
            <a:r>
              <a:rPr lang="es-MX" sz="3200" dirty="0">
                <a:latin typeface="Helvetica"/>
              </a:rPr>
              <a:t>Usan un argumento del menor al mayor</a:t>
            </a:r>
            <a:endParaRPr lang="en-US" sz="3200" dirty="0">
              <a:latin typeface="Helvetica"/>
            </a:endParaRPr>
          </a:p>
          <a:p>
            <a:pPr lvl="1"/>
            <a:r>
              <a:rPr lang="es-MX" sz="3200" dirty="0">
                <a:latin typeface="Helvetica"/>
              </a:rPr>
              <a:t>Hacen un contraste entre los mediadores de revelaciones anteriores y el nuevo mensaje mediado por el Hijo</a:t>
            </a:r>
            <a:endParaRPr lang="en-US" sz="32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Aspectos literarios </a:t>
            </a:r>
            <a:endParaRPr lang="es-MX" sz="2700" dirty="0">
              <a:solidFill>
                <a:srgbClr val="FFFFFF"/>
              </a:solidFill>
              <a:ea typeface="+mj-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1"/>
          <p:cNvSpPr>
            <a:spLocks noGrp="1"/>
          </p:cNvSpPr>
          <p:nvPr>
            <p:ph idx="1"/>
          </p:nvPr>
        </p:nvSpPr>
        <p:spPr>
          <a:xfrm>
            <a:off x="457200" y="1371600"/>
            <a:ext cx="8229600" cy="5029200"/>
          </a:xfrm>
        </p:spPr>
        <p:txBody>
          <a:bodyPr/>
          <a:lstStyle/>
          <a:p>
            <a:r>
              <a:rPr lang="es-MX" dirty="0">
                <a:latin typeface="Helvetica"/>
              </a:rPr>
              <a:t>Hay paralelos entre las secciones </a:t>
            </a:r>
            <a:r>
              <a:rPr lang="en-US" dirty="0">
                <a:latin typeface="Helvetica"/>
              </a:rPr>
              <a:t>3.7-4.13 y 10.19-39:</a:t>
            </a:r>
            <a:endParaRPr lang="en-US" b="1" dirty="0">
              <a:latin typeface="Helvetica"/>
            </a:endParaRPr>
          </a:p>
          <a:p>
            <a:pPr lvl="1"/>
            <a:r>
              <a:rPr lang="es-MX" sz="3200" dirty="0">
                <a:latin typeface="Helvetica"/>
              </a:rPr>
              <a:t>Son más largas que las demás advertencias</a:t>
            </a:r>
            <a:endParaRPr lang="en-US" sz="3200" dirty="0">
              <a:latin typeface="Helvetica"/>
            </a:endParaRPr>
          </a:p>
          <a:p>
            <a:pPr lvl="1"/>
            <a:r>
              <a:rPr lang="en-US" sz="3200" dirty="0" err="1">
                <a:latin typeface="Helvetica"/>
              </a:rPr>
              <a:t>Usan</a:t>
            </a:r>
            <a:r>
              <a:rPr lang="en-US" sz="3200" dirty="0">
                <a:latin typeface="Helvetica"/>
              </a:rPr>
              <a:t> </a:t>
            </a:r>
            <a:r>
              <a:rPr lang="en-US" sz="3200" dirty="0" err="1">
                <a:latin typeface="Helvetica"/>
              </a:rPr>
              <a:t>lenguaje</a:t>
            </a:r>
            <a:r>
              <a:rPr lang="en-US" sz="3200" dirty="0">
                <a:latin typeface="Helvetica"/>
              </a:rPr>
              <a:t> </a:t>
            </a:r>
            <a:r>
              <a:rPr lang="en-US" sz="3200" dirty="0" err="1">
                <a:latin typeface="Helvetica"/>
              </a:rPr>
              <a:t>emotivo</a:t>
            </a:r>
            <a:endParaRPr lang="en-US" sz="3200" dirty="0">
              <a:latin typeface="Helvetica"/>
            </a:endParaRPr>
          </a:p>
          <a:p>
            <a:pPr lvl="1"/>
            <a:r>
              <a:rPr lang="es-MX" sz="3200" dirty="0">
                <a:latin typeface="Helvetica"/>
              </a:rPr>
              <a:t>Usan argumentos del menor al mayor</a:t>
            </a:r>
            <a:endParaRPr lang="en-US" sz="3200" dirty="0">
              <a:latin typeface="Helvetica"/>
            </a:endParaRPr>
          </a:p>
          <a:p>
            <a:pPr lvl="1"/>
            <a:r>
              <a:rPr lang="es-MX" sz="3200" dirty="0">
                <a:latin typeface="Helvetica"/>
              </a:rPr>
              <a:t>Invocan la necesidad de confiar, obedecer, y temer</a:t>
            </a:r>
            <a:endParaRPr lang="en-US" sz="32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Aspectos literarios </a:t>
            </a:r>
            <a:endParaRPr lang="es-MX" sz="2700" dirty="0">
              <a:solidFill>
                <a:srgbClr val="FFFFFF"/>
              </a:solidFill>
              <a:ea typeface="+mj-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1"/>
          <p:cNvSpPr>
            <a:spLocks noGrp="1"/>
          </p:cNvSpPr>
          <p:nvPr>
            <p:ph idx="1"/>
          </p:nvPr>
        </p:nvSpPr>
        <p:spPr>
          <a:xfrm>
            <a:off x="457200" y="1371600"/>
            <a:ext cx="8229600" cy="5029200"/>
          </a:xfrm>
        </p:spPr>
        <p:txBody>
          <a:bodyPr/>
          <a:lstStyle/>
          <a:p>
            <a:pPr marL="438150" lvl="1" indent="-319088">
              <a:spcBef>
                <a:spcPct val="0"/>
              </a:spcBef>
              <a:buClr>
                <a:schemeClr val="accent1"/>
              </a:buClr>
              <a:buSzPct val="80000"/>
              <a:buFont typeface="Wingdings 2" charset="0"/>
              <a:buChar char=""/>
            </a:pPr>
            <a:r>
              <a:rPr lang="es-MX" sz="3200" dirty="0">
                <a:latin typeface="Helvetica"/>
              </a:rPr>
              <a:t>Anuncios de temas en orden inverso.  </a:t>
            </a:r>
          </a:p>
          <a:p>
            <a:pPr marL="703263" lvl="2" indent="-319088">
              <a:spcBef>
                <a:spcPct val="0"/>
              </a:spcBef>
              <a:buClr>
                <a:schemeClr val="accent1"/>
              </a:buClr>
              <a:buSzPct val="80000"/>
              <a:buFont typeface="Wingdings 2" charset="0"/>
              <a:buChar char=""/>
            </a:pPr>
            <a:r>
              <a:rPr lang="es-MX" sz="3200" dirty="0">
                <a:latin typeface="Helvetica"/>
              </a:rPr>
              <a:t>El autor tiene la tendencia de concluir una sección anunciando los temas para tratar en la próxima sección, en orden inverso (AB – BA).</a:t>
            </a:r>
          </a:p>
          <a:p>
            <a:pPr marL="703263" lvl="2" indent="-319088">
              <a:spcBef>
                <a:spcPct val="0"/>
              </a:spcBef>
              <a:buClr>
                <a:schemeClr val="accent1"/>
              </a:buClr>
              <a:buSzPct val="80000"/>
              <a:buFont typeface="Wingdings 2" charset="0"/>
              <a:buChar char=""/>
            </a:pPr>
            <a:r>
              <a:rPr lang="es-MX" sz="3200" dirty="0">
                <a:latin typeface="Helvetica"/>
              </a:rPr>
              <a:t>En 2.17, usa los términos “misericordioso” y “fiel”. En 3.1-4.13 habla de la fidelidad de Jesús, y en 4.14-5.10 habla de su misericordia.</a:t>
            </a:r>
          </a:p>
          <a:p>
            <a:pPr marL="438150" lvl="1" indent="-319088">
              <a:spcBef>
                <a:spcPct val="0"/>
              </a:spcBef>
              <a:buClr>
                <a:schemeClr val="accent1"/>
              </a:buClr>
              <a:buSzPct val="80000"/>
              <a:buFont typeface="Wingdings" charset="0"/>
              <a:buNone/>
            </a:pPr>
            <a:endParaRPr lang="en-US" sz="3200" b="1" dirty="0">
              <a:latin typeface="Helvetica"/>
            </a:endParaRPr>
          </a:p>
          <a:p>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Aspectos literarios </a:t>
            </a:r>
            <a:endParaRPr lang="es-MX" sz="2700" dirty="0">
              <a:solidFill>
                <a:srgbClr val="FFFFFF"/>
              </a:solidFill>
              <a:ea typeface="+mj-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1"/>
          <p:cNvSpPr>
            <a:spLocks noGrp="1"/>
          </p:cNvSpPr>
          <p:nvPr>
            <p:ph idx="1"/>
          </p:nvPr>
        </p:nvSpPr>
        <p:spPr>
          <a:xfrm>
            <a:off x="457200" y="1371600"/>
            <a:ext cx="8229600" cy="5029200"/>
          </a:xfrm>
        </p:spPr>
        <p:txBody>
          <a:bodyPr/>
          <a:lstStyle/>
          <a:p>
            <a:pPr marL="703263" lvl="2" indent="-319088">
              <a:spcBef>
                <a:spcPct val="0"/>
              </a:spcBef>
              <a:buClr>
                <a:schemeClr val="accent1"/>
              </a:buClr>
              <a:buSzPct val="80000"/>
              <a:buFont typeface="Wingdings 2" charset="0"/>
              <a:buChar char=""/>
            </a:pPr>
            <a:r>
              <a:rPr lang="es-MX" sz="3200" dirty="0">
                <a:latin typeface="Helvetica"/>
              </a:rPr>
              <a:t>En 5.9-10, describe Jesús como la fuente de eterna salvación y como un sacerdote en la línea de Melquisedec. En 7.1-28 vemos su relación con Melquisedec, y en 8.1-10.18 vemos que es la fuente de la salvación.</a:t>
            </a:r>
          </a:p>
          <a:p>
            <a:pPr marL="703263" lvl="2" indent="-319088">
              <a:spcBef>
                <a:spcPct val="0"/>
              </a:spcBef>
              <a:buClr>
                <a:schemeClr val="accent1"/>
              </a:buClr>
              <a:buSzPct val="80000"/>
              <a:buFont typeface="Wingdings 2" charset="0"/>
              <a:buChar char=""/>
            </a:pPr>
            <a:r>
              <a:rPr lang="es-MX" sz="3200" dirty="0">
                <a:latin typeface="Helvetica"/>
              </a:rPr>
              <a:t>En 10.36-39, habla de paciencia y fe. Cap. 11 se trata de la fe, mientras cap. 12 se trata de la paciencia en las tribulaciones.</a:t>
            </a:r>
            <a:endParaRPr lang="en-US" sz="3200" dirty="0">
              <a:latin typeface="Helvetica"/>
            </a:endParaRPr>
          </a:p>
          <a:p>
            <a:pPr marL="438150" lvl="1" indent="-319088">
              <a:spcBef>
                <a:spcPct val="0"/>
              </a:spcBef>
              <a:buClr>
                <a:schemeClr val="accent1"/>
              </a:buClr>
              <a:buSzPct val="80000"/>
              <a:buFont typeface="Wingdings" charset="0"/>
              <a:buNone/>
            </a:pPr>
            <a:endParaRPr lang="en-US" sz="3200" b="1" dirty="0">
              <a:latin typeface="Helvetica"/>
            </a:endParaRPr>
          </a:p>
          <a:p>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Aspectos literarios </a:t>
            </a:r>
            <a:endParaRPr lang="es-MX" sz="2700" dirty="0">
              <a:solidFill>
                <a:srgbClr val="FFFFFF"/>
              </a:solidFill>
              <a:ea typeface="+mj-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1"/>
          <p:cNvSpPr>
            <a:spLocks noGrp="1"/>
          </p:cNvSpPr>
          <p:nvPr>
            <p:ph idx="1"/>
          </p:nvPr>
        </p:nvSpPr>
        <p:spPr>
          <a:xfrm>
            <a:off x="304800" y="1371600"/>
            <a:ext cx="8610600" cy="5257800"/>
          </a:xfrm>
        </p:spPr>
        <p:txBody>
          <a:bodyPr/>
          <a:lstStyle/>
          <a:p>
            <a:r>
              <a:rPr lang="es-MX" dirty="0">
                <a:latin typeface="Helvetica"/>
              </a:rPr>
              <a:t>El contexto canónico tiene que ver con el papel del libro en la Biblia entera.  Por ejemplo, ¿cuáles son las conexiones entre este libro y otros libros? </a:t>
            </a:r>
            <a:endParaRPr lang="en-US" b="1" dirty="0">
              <a:latin typeface="Helvetica"/>
            </a:endParaRPr>
          </a:p>
          <a:p>
            <a:r>
              <a:rPr lang="es-MX" dirty="0">
                <a:latin typeface="Helvetica"/>
              </a:rPr>
              <a:t>Citas al Antiguo Testamento.  Hay aproximadamente 35 citas.</a:t>
            </a:r>
            <a:endParaRPr lang="en-US" b="1" dirty="0">
              <a:latin typeface="Helvetica"/>
            </a:endParaRPr>
          </a:p>
          <a:p>
            <a:pPr eaLnBrk="1" hangingPunct="1"/>
            <a:r>
              <a:rPr lang="es-MX" dirty="0">
                <a:latin typeface="Helvetica"/>
              </a:rPr>
              <a:t>Alusiones al Antiguo Testamento.  Hay aproximadamente 120 alusiones.</a:t>
            </a:r>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Contexto canónico </a:t>
            </a:r>
            <a:r>
              <a:rPr lang="es-MX" sz="2700" dirty="0" smtClean="0">
                <a:solidFill>
                  <a:srgbClr val="FFFFFF"/>
                </a:solidFill>
                <a:ea typeface="+mj-ea"/>
              </a:rPr>
              <a:t>(www.giffmex.org)</a:t>
            </a:r>
            <a:endParaRPr lang="es-MX" sz="2700" dirty="0">
              <a:solidFill>
                <a:srgbClr val="FFFFFF"/>
              </a:solidFill>
              <a:ea typeface="+mj-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s-MX" sz="5600" dirty="0" smtClean="0">
                <a:solidFill>
                  <a:srgbClr val="FFFFFF"/>
                </a:solidFill>
                <a:ea typeface="+mj-ea"/>
              </a:rPr>
              <a:t>Hebreos continuado</a:t>
            </a:r>
            <a:endParaRPr lang="es-MX" sz="5600" dirty="0">
              <a:solidFill>
                <a:srgbClr val="FFFFFF"/>
              </a:solidFill>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1"/>
          <p:cNvSpPr>
            <a:spLocks noGrp="1"/>
          </p:cNvSpPr>
          <p:nvPr>
            <p:ph idx="1"/>
          </p:nvPr>
        </p:nvSpPr>
        <p:spPr>
          <a:xfrm>
            <a:off x="304800" y="1371600"/>
            <a:ext cx="8610600" cy="5257800"/>
          </a:xfrm>
        </p:spPr>
        <p:txBody>
          <a:bodyPr/>
          <a:lstStyle/>
          <a:p>
            <a:r>
              <a:rPr lang="es-MX" dirty="0">
                <a:latin typeface="Helvetica"/>
              </a:rPr>
              <a:t>Notas acerca del uso del AT en Hebreos:</a:t>
            </a:r>
          </a:p>
          <a:p>
            <a:pPr lvl="1"/>
            <a:r>
              <a:rPr lang="es-MX" sz="3200" dirty="0">
                <a:latin typeface="Helvetica"/>
              </a:rPr>
              <a:t>De las 35 citas, 20 son asignadas a Dios, cuatro a Jesús, y cinco al Espíritu Santo.</a:t>
            </a:r>
            <a:endParaRPr lang="en-US" sz="3200" dirty="0">
              <a:latin typeface="Helvetica"/>
            </a:endParaRPr>
          </a:p>
          <a:p>
            <a:pPr lvl="1"/>
            <a:r>
              <a:rPr lang="es-MX" sz="3200" dirty="0">
                <a:latin typeface="Helvetica"/>
              </a:rPr>
              <a:t>En contraste con Pablo, quien prefiere introducir sus citas con una versión de la palabra “grafo“ (escribir), el autor de Hebreos nunca lo hace, y prefiere una versión del verbo “lego” (decir).</a:t>
            </a:r>
            <a:endParaRPr lang="en-US" sz="3200" dirty="0">
              <a:latin typeface="Helvetica"/>
            </a:endParaRPr>
          </a:p>
          <a:p>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Contexto canónico</a:t>
            </a:r>
            <a:endParaRPr lang="es-MX" sz="2700" dirty="0">
              <a:solidFill>
                <a:srgbClr val="FFFFFF"/>
              </a:solidFill>
              <a:ea typeface="+mj-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1"/>
          <p:cNvSpPr>
            <a:spLocks noGrp="1"/>
          </p:cNvSpPr>
          <p:nvPr>
            <p:ph idx="1"/>
          </p:nvPr>
        </p:nvSpPr>
        <p:spPr>
          <a:xfrm>
            <a:off x="304800" y="1371600"/>
            <a:ext cx="8610600" cy="5257800"/>
          </a:xfrm>
        </p:spPr>
        <p:txBody>
          <a:bodyPr/>
          <a:lstStyle/>
          <a:p>
            <a:pPr marL="466725" lvl="1" indent="-287338">
              <a:buClr>
                <a:schemeClr val="accent1"/>
              </a:buClr>
            </a:pPr>
            <a:r>
              <a:rPr lang="es-MX" sz="3000" dirty="0">
                <a:latin typeface="Helvetica"/>
              </a:rPr>
              <a:t>El autor de Hebreos usa sus citas del Antiguo Testamento en diferentes maneras (Lane):</a:t>
            </a:r>
            <a:endParaRPr lang="en-US" sz="3000" dirty="0">
              <a:latin typeface="Helvetica"/>
            </a:endParaRPr>
          </a:p>
          <a:p>
            <a:pPr marL="466725" lvl="1" indent="-287338"/>
            <a:r>
              <a:rPr lang="es-MX" sz="3000" dirty="0">
                <a:latin typeface="Helvetica"/>
              </a:rPr>
              <a:t>Para aclarar posibles malentendidos. Ej: 2.8-9, citando Salmo 8.4-6.</a:t>
            </a:r>
            <a:endParaRPr lang="en-US" sz="3000" dirty="0">
              <a:latin typeface="Helvetica"/>
            </a:endParaRPr>
          </a:p>
          <a:p>
            <a:pPr marL="466725" lvl="1" indent="-287338"/>
            <a:r>
              <a:rPr lang="es-MX" sz="3000" dirty="0">
                <a:latin typeface="Helvetica"/>
              </a:rPr>
              <a:t>Para reforzar una exhortación con una cita bíblica. Ej: 10.19-39 es reforzado con citas a Isaías 26.20 y Habacuc 2.3-4.</a:t>
            </a:r>
            <a:endParaRPr lang="en-US" sz="3000" dirty="0">
              <a:latin typeface="Helvetica"/>
            </a:endParaRPr>
          </a:p>
          <a:p>
            <a:pPr marL="466725" lvl="1" indent="-287338"/>
            <a:r>
              <a:rPr lang="es-MX" sz="3000" dirty="0">
                <a:latin typeface="Helvetica"/>
              </a:rPr>
              <a:t>Para sacar las implicaciones escondidas del texto. Ej: el uso de Jeremías 31 en 8.8-13.</a:t>
            </a:r>
            <a:endParaRPr lang="en-US" sz="3000" dirty="0">
              <a:latin typeface="Helvetica"/>
            </a:endParaRPr>
          </a:p>
          <a:p>
            <a:endParaRPr lang="en-US" sz="30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Contexto canónico</a:t>
            </a:r>
            <a:endParaRPr lang="es-MX" sz="2700" dirty="0">
              <a:solidFill>
                <a:srgbClr val="FFFFFF"/>
              </a:solidFill>
              <a:ea typeface="+mj-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1"/>
          <p:cNvSpPr>
            <a:spLocks noGrp="1"/>
          </p:cNvSpPr>
          <p:nvPr>
            <p:ph idx="1"/>
          </p:nvPr>
        </p:nvSpPr>
        <p:spPr>
          <a:xfrm>
            <a:off x="304800" y="1371600"/>
            <a:ext cx="8610600" cy="5257800"/>
          </a:xfrm>
        </p:spPr>
        <p:txBody>
          <a:bodyPr/>
          <a:lstStyle/>
          <a:p>
            <a:pPr lvl="1"/>
            <a:r>
              <a:rPr lang="es-MX" sz="3100" dirty="0">
                <a:latin typeface="Helvetica"/>
              </a:rPr>
              <a:t>Para apelar al sentido literal de una palabra. Ej: La discusión de la palabra “hoy” en 3.13, 3.15 y 4.7-8 en su uso de Salmo 95.7.</a:t>
            </a:r>
            <a:endParaRPr lang="en-US" sz="3100" dirty="0">
              <a:latin typeface="Helvetica"/>
            </a:endParaRPr>
          </a:p>
          <a:p>
            <a:pPr lvl="1"/>
            <a:r>
              <a:rPr lang="es-MX" sz="3100" dirty="0">
                <a:latin typeface="Helvetica"/>
              </a:rPr>
              <a:t>Para apelar del menor al mayor. </a:t>
            </a:r>
            <a:r>
              <a:rPr lang="en-US" sz="3100" dirty="0" err="1">
                <a:latin typeface="Helvetica"/>
              </a:rPr>
              <a:t>Ej</a:t>
            </a:r>
            <a:r>
              <a:rPr lang="en-US" sz="3100" dirty="0">
                <a:latin typeface="Helvetica"/>
              </a:rPr>
              <a:t>: 2.2-4, 9.13-14, 10.28-29, 12.25.</a:t>
            </a:r>
          </a:p>
          <a:p>
            <a:pPr lvl="1"/>
            <a:r>
              <a:rPr lang="es-MX" sz="3100" dirty="0">
                <a:latin typeface="Helvetica"/>
              </a:rPr>
              <a:t>Para iluminar el significado de un texto con otro texto que contiene la misma palabra. Ej: En 4.1-11, Salmo 95.7-11 se usa para entender Gen. 2.2.  Ambos textos contienen la palabra “descansó.” </a:t>
            </a:r>
            <a:endParaRPr lang="en-US" sz="31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Contexto canónico</a:t>
            </a:r>
            <a:endParaRPr lang="es-MX" sz="2700" dirty="0">
              <a:solidFill>
                <a:srgbClr val="FFFFFF"/>
              </a:solidFill>
              <a:ea typeface="+mj-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1"/>
          <p:cNvSpPr>
            <a:spLocks noGrp="1"/>
          </p:cNvSpPr>
          <p:nvPr>
            <p:ph idx="1"/>
          </p:nvPr>
        </p:nvSpPr>
        <p:spPr>
          <a:xfrm>
            <a:off x="304800" y="1371600"/>
            <a:ext cx="8610600" cy="5257800"/>
          </a:xfrm>
        </p:spPr>
        <p:txBody>
          <a:bodyPr/>
          <a:lstStyle/>
          <a:p>
            <a:r>
              <a:rPr lang="es-MX" sz="3000" dirty="0">
                <a:latin typeface="Helvetica"/>
              </a:rPr>
              <a:t>El autor también usa una cadena de citas en 1.5-13.</a:t>
            </a:r>
            <a:endParaRPr lang="en-US" sz="3000" dirty="0">
              <a:latin typeface="Helvetica"/>
            </a:endParaRPr>
          </a:p>
          <a:p>
            <a:r>
              <a:rPr lang="es-MX" sz="3000" dirty="0">
                <a:latin typeface="Helvetica"/>
              </a:rPr>
              <a:t>Usa una lista de ejemplos en capítulo 11.</a:t>
            </a:r>
            <a:endParaRPr lang="en-US" sz="3000" dirty="0">
              <a:latin typeface="Helvetica"/>
            </a:endParaRPr>
          </a:p>
          <a:p>
            <a:r>
              <a:rPr lang="es-MX" sz="3000" dirty="0">
                <a:latin typeface="Helvetica"/>
              </a:rPr>
              <a:t>Usa tipología a través de la carta:</a:t>
            </a:r>
          </a:p>
          <a:p>
            <a:pPr lvl="1"/>
            <a:r>
              <a:rPr lang="es-MX" sz="3000" dirty="0">
                <a:latin typeface="Helvetica"/>
              </a:rPr>
              <a:t>Israel es tipo de la iglesia</a:t>
            </a:r>
          </a:p>
          <a:p>
            <a:pPr lvl="1"/>
            <a:r>
              <a:rPr lang="es-MX" sz="3000" dirty="0">
                <a:latin typeface="Helvetica"/>
              </a:rPr>
              <a:t>Canaán y el día de reposo son tipos del descanso eterno del evangelio</a:t>
            </a:r>
          </a:p>
          <a:p>
            <a:pPr lvl="1"/>
            <a:r>
              <a:rPr lang="es-MX" sz="3000" dirty="0">
                <a:latin typeface="Helvetica"/>
              </a:rPr>
              <a:t>el santuario terrenal es tipo del celestial</a:t>
            </a:r>
          </a:p>
          <a:p>
            <a:pPr lvl="1"/>
            <a:r>
              <a:rPr lang="es-MX" sz="3000" dirty="0">
                <a:latin typeface="Helvetica"/>
              </a:rPr>
              <a:t>los sacrificios son tipos del sacrificio de Jesús, etc.</a:t>
            </a:r>
            <a:endParaRPr lang="en-US" sz="3000" dirty="0">
              <a:latin typeface="Helvetica"/>
            </a:endParaRPr>
          </a:p>
          <a:p>
            <a:endParaRPr lang="en-US" sz="30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Contexto canónico</a:t>
            </a:r>
            <a:endParaRPr lang="es-MX" sz="2700" dirty="0">
              <a:solidFill>
                <a:srgbClr val="FFFFFF"/>
              </a:solidFill>
              <a:ea typeface="+mj-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1"/>
          <p:cNvSpPr>
            <a:spLocks noGrp="1"/>
          </p:cNvSpPr>
          <p:nvPr>
            <p:ph idx="1"/>
          </p:nvPr>
        </p:nvSpPr>
        <p:spPr>
          <a:xfrm>
            <a:off x="304800" y="1371600"/>
            <a:ext cx="8610600" cy="5257800"/>
          </a:xfrm>
        </p:spPr>
        <p:txBody>
          <a:bodyPr/>
          <a:lstStyle/>
          <a:p>
            <a:r>
              <a:rPr lang="en-US" dirty="0" err="1">
                <a:latin typeface="Helvetica"/>
              </a:rPr>
              <a:t>Hebreos</a:t>
            </a:r>
            <a:r>
              <a:rPr lang="en-US" dirty="0">
                <a:latin typeface="Helvetica"/>
              </a:rPr>
              <a:t> y Pablo</a:t>
            </a:r>
          </a:p>
          <a:p>
            <a:r>
              <a:rPr lang="en-US" dirty="0" err="1">
                <a:latin typeface="Helvetica"/>
              </a:rPr>
              <a:t>Hebreos</a:t>
            </a:r>
            <a:r>
              <a:rPr lang="en-US" dirty="0">
                <a:latin typeface="Helvetica"/>
              </a:rPr>
              <a:t> y 1 Pedro</a:t>
            </a: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Contexto canónico</a:t>
            </a:r>
            <a:endParaRPr lang="es-MX" sz="2700" dirty="0">
              <a:solidFill>
                <a:srgbClr val="FFFFFF"/>
              </a:solidFill>
              <a:ea typeface="+mj-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1"/>
          <p:cNvSpPr>
            <a:spLocks noGrp="1"/>
          </p:cNvSpPr>
          <p:nvPr>
            <p:ph idx="1"/>
          </p:nvPr>
        </p:nvSpPr>
        <p:spPr>
          <a:xfrm>
            <a:off x="304800" y="1371600"/>
            <a:ext cx="8610600" cy="5257800"/>
          </a:xfrm>
        </p:spPr>
        <p:txBody>
          <a:bodyPr/>
          <a:lstStyle/>
          <a:p>
            <a:r>
              <a:rPr lang="es-MX" dirty="0">
                <a:latin typeface="Helvetica"/>
              </a:rPr>
              <a:t>Hebreos 1:1-4 </a:t>
            </a:r>
            <a:endParaRPr lang="en-US" b="1" dirty="0">
              <a:latin typeface="Helvetica"/>
            </a:endParaRPr>
          </a:p>
          <a:p>
            <a:pPr lvl="1"/>
            <a:r>
              <a:rPr lang="es-MX" sz="3200" dirty="0">
                <a:latin typeface="Helvetica"/>
              </a:rPr>
              <a:t>Es una sola oración gramática en griego.</a:t>
            </a:r>
          </a:p>
          <a:p>
            <a:pPr lvl="1"/>
            <a:r>
              <a:rPr lang="es-MX" sz="3200" dirty="0">
                <a:latin typeface="Helvetica"/>
              </a:rPr>
              <a:t>Hay varios contrastes en Hebreos 1.1-2a.</a:t>
            </a:r>
            <a:endParaRPr lang="en-US" sz="3200" b="1" dirty="0">
              <a:latin typeface="Helvetica"/>
            </a:endParaRPr>
          </a:p>
          <a:p>
            <a:pPr lvl="1"/>
            <a:r>
              <a:rPr lang="es-MX" sz="3200" dirty="0">
                <a:latin typeface="Helvetica"/>
              </a:rPr>
              <a:t>Siete características del Hijo en Hebreos 1.2-3:</a:t>
            </a:r>
            <a:endParaRPr lang="en-US" sz="3200" b="1" dirty="0">
              <a:latin typeface="Helvetica"/>
            </a:endParaRPr>
          </a:p>
          <a:p>
            <a:pPr lvl="2"/>
            <a:r>
              <a:rPr lang="en-US" sz="3200" dirty="0" err="1">
                <a:latin typeface="Helvetica"/>
              </a:rPr>
              <a:t>Es</a:t>
            </a:r>
            <a:r>
              <a:rPr lang="en-US" sz="3200" dirty="0">
                <a:latin typeface="Helvetica"/>
              </a:rPr>
              <a:t> </a:t>
            </a:r>
            <a:r>
              <a:rPr lang="en-US" sz="3200" dirty="0" err="1">
                <a:latin typeface="Helvetica"/>
              </a:rPr>
              <a:t>heredero</a:t>
            </a:r>
            <a:r>
              <a:rPr lang="en-US" sz="3200" dirty="0">
                <a:latin typeface="Helvetica"/>
              </a:rPr>
              <a:t> de </a:t>
            </a:r>
            <a:r>
              <a:rPr lang="en-US" sz="3200" dirty="0" err="1">
                <a:latin typeface="Helvetica"/>
              </a:rPr>
              <a:t>todo</a:t>
            </a:r>
            <a:endParaRPr lang="en-US" sz="3200" dirty="0">
              <a:latin typeface="Helvetica"/>
            </a:endParaRPr>
          </a:p>
          <a:p>
            <a:pPr lvl="2"/>
            <a:r>
              <a:rPr lang="es-MX" sz="3200" dirty="0">
                <a:latin typeface="Helvetica"/>
              </a:rPr>
              <a:t>Fue el agente por medio del cual Dios hizo el universo</a:t>
            </a:r>
            <a:endParaRPr lang="en-US" sz="3200" dirty="0">
              <a:latin typeface="Helvetica"/>
            </a:endParaRPr>
          </a:p>
          <a:p>
            <a:pPr lvl="2"/>
            <a:r>
              <a:rPr lang="es-MX" sz="3200" dirty="0">
                <a:latin typeface="Helvetica"/>
              </a:rPr>
              <a:t>Es el resplandor de la gloria de Dios</a:t>
            </a:r>
            <a:endParaRPr lang="en-US" sz="3200" dirty="0">
              <a:latin typeface="Helvetica"/>
            </a:endParaRPr>
          </a:p>
          <a:p>
            <a:pPr lvl="2">
              <a:buFont typeface="Arial" charset="0"/>
              <a:buNone/>
            </a:pPr>
            <a:endParaRPr lang="en-US" sz="3200" dirty="0">
              <a:latin typeface="Helvetica"/>
            </a:endParaRPr>
          </a:p>
          <a:p>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Exégesis selecta </a:t>
            </a:r>
            <a:r>
              <a:rPr lang="es-MX" sz="2700" dirty="0" smtClean="0">
                <a:solidFill>
                  <a:srgbClr val="FFFFFF"/>
                </a:solidFill>
                <a:ea typeface="+mj-ea"/>
              </a:rPr>
              <a:t>(www.giffmex.org)</a:t>
            </a:r>
            <a:endParaRPr lang="es-MX" sz="2700" dirty="0">
              <a:solidFill>
                <a:srgbClr val="FFFFFF"/>
              </a:solidFill>
              <a:ea typeface="+mj-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1"/>
          <p:cNvSpPr>
            <a:spLocks noGrp="1"/>
          </p:cNvSpPr>
          <p:nvPr>
            <p:ph idx="1"/>
          </p:nvPr>
        </p:nvSpPr>
        <p:spPr>
          <a:xfrm>
            <a:off x="304800" y="1371600"/>
            <a:ext cx="8610600" cy="5257800"/>
          </a:xfrm>
        </p:spPr>
        <p:txBody>
          <a:bodyPr/>
          <a:lstStyle/>
          <a:p>
            <a:pPr lvl="2"/>
            <a:r>
              <a:rPr lang="es-MX" sz="3200" dirty="0">
                <a:latin typeface="Helvetica"/>
              </a:rPr>
              <a:t>Es la imagen de la sustancia de Dios</a:t>
            </a:r>
            <a:endParaRPr lang="en-US" sz="3200" dirty="0">
              <a:latin typeface="Helvetica"/>
            </a:endParaRPr>
          </a:p>
          <a:p>
            <a:pPr lvl="2"/>
            <a:r>
              <a:rPr lang="es-MX" sz="3200" dirty="0">
                <a:latin typeface="Helvetica"/>
              </a:rPr>
              <a:t>Sostiene todas las cosas por su poderosa palabra</a:t>
            </a:r>
            <a:endParaRPr lang="en-US" sz="3200" dirty="0">
              <a:latin typeface="Helvetica"/>
            </a:endParaRPr>
          </a:p>
          <a:p>
            <a:pPr lvl="2"/>
            <a:r>
              <a:rPr lang="es-MX" sz="3200" dirty="0">
                <a:latin typeface="Helvetica"/>
              </a:rPr>
              <a:t>Efectuó la purificación de los pecados</a:t>
            </a:r>
            <a:endParaRPr lang="en-US" sz="3200" dirty="0">
              <a:latin typeface="Helvetica"/>
            </a:endParaRPr>
          </a:p>
          <a:p>
            <a:pPr lvl="2"/>
            <a:r>
              <a:rPr lang="es-MX" sz="3200" dirty="0">
                <a:latin typeface="Helvetica"/>
              </a:rPr>
              <a:t>Se sentó a la diestra de Dios</a:t>
            </a:r>
            <a:endParaRPr lang="en-US" sz="3200" dirty="0">
              <a:latin typeface="Helvetica"/>
            </a:endParaRPr>
          </a:p>
          <a:p>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Exégesis selecta</a:t>
            </a:r>
            <a:endParaRPr lang="es-MX" sz="2700" dirty="0">
              <a:solidFill>
                <a:srgbClr val="FFFFFF"/>
              </a:solidFill>
              <a:ea typeface="+mj-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1"/>
          <p:cNvSpPr>
            <a:spLocks noGrp="1"/>
          </p:cNvSpPr>
          <p:nvPr>
            <p:ph idx="1"/>
          </p:nvPr>
        </p:nvSpPr>
        <p:spPr>
          <a:xfrm>
            <a:off x="304800" y="1371600"/>
            <a:ext cx="8610600" cy="5257800"/>
          </a:xfrm>
        </p:spPr>
        <p:txBody>
          <a:bodyPr/>
          <a:lstStyle/>
          <a:p>
            <a:r>
              <a:rPr lang="es-MX" dirty="0">
                <a:latin typeface="Helvetica"/>
              </a:rPr>
              <a:t>Melquisedec en Hebreos 7:</a:t>
            </a:r>
          </a:p>
          <a:p>
            <a:pPr lvl="1"/>
            <a:r>
              <a:rPr lang="es-MX" sz="3200" dirty="0">
                <a:latin typeface="Helvetica"/>
              </a:rPr>
              <a:t>La crítica de los judíos no cristianos: “Jesús no podía ofrecerse como sacrificio porque no era sacerdote legítimo. Los sacerdotes vienen de la tribu de Leví, pero Jesús vino de la tribu de Judá. Así que la cruz no significa nada. Solo era la muerte de un farsante.”</a:t>
            </a:r>
            <a:endParaRPr lang="en-US" sz="3200" dirty="0">
              <a:latin typeface="Helvetica"/>
            </a:endParaRPr>
          </a:p>
          <a:p>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Exégesis selecta</a:t>
            </a:r>
            <a:endParaRPr lang="es-MX" sz="2700" dirty="0">
              <a:solidFill>
                <a:srgbClr val="FFFFFF"/>
              </a:solidFill>
              <a:ea typeface="+mj-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1"/>
          <p:cNvSpPr>
            <a:spLocks noGrp="1"/>
          </p:cNvSpPr>
          <p:nvPr>
            <p:ph idx="1"/>
          </p:nvPr>
        </p:nvSpPr>
        <p:spPr>
          <a:xfrm>
            <a:off x="304800" y="1371600"/>
            <a:ext cx="8610600" cy="5257800"/>
          </a:xfrm>
        </p:spPr>
        <p:txBody>
          <a:bodyPr/>
          <a:lstStyle/>
          <a:p>
            <a:r>
              <a:rPr lang="es-MX" dirty="0">
                <a:latin typeface="Helvetica"/>
              </a:rPr>
              <a:t>El autor de Hebreos escucha esta crítica y estudia las Escrituras para la respuesta. Se da cuenta que Salmo 110 es un salmo mesiánico.  El autor deduce cuatro cosas:</a:t>
            </a:r>
          </a:p>
          <a:p>
            <a:pPr lvl="1"/>
            <a:r>
              <a:rPr lang="es-MX" sz="3200" dirty="0">
                <a:latin typeface="Helvetica"/>
              </a:rPr>
              <a:t>El Mesías será un sacerdote además de ser un rey.</a:t>
            </a:r>
            <a:endParaRPr lang="en-US" sz="3200" dirty="0">
              <a:latin typeface="Helvetica"/>
            </a:endParaRPr>
          </a:p>
          <a:p>
            <a:pPr lvl="1"/>
            <a:r>
              <a:rPr lang="es-MX" sz="3200" dirty="0">
                <a:latin typeface="Helvetica"/>
              </a:rPr>
              <a:t>Será un sacerdote según el orden de Melquisedec. Esto parece eliminar el problema de que Jesús no es de la tribu de Leví.</a:t>
            </a:r>
            <a:endParaRPr lang="en-US" sz="32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Exégesis selecta</a:t>
            </a:r>
            <a:endParaRPr lang="es-MX" sz="2700" dirty="0">
              <a:solidFill>
                <a:srgbClr val="FFFFFF"/>
              </a:solidFill>
              <a:ea typeface="+mj-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1"/>
          <p:cNvSpPr>
            <a:spLocks noGrp="1"/>
          </p:cNvSpPr>
          <p:nvPr>
            <p:ph idx="1"/>
          </p:nvPr>
        </p:nvSpPr>
        <p:spPr>
          <a:xfrm>
            <a:off x="304800" y="1371600"/>
            <a:ext cx="8610600" cy="5257800"/>
          </a:xfrm>
        </p:spPr>
        <p:txBody>
          <a:bodyPr/>
          <a:lstStyle/>
          <a:p>
            <a:pPr lvl="1"/>
            <a:r>
              <a:rPr lang="es-MX" sz="3200" dirty="0">
                <a:latin typeface="Helvetica"/>
              </a:rPr>
              <a:t>Su sacerdocio será “según” o como el de Melquisedec, es decir un sacerdocio eterno. Esto resuelve el problema de los sacerdotes levíticos, que mueren y tienen que ser reemplazados a cada rato.</a:t>
            </a:r>
            <a:endParaRPr lang="en-US" sz="3200" dirty="0">
              <a:latin typeface="Helvetica"/>
            </a:endParaRPr>
          </a:p>
          <a:p>
            <a:pPr lvl="1"/>
            <a:r>
              <a:rPr lang="es-MX" sz="3200" dirty="0">
                <a:latin typeface="Helvetica"/>
              </a:rPr>
              <a:t>Este hecho es seguro, porque Dios lo juró, y Dios no puede mentir.</a:t>
            </a:r>
            <a:endParaRPr lang="en-US" sz="3200" dirty="0">
              <a:latin typeface="Helvetica"/>
            </a:endParaRPr>
          </a:p>
          <a:p>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Exégesis selecta</a:t>
            </a:r>
            <a:endParaRPr lang="es-MX" sz="2700" dirty="0">
              <a:solidFill>
                <a:srgbClr val="FFFFFF"/>
              </a:solidFill>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1"/>
          <p:cNvSpPr>
            <a:spLocks noGrp="1"/>
          </p:cNvSpPr>
          <p:nvPr>
            <p:ph idx="1"/>
          </p:nvPr>
        </p:nvSpPr>
        <p:spPr/>
        <p:txBody>
          <a:bodyPr/>
          <a:lstStyle/>
          <a:p>
            <a:r>
              <a:rPr lang="es-MX" sz="3600" dirty="0">
                <a:latin typeface="Helvetica"/>
              </a:rPr>
              <a:t>Buist M. Fanning menciona algunas ironías graciosas acerca del libro de Hebreos:</a:t>
            </a:r>
          </a:p>
          <a:p>
            <a:pPr lvl="1"/>
            <a:r>
              <a:rPr lang="es-MX" sz="3600" dirty="0">
                <a:latin typeface="Helvetica"/>
              </a:rPr>
              <a:t>Se llama la epístola a los</a:t>
            </a:r>
            <a:r>
              <a:rPr lang="es-MX" sz="3600" i="1" dirty="0">
                <a:latin typeface="Helvetica"/>
              </a:rPr>
              <a:t> Hebreos</a:t>
            </a:r>
            <a:r>
              <a:rPr lang="es-MX" sz="3600" dirty="0">
                <a:latin typeface="Helvetica"/>
              </a:rPr>
              <a:t>, pero algunos lo llaman el libro más </a:t>
            </a:r>
            <a:r>
              <a:rPr lang="es-MX" sz="3600" i="1" dirty="0">
                <a:latin typeface="Helvetica"/>
              </a:rPr>
              <a:t>griego</a:t>
            </a:r>
            <a:r>
              <a:rPr lang="es-MX" sz="3600" dirty="0">
                <a:latin typeface="Helvetica"/>
              </a:rPr>
              <a:t> del canon.</a:t>
            </a:r>
            <a:endParaRPr lang="en-US" sz="3600" dirty="0">
              <a:latin typeface="Helvetica"/>
            </a:endParaRPr>
          </a:p>
          <a:p>
            <a:pPr lvl="1"/>
            <a:r>
              <a:rPr lang="es-MX" sz="3600" dirty="0">
                <a:latin typeface="Helvetica"/>
              </a:rPr>
              <a:t>Es una carta pero no empieza como carta.</a:t>
            </a:r>
            <a:endParaRPr lang="en-US" sz="3600" dirty="0">
              <a:latin typeface="Helvetica"/>
            </a:endParaRPr>
          </a:p>
          <a:p>
            <a:endParaRPr lang="en-US" sz="3600" dirty="0">
              <a:latin typeface="Helvetica"/>
            </a:endParaRPr>
          </a:p>
        </p:txBody>
      </p:sp>
      <p:sp>
        <p:nvSpPr>
          <p:cNvPr id="3" name="Title 2"/>
          <p:cNvSpPr>
            <a:spLocks noGrp="1"/>
          </p:cNvSpPr>
          <p:nvPr>
            <p:ph type="title"/>
          </p:nvPr>
        </p:nvSpPr>
        <p:spPr>
          <a:xfrm>
            <a:off x="457200" y="381000"/>
            <a:ext cx="8229600" cy="1219200"/>
          </a:xfrm>
        </p:spPr>
        <p:txBody>
          <a:bodyPr>
            <a:noAutofit/>
          </a:bodyPr>
          <a:lstStyle/>
          <a:p>
            <a:pPr eaLnBrk="1" fontAlgn="auto" hangingPunct="1">
              <a:spcAft>
                <a:spcPts val="0"/>
              </a:spcAft>
              <a:defRPr/>
            </a:pPr>
            <a:r>
              <a:rPr lang="es-MX" sz="4300" dirty="0" smtClean="0">
                <a:solidFill>
                  <a:srgbClr val="FFFFFF"/>
                </a:solidFill>
                <a:ea typeface="+mj-ea"/>
              </a:rPr>
              <a:t>Ironías graciosas del libro de Hebreos</a:t>
            </a:r>
            <a:endParaRPr lang="es-MX" sz="4300" dirty="0">
              <a:solidFill>
                <a:srgbClr val="FFFFFF"/>
              </a:solidFill>
              <a:ea typeface="+mj-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1"/>
          <p:cNvSpPr>
            <a:spLocks noGrp="1"/>
          </p:cNvSpPr>
          <p:nvPr>
            <p:ph idx="1"/>
          </p:nvPr>
        </p:nvSpPr>
        <p:spPr>
          <a:xfrm>
            <a:off x="304800" y="1371600"/>
            <a:ext cx="8610600" cy="5257800"/>
          </a:xfrm>
        </p:spPr>
        <p:txBody>
          <a:bodyPr/>
          <a:lstStyle/>
          <a:p>
            <a:r>
              <a:rPr lang="es-MX" dirty="0">
                <a:latin typeface="Helvetica"/>
              </a:rPr>
              <a:t>De los Salmos el autor pasa a Génesis 14 para aprender algo más acerca de Melquisedec:</a:t>
            </a:r>
          </a:p>
          <a:p>
            <a:pPr lvl="1"/>
            <a:r>
              <a:rPr lang="es-MX" dirty="0">
                <a:latin typeface="Helvetica"/>
              </a:rPr>
              <a:t>Su nombre y título parecen ser simbólicos.</a:t>
            </a:r>
          </a:p>
          <a:p>
            <a:pPr lvl="1"/>
            <a:r>
              <a:rPr lang="es-MX" dirty="0">
                <a:latin typeface="Helvetica"/>
              </a:rPr>
              <a:t>Melquisedec es rey de Salem (¿Jerusalén?) y sacerdote.</a:t>
            </a:r>
          </a:p>
          <a:p>
            <a:pPr lvl="1"/>
            <a:r>
              <a:rPr lang="es-MX" dirty="0">
                <a:latin typeface="Helvetica"/>
              </a:rPr>
              <a:t>Melquisedec tiene autoridad religiosa sobre Abraham.</a:t>
            </a:r>
          </a:p>
          <a:p>
            <a:pPr lvl="1"/>
            <a:r>
              <a:rPr lang="es-MX" dirty="0">
                <a:latin typeface="Helvetica"/>
              </a:rPr>
              <a:t>El autor concluye  que, debido a que Melquisedec no tiene principio (padres) o fin (muerte).   </a:t>
            </a:r>
            <a:r>
              <a:rPr lang="en-US" dirty="0" err="1">
                <a:latin typeface="Helvetica"/>
              </a:rPr>
              <a:t>Melquisedec</a:t>
            </a:r>
            <a:r>
              <a:rPr lang="en-US" dirty="0">
                <a:latin typeface="Helvetica"/>
              </a:rPr>
              <a:t> </a:t>
            </a:r>
            <a:r>
              <a:rPr lang="en-US" dirty="0" err="1">
                <a:latin typeface="Helvetica"/>
              </a:rPr>
              <a:t>es</a:t>
            </a:r>
            <a:r>
              <a:rPr lang="en-US" dirty="0">
                <a:latin typeface="Helvetica"/>
              </a:rPr>
              <a:t> un </a:t>
            </a:r>
            <a:r>
              <a:rPr lang="en-US" dirty="0" err="1">
                <a:latin typeface="Helvetica"/>
              </a:rPr>
              <a:t>sacerdote</a:t>
            </a:r>
            <a:r>
              <a:rPr lang="en-US" dirty="0">
                <a:latin typeface="Helvetica"/>
              </a:rPr>
              <a:t> </a:t>
            </a:r>
            <a:r>
              <a:rPr lang="en-US" dirty="0" err="1">
                <a:latin typeface="Helvetica"/>
              </a:rPr>
              <a:t>eterno</a:t>
            </a:r>
            <a:r>
              <a:rPr lang="en-US" dirty="0">
                <a:latin typeface="Helvetica"/>
              </a:rPr>
              <a:t>.</a:t>
            </a:r>
          </a:p>
          <a:p>
            <a:pPr lvl="1"/>
            <a:endParaRPr lang="en-US"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Exégesis selecta</a:t>
            </a:r>
            <a:endParaRPr lang="es-MX" sz="2700" dirty="0">
              <a:solidFill>
                <a:srgbClr val="FFFFFF"/>
              </a:solidFill>
              <a:ea typeface="+mj-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1"/>
          <p:cNvSpPr>
            <a:spLocks noGrp="1"/>
          </p:cNvSpPr>
          <p:nvPr>
            <p:ph idx="1"/>
          </p:nvPr>
        </p:nvSpPr>
        <p:spPr>
          <a:xfrm>
            <a:off x="304800" y="1371600"/>
            <a:ext cx="8610600" cy="5257800"/>
          </a:xfrm>
        </p:spPr>
        <p:txBody>
          <a:bodyPr/>
          <a:lstStyle/>
          <a:p>
            <a:r>
              <a:rPr lang="es-MX" sz="2800" dirty="0">
                <a:latin typeface="Helvetica"/>
              </a:rPr>
              <a:t>Melquisedec tiene más autoridad religiosa que Leví.</a:t>
            </a:r>
          </a:p>
          <a:p>
            <a:r>
              <a:rPr lang="es-MX" sz="2800" dirty="0">
                <a:latin typeface="Helvetica"/>
              </a:rPr>
              <a:t>Génesis relata algo que sucedió siglos antes del sacerdocio levítico en la ley de Moisés, y Salmo 110 fue escrito siglos después de la ley.</a:t>
            </a:r>
          </a:p>
          <a:p>
            <a:pPr lvl="1"/>
            <a:r>
              <a:rPr lang="es-MX" sz="2600" dirty="0">
                <a:latin typeface="Helvetica"/>
              </a:rPr>
              <a:t>Hay precedente bíblico para un rey que es un sacerdote legítimo.</a:t>
            </a:r>
            <a:endParaRPr lang="en-US" sz="2600" dirty="0">
              <a:latin typeface="Helvetica"/>
            </a:endParaRPr>
          </a:p>
          <a:p>
            <a:pPr lvl="1"/>
            <a:r>
              <a:rPr lang="es-MX" sz="2600" dirty="0">
                <a:latin typeface="Helvetica"/>
              </a:rPr>
              <a:t>Hay precedente para un sacerdote legítimo fuera de la tribu de Leví.</a:t>
            </a:r>
            <a:endParaRPr lang="en-US" sz="2600" dirty="0">
              <a:latin typeface="Helvetica"/>
            </a:endParaRPr>
          </a:p>
          <a:p>
            <a:pPr lvl="1"/>
            <a:r>
              <a:rPr lang="es-MX" sz="2600" dirty="0">
                <a:latin typeface="Helvetica"/>
              </a:rPr>
              <a:t>El sacerdocio de Melquisedec es eterno; no tiene principio ni fin. Y Salmo 110 dice que el Mesías pertenece a este sacerdocio.</a:t>
            </a:r>
            <a:endParaRPr lang="en-US" sz="2600" dirty="0">
              <a:latin typeface="Helvetica"/>
            </a:endParaRPr>
          </a:p>
          <a:p>
            <a:endParaRPr lang="es-MX"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Exégesis selecta</a:t>
            </a:r>
            <a:endParaRPr lang="es-MX" sz="2700" dirty="0">
              <a:solidFill>
                <a:srgbClr val="FFFFFF"/>
              </a:solidFill>
              <a:ea typeface="+mj-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1"/>
          <p:cNvSpPr>
            <a:spLocks noGrp="1"/>
          </p:cNvSpPr>
          <p:nvPr>
            <p:ph idx="1"/>
          </p:nvPr>
        </p:nvSpPr>
        <p:spPr>
          <a:xfrm>
            <a:off x="304800" y="1371600"/>
            <a:ext cx="8610600" cy="5257800"/>
          </a:xfrm>
        </p:spPr>
        <p:txBody>
          <a:bodyPr/>
          <a:lstStyle/>
          <a:p>
            <a:r>
              <a:rPr lang="es-MX" sz="2800" dirty="0">
                <a:latin typeface="Helvetica"/>
              </a:rPr>
              <a:t>Jesús, el sacerdote según el orden de Melquisedec, reemplaza al sacerdocio levítico:</a:t>
            </a:r>
            <a:endParaRPr lang="en-US" sz="2800" dirty="0">
              <a:latin typeface="Helvetica"/>
            </a:endParaRPr>
          </a:p>
          <a:p>
            <a:pPr lvl="1"/>
            <a:r>
              <a:rPr lang="es-MX" sz="2400" dirty="0">
                <a:latin typeface="Helvetica"/>
              </a:rPr>
              <a:t>porque es un sacerdote sin pecado que no tiene que ofrecer sacrificios para sus propios pecados,</a:t>
            </a:r>
            <a:endParaRPr lang="en-US" sz="2400" dirty="0">
              <a:latin typeface="Helvetica"/>
            </a:endParaRPr>
          </a:p>
          <a:p>
            <a:pPr lvl="1"/>
            <a:r>
              <a:rPr lang="es-MX" sz="2400" dirty="0">
                <a:latin typeface="Helvetica"/>
              </a:rPr>
              <a:t>porque es un sacerdote eterno que siempre vive para interceder por nosotros,</a:t>
            </a:r>
            <a:endParaRPr lang="en-US" sz="2400" dirty="0">
              <a:latin typeface="Helvetica"/>
            </a:endParaRPr>
          </a:p>
          <a:p>
            <a:pPr lvl="1"/>
            <a:r>
              <a:rPr lang="es-MX" sz="2400" dirty="0">
                <a:latin typeface="Helvetica"/>
              </a:rPr>
              <a:t>porque ofrece un mejor sacrificio,</a:t>
            </a:r>
            <a:endParaRPr lang="en-US" sz="2400" dirty="0">
              <a:latin typeface="Helvetica"/>
            </a:endParaRPr>
          </a:p>
          <a:p>
            <a:pPr lvl="1"/>
            <a:r>
              <a:rPr lang="es-MX" sz="2400" dirty="0">
                <a:latin typeface="Helvetica"/>
              </a:rPr>
              <a:t>porque ofrece su sacrificio una vez para siempre,</a:t>
            </a:r>
            <a:endParaRPr lang="en-US" sz="2400" dirty="0">
              <a:latin typeface="Helvetica"/>
            </a:endParaRPr>
          </a:p>
          <a:p>
            <a:pPr lvl="1"/>
            <a:r>
              <a:rPr lang="es-MX" sz="2400" dirty="0">
                <a:latin typeface="Helvetica"/>
              </a:rPr>
              <a:t>porque lo ofrece en el templo celestial,</a:t>
            </a:r>
            <a:endParaRPr lang="en-US" sz="2400" dirty="0">
              <a:latin typeface="Helvetica"/>
            </a:endParaRPr>
          </a:p>
          <a:p>
            <a:pPr lvl="1"/>
            <a:r>
              <a:rPr lang="es-MX" sz="2400" dirty="0">
                <a:latin typeface="Helvetica"/>
              </a:rPr>
              <a:t>porque es mediador de un nuevo pacto, predicho en Jeremías 31.</a:t>
            </a:r>
            <a:endParaRPr lang="en-US" sz="24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Exégesis selecta</a:t>
            </a:r>
            <a:endParaRPr lang="es-MX" sz="2700" dirty="0">
              <a:solidFill>
                <a:srgbClr val="FFFFFF"/>
              </a:solidFill>
              <a:ea typeface="+mj-e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1"/>
          <p:cNvSpPr>
            <a:spLocks noGrp="1"/>
          </p:cNvSpPr>
          <p:nvPr>
            <p:ph idx="1"/>
          </p:nvPr>
        </p:nvSpPr>
        <p:spPr>
          <a:xfrm>
            <a:off x="304800" y="1371600"/>
            <a:ext cx="8610600" cy="5257800"/>
          </a:xfrm>
        </p:spPr>
        <p:txBody>
          <a:bodyPr/>
          <a:lstStyle/>
          <a:p>
            <a:r>
              <a:rPr lang="es-MX" dirty="0">
                <a:latin typeface="Helvetica"/>
              </a:rPr>
              <a:t>La aplicación del autor de Hebreos para sus lectores viene en 10.19-25:  </a:t>
            </a:r>
          </a:p>
          <a:p>
            <a:pPr lvl="1"/>
            <a:r>
              <a:rPr lang="es-MX" sz="3200" dirty="0">
                <a:latin typeface="Helvetica"/>
              </a:rPr>
              <a:t>Tenemos acceso directo con Dios por medio de este sacerdote perfecto. </a:t>
            </a:r>
          </a:p>
          <a:p>
            <a:pPr lvl="1"/>
            <a:r>
              <a:rPr lang="es-MX" sz="3200" dirty="0">
                <a:latin typeface="Helvetica"/>
              </a:rPr>
              <a:t>Así que debemos acercarnos a Dios con confianza y ayudarnos mutuamente para no perder la fe bajo la persecución.</a:t>
            </a:r>
            <a:endParaRPr lang="en-US" sz="32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Exégesis selecta</a:t>
            </a:r>
            <a:endParaRPr lang="es-MX" sz="2700" dirty="0">
              <a:solidFill>
                <a:srgbClr val="FFFFFF"/>
              </a:solidFill>
              <a:ea typeface="+mj-e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1"/>
          <p:cNvSpPr>
            <a:spLocks noGrp="1"/>
          </p:cNvSpPr>
          <p:nvPr>
            <p:ph idx="1"/>
          </p:nvPr>
        </p:nvSpPr>
        <p:spPr>
          <a:xfrm>
            <a:off x="304800" y="1447800"/>
            <a:ext cx="8610600" cy="5257800"/>
          </a:xfrm>
        </p:spPr>
        <p:txBody>
          <a:bodyPr/>
          <a:lstStyle/>
          <a:p>
            <a:r>
              <a:rPr lang="es-MX" dirty="0">
                <a:latin typeface="Helvetica"/>
              </a:rPr>
              <a:t>La epístola a los Hebreos enriquece en gran manera la cristología del NT, sobre todo en cuanto a su obra como sacerdote, el carácter definitivo de su sacrificio, la naturaleza de su filiación, la importancia de la encarnación, y su papel como “pionero” (CM, 539).</a:t>
            </a:r>
            <a:endParaRPr lang="en-US" dirty="0">
              <a:latin typeface="Helvetica"/>
            </a:endParaRPr>
          </a:p>
          <a:p>
            <a:r>
              <a:rPr lang="es-MX" dirty="0">
                <a:latin typeface="Helvetica"/>
              </a:rPr>
              <a:t>Dado el amplio uso de textos del AT, nos ayuda a entender cómo los cristianos del primer siglo leyeron y entendieron el AT.  </a:t>
            </a:r>
            <a:endParaRPr lang="en-US" dirty="0">
              <a:latin typeface="Helvetica"/>
            </a:endParaRPr>
          </a:p>
        </p:txBody>
      </p:sp>
      <p:sp>
        <p:nvSpPr>
          <p:cNvPr id="3" name="Title 2"/>
          <p:cNvSpPr>
            <a:spLocks noGrp="1"/>
          </p:cNvSpPr>
          <p:nvPr>
            <p:ph type="title"/>
          </p:nvPr>
        </p:nvSpPr>
        <p:spPr>
          <a:xfrm>
            <a:off x="457200" y="0"/>
            <a:ext cx="8229600" cy="1219200"/>
          </a:xfrm>
        </p:spPr>
        <p:txBody>
          <a:bodyPr/>
          <a:lstStyle/>
          <a:p>
            <a:pPr eaLnBrk="1" fontAlgn="auto" hangingPunct="1">
              <a:spcAft>
                <a:spcPts val="0"/>
              </a:spcAft>
              <a:defRPr/>
            </a:pPr>
            <a:r>
              <a:rPr lang="es-MX" dirty="0" smtClean="0">
                <a:solidFill>
                  <a:srgbClr val="FFFFFF"/>
                </a:solidFill>
                <a:ea typeface="+mj-ea"/>
              </a:rPr>
              <a:t>La aportación única de Hebreos</a:t>
            </a:r>
            <a:endParaRPr lang="es-MX" sz="2700" dirty="0">
              <a:solidFill>
                <a:srgbClr val="FFFFFF"/>
              </a:solidFill>
              <a:ea typeface="+mj-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1"/>
          <p:cNvSpPr>
            <a:spLocks noGrp="1"/>
          </p:cNvSpPr>
          <p:nvPr>
            <p:ph idx="1"/>
          </p:nvPr>
        </p:nvSpPr>
        <p:spPr>
          <a:xfrm>
            <a:off x="304800" y="1600200"/>
            <a:ext cx="8610600" cy="5257800"/>
          </a:xfrm>
        </p:spPr>
        <p:txBody>
          <a:bodyPr/>
          <a:lstStyle/>
          <a:p>
            <a:pPr marL="466725" lvl="1" indent="-233363">
              <a:buClr>
                <a:schemeClr val="accent1"/>
              </a:buClr>
            </a:pPr>
            <a:r>
              <a:rPr lang="es-MX" sz="3200" dirty="0">
                <a:latin typeface="Helvetica"/>
              </a:rPr>
              <a:t>No vuelvan atrás al ningún otro sistema religioso.  Todos han sido superados por Cristo, quien es superior a todos.</a:t>
            </a:r>
            <a:endParaRPr lang="en-US" sz="3200" dirty="0">
              <a:latin typeface="Helvetica"/>
            </a:endParaRPr>
          </a:p>
          <a:p>
            <a:pPr marL="466725" lvl="1" indent="-233363">
              <a:buClr>
                <a:schemeClr val="accent1"/>
              </a:buClr>
            </a:pPr>
            <a:r>
              <a:rPr lang="es-MX" sz="3200" dirty="0">
                <a:latin typeface="Helvetica"/>
              </a:rPr>
              <a:t>Ahora el pueblo de Dios debe fijarse solamente en él, cuya muerte, resurrección, y ascensión han abierto el camino al santuario celestial y verdadero de la presencia de Dios.</a:t>
            </a:r>
            <a:endParaRPr lang="en-US" sz="3200" dirty="0">
              <a:latin typeface="Helvetica"/>
            </a:endParaRPr>
          </a:p>
          <a:p>
            <a:endParaRPr lang="en-US" dirty="0">
              <a:latin typeface="Helvetica"/>
            </a:endParaRPr>
          </a:p>
        </p:txBody>
      </p:sp>
      <p:sp>
        <p:nvSpPr>
          <p:cNvPr id="3" name="Title 2"/>
          <p:cNvSpPr>
            <a:spLocks noGrp="1"/>
          </p:cNvSpPr>
          <p:nvPr>
            <p:ph type="title"/>
          </p:nvPr>
        </p:nvSpPr>
        <p:spPr>
          <a:xfrm>
            <a:off x="457200" y="304800"/>
            <a:ext cx="8229600" cy="1219200"/>
          </a:xfrm>
        </p:spPr>
        <p:txBody>
          <a:bodyPr>
            <a:normAutofit fontScale="90000"/>
          </a:bodyPr>
          <a:lstStyle/>
          <a:p>
            <a:pPr eaLnBrk="1" fontAlgn="auto" hangingPunct="1">
              <a:spcAft>
                <a:spcPts val="0"/>
              </a:spcAft>
              <a:defRPr/>
            </a:pPr>
            <a:r>
              <a:rPr lang="es-MX" dirty="0" smtClean="0">
                <a:solidFill>
                  <a:srgbClr val="FFFFFF"/>
                </a:solidFill>
                <a:ea typeface="+mj-ea"/>
              </a:rPr>
              <a:t>El mensaje de Hebreos para la Iglesia hoy</a:t>
            </a:r>
            <a:endParaRPr lang="es-MX" sz="2700" dirty="0">
              <a:solidFill>
                <a:srgbClr val="FFFFFF"/>
              </a:solidFill>
              <a:ea typeface="+mj-e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1"/>
          <p:cNvSpPr>
            <a:spLocks noGrp="1"/>
          </p:cNvSpPr>
          <p:nvPr>
            <p:ph idx="1"/>
          </p:nvPr>
        </p:nvSpPr>
        <p:spPr>
          <a:xfrm>
            <a:off x="304800" y="1600200"/>
            <a:ext cx="8610600" cy="5257800"/>
          </a:xfrm>
        </p:spPr>
        <p:txBody>
          <a:bodyPr>
            <a:normAutofit lnSpcReduction="10000"/>
          </a:bodyPr>
          <a:lstStyle/>
          <a:p>
            <a:pPr marL="466725" lvl="1" indent="-233363">
              <a:buClr>
                <a:schemeClr val="accent1"/>
              </a:buClr>
            </a:pPr>
            <a:r>
              <a:rPr lang="es-MX" sz="3200" dirty="0">
                <a:latin typeface="Helvetica"/>
              </a:rPr>
              <a:t>Los creyentes deben perseverar en el concurso espiritual al cual se han entregado.  Si no, pueden recibir el juicio de Dios tal como lo recibieron las generaciones de israelitas rebeldes en el desierto. </a:t>
            </a:r>
            <a:endParaRPr lang="en-US" sz="3200" dirty="0">
              <a:latin typeface="Helvetica"/>
            </a:endParaRPr>
          </a:p>
          <a:p>
            <a:pPr marL="466725" lvl="1" indent="-233363">
              <a:buClr>
                <a:schemeClr val="accent1"/>
              </a:buClr>
            </a:pPr>
            <a:r>
              <a:rPr lang="es-MX" sz="3200" dirty="0">
                <a:latin typeface="Helvetica"/>
              </a:rPr>
              <a:t>Hebreos ayuda a corregir varios errores de la Iglesia Católica Romana en cuanto al sacrificio de Cristo, el papel de las obras, los intermediarios entre Dios y nosotros, y el juicio final.</a:t>
            </a:r>
            <a:endParaRPr lang="en-US" sz="3200" dirty="0">
              <a:latin typeface="Helvetica"/>
            </a:endParaRPr>
          </a:p>
          <a:p>
            <a:endParaRPr lang="en-US" dirty="0">
              <a:latin typeface="Helvetica"/>
            </a:endParaRPr>
          </a:p>
        </p:txBody>
      </p:sp>
      <p:sp>
        <p:nvSpPr>
          <p:cNvPr id="3" name="Title 2"/>
          <p:cNvSpPr>
            <a:spLocks noGrp="1"/>
          </p:cNvSpPr>
          <p:nvPr>
            <p:ph type="title"/>
          </p:nvPr>
        </p:nvSpPr>
        <p:spPr>
          <a:xfrm>
            <a:off x="457200" y="304800"/>
            <a:ext cx="8229600" cy="1219200"/>
          </a:xfrm>
        </p:spPr>
        <p:txBody>
          <a:bodyPr>
            <a:normAutofit fontScale="90000"/>
          </a:bodyPr>
          <a:lstStyle/>
          <a:p>
            <a:pPr eaLnBrk="1" fontAlgn="auto" hangingPunct="1">
              <a:spcAft>
                <a:spcPts val="0"/>
              </a:spcAft>
              <a:defRPr/>
            </a:pPr>
            <a:r>
              <a:rPr lang="es-MX" dirty="0" smtClean="0">
                <a:solidFill>
                  <a:srgbClr val="FFFFFF"/>
                </a:solidFill>
                <a:ea typeface="+mj-ea"/>
              </a:rPr>
              <a:t>El mensaje de Hebreos para la Iglesia hoy</a:t>
            </a:r>
            <a:endParaRPr lang="es-MX" sz="2700" dirty="0">
              <a:solidFill>
                <a:srgbClr val="FFFFFF"/>
              </a:solidFill>
              <a:ea typeface="+mj-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1"/>
          <p:cNvSpPr>
            <a:spLocks noGrp="1"/>
          </p:cNvSpPr>
          <p:nvPr>
            <p:ph idx="1"/>
          </p:nvPr>
        </p:nvSpPr>
        <p:spPr>
          <a:xfrm>
            <a:off x="304800" y="1600200"/>
            <a:ext cx="8610600" cy="5257800"/>
          </a:xfrm>
        </p:spPr>
        <p:txBody>
          <a:bodyPr/>
          <a:lstStyle/>
          <a:p>
            <a:r>
              <a:rPr lang="en-US" dirty="0">
                <a:latin typeface="Helvetica"/>
              </a:rPr>
              <a:t>¿</a:t>
            </a:r>
            <a:r>
              <a:rPr lang="en-US" dirty="0" err="1">
                <a:latin typeface="Helvetica"/>
              </a:rPr>
              <a:t>Cómo</a:t>
            </a:r>
            <a:r>
              <a:rPr lang="en-US" dirty="0">
                <a:latin typeface="Helvetica"/>
              </a:rPr>
              <a:t> les ha </a:t>
            </a:r>
            <a:r>
              <a:rPr lang="en-US" dirty="0" err="1">
                <a:latin typeface="Helvetica"/>
              </a:rPr>
              <a:t>ido</a:t>
            </a:r>
            <a:r>
              <a:rPr lang="en-US" dirty="0">
                <a:latin typeface="Helvetica"/>
              </a:rPr>
              <a:t>?</a:t>
            </a:r>
          </a:p>
        </p:txBody>
      </p:sp>
      <p:sp>
        <p:nvSpPr>
          <p:cNvPr id="3" name="Title 2"/>
          <p:cNvSpPr>
            <a:spLocks noGrp="1"/>
          </p:cNvSpPr>
          <p:nvPr>
            <p:ph type="title"/>
          </p:nvPr>
        </p:nvSpPr>
        <p:spPr>
          <a:xfrm>
            <a:off x="457200" y="76200"/>
            <a:ext cx="8229600" cy="1219200"/>
          </a:xfrm>
        </p:spPr>
        <p:txBody>
          <a:bodyPr>
            <a:noAutofit/>
          </a:bodyPr>
          <a:lstStyle/>
          <a:p>
            <a:pPr eaLnBrk="1" fontAlgn="auto" hangingPunct="1">
              <a:spcAft>
                <a:spcPts val="0"/>
              </a:spcAft>
              <a:defRPr/>
            </a:pPr>
            <a:r>
              <a:rPr lang="es-MX" sz="4400" dirty="0" smtClean="0">
                <a:solidFill>
                  <a:srgbClr val="FFFFFF"/>
                </a:solidFill>
                <a:ea typeface="+mj-ea"/>
              </a:rPr>
              <a:t>Conversación acerca de las tareas</a:t>
            </a:r>
            <a:endParaRPr lang="es-MX" sz="4400" dirty="0">
              <a:solidFill>
                <a:srgbClr val="FFFFFF"/>
              </a:solidFill>
              <a:ea typeface="+mj-e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1"/>
          <p:cNvSpPr>
            <a:spLocks noGrp="1"/>
          </p:cNvSpPr>
          <p:nvPr>
            <p:ph idx="1"/>
          </p:nvPr>
        </p:nvSpPr>
        <p:spPr>
          <a:xfrm>
            <a:off x="304800" y="1600200"/>
            <a:ext cx="8610600" cy="5257800"/>
          </a:xfrm>
        </p:spPr>
        <p:txBody>
          <a:bodyPr/>
          <a:lstStyle/>
          <a:p>
            <a:r>
              <a:rPr lang="es-MX" dirty="0">
                <a:latin typeface="Helvetica"/>
              </a:rPr>
              <a:t>Leer Santiago.</a:t>
            </a:r>
            <a:endParaRPr lang="en-US" dirty="0">
              <a:latin typeface="Helvetica"/>
            </a:endParaRPr>
          </a:p>
          <a:p>
            <a:r>
              <a:rPr lang="es-MX" dirty="0">
                <a:latin typeface="Helvetica"/>
              </a:rPr>
              <a:t>Leer el capítulo 19 sobre Santiago en Harrison ó Carson y Moo.</a:t>
            </a:r>
            <a:endParaRPr lang="en-US" dirty="0">
              <a:latin typeface="Helvetica"/>
            </a:endParaRPr>
          </a:p>
          <a:p>
            <a:r>
              <a:rPr lang="es-MX" dirty="0">
                <a:latin typeface="Helvetica"/>
              </a:rPr>
              <a:t>Prepara una lección para enseñar Santiago 2:1-13; 2:14-26; 3:1-12; ó 5:1-6.</a:t>
            </a:r>
            <a:endParaRPr lang="en-US" dirty="0">
              <a:latin typeface="Helvetica"/>
            </a:endParaRPr>
          </a:p>
          <a:p>
            <a:r>
              <a:rPr lang="es-MX" dirty="0">
                <a:latin typeface="Helvetica"/>
              </a:rPr>
              <a:t>Investigación exegética pasos 5, 6 (ver ejemplo).</a:t>
            </a:r>
            <a:endParaRPr lang="en-US" dirty="0">
              <a:latin typeface="Helvetica"/>
            </a:endParaRPr>
          </a:p>
        </p:txBody>
      </p:sp>
      <p:sp>
        <p:nvSpPr>
          <p:cNvPr id="3" name="Title 2"/>
          <p:cNvSpPr>
            <a:spLocks noGrp="1"/>
          </p:cNvSpPr>
          <p:nvPr>
            <p:ph type="title"/>
          </p:nvPr>
        </p:nvSpPr>
        <p:spPr/>
        <p:txBody>
          <a:bodyPr>
            <a:noAutofit/>
          </a:bodyPr>
          <a:lstStyle/>
          <a:p>
            <a:pPr eaLnBrk="1" fontAlgn="auto" hangingPunct="1">
              <a:spcAft>
                <a:spcPts val="0"/>
              </a:spcAft>
              <a:defRPr/>
            </a:pPr>
            <a:r>
              <a:rPr lang="es-MX" sz="4400" dirty="0" smtClean="0">
                <a:solidFill>
                  <a:schemeClr val="accent1">
                    <a:satMod val="150000"/>
                  </a:schemeClr>
                </a:solidFill>
                <a:ea typeface="+mj-ea"/>
              </a:rPr>
              <a:t>Tarea para esta semana	</a:t>
            </a:r>
            <a:endParaRPr lang="es-MX" sz="4400" dirty="0">
              <a:solidFill>
                <a:schemeClr val="accent1">
                  <a:satMod val="150000"/>
                </a:schemeClr>
              </a:solidFill>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lvl="1"/>
            <a:r>
              <a:rPr lang="es-MX" sz="3600" dirty="0">
                <a:latin typeface="Helvetica"/>
              </a:rPr>
              <a:t>Pretende ser breve, según 13.22, sin embargo ¡es una carta de trece capítulos!</a:t>
            </a:r>
            <a:endParaRPr lang="en-US" sz="3600" dirty="0">
              <a:latin typeface="Helvetica"/>
            </a:endParaRPr>
          </a:p>
          <a:p>
            <a:pPr lvl="1"/>
            <a:r>
              <a:rPr lang="es-MX" sz="3600" dirty="0">
                <a:latin typeface="Helvetica"/>
              </a:rPr>
              <a:t>No da indicaciones de su autor ni el contexto de su redacción. Es parecido a Melquisedec, “sin padre, sin madre, sin genealogía” (7.3)</a:t>
            </a:r>
            <a:endParaRPr lang="en-US" sz="3600" dirty="0">
              <a:latin typeface="Helvetica"/>
            </a:endParaRPr>
          </a:p>
          <a:p>
            <a:endParaRPr lang="es-MX" sz="3600" dirty="0">
              <a:latin typeface="Helvetica"/>
            </a:endParaRPr>
          </a:p>
        </p:txBody>
      </p:sp>
      <p:sp>
        <p:nvSpPr>
          <p:cNvPr id="2" name="Title 1"/>
          <p:cNvSpPr>
            <a:spLocks noGrp="1"/>
          </p:cNvSpPr>
          <p:nvPr>
            <p:ph type="title"/>
          </p:nvPr>
        </p:nvSpPr>
        <p:spPr>
          <a:xfrm>
            <a:off x="457200" y="381000"/>
            <a:ext cx="8229600" cy="1219200"/>
          </a:xfrm>
        </p:spPr>
        <p:txBody>
          <a:bodyPr>
            <a:normAutofit fontScale="90000"/>
          </a:bodyPr>
          <a:lstStyle/>
          <a:p>
            <a:pPr>
              <a:defRPr/>
            </a:pPr>
            <a:r>
              <a:rPr lang="es-MX" sz="4800" dirty="0" smtClean="0">
                <a:solidFill>
                  <a:srgbClr val="FFFFFF"/>
                </a:solidFill>
                <a:ea typeface="+mj-ea"/>
              </a:rPr>
              <a:t>Ironías graciosas del libro de Hebreos</a:t>
            </a:r>
            <a:endParaRPr lang="es-MX" dirty="0">
              <a:solidFill>
                <a:srgbClr val="FFFFFF"/>
              </a:solidFill>
              <a:ea typeface="+mj-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1"/>
          <p:cNvSpPr>
            <a:spLocks noGrp="1"/>
          </p:cNvSpPr>
          <p:nvPr>
            <p:ph idx="1"/>
          </p:nvPr>
        </p:nvSpPr>
        <p:spPr/>
        <p:txBody>
          <a:bodyPr>
            <a:normAutofit fontScale="92500" lnSpcReduction="10000"/>
          </a:bodyPr>
          <a:lstStyle/>
          <a:p>
            <a:r>
              <a:rPr lang="es-MX" sz="3300" dirty="0">
                <a:latin typeface="Helvetica"/>
              </a:rPr>
              <a:t>El texto de Hebreos</a:t>
            </a:r>
          </a:p>
          <a:p>
            <a:r>
              <a:rPr lang="es-MX" sz="3300" dirty="0">
                <a:latin typeface="Helvetica"/>
              </a:rPr>
              <a:t>Sus temas </a:t>
            </a:r>
          </a:p>
          <a:p>
            <a:r>
              <a:rPr lang="es-MX" sz="3300" dirty="0">
                <a:latin typeface="Helvetica"/>
              </a:rPr>
              <a:t>Su teología</a:t>
            </a:r>
          </a:p>
          <a:p>
            <a:r>
              <a:rPr lang="es-MX" sz="3300" dirty="0">
                <a:latin typeface="Helvetica"/>
              </a:rPr>
              <a:t>Sus aspectos literarios</a:t>
            </a:r>
          </a:p>
          <a:p>
            <a:r>
              <a:rPr lang="es-MX" sz="3300" dirty="0">
                <a:latin typeface="Helvetica"/>
              </a:rPr>
              <a:t>Su contexto canónico</a:t>
            </a:r>
          </a:p>
          <a:p>
            <a:r>
              <a:rPr lang="es-MX" sz="3300" dirty="0">
                <a:latin typeface="Helvetica"/>
              </a:rPr>
              <a:t>La exégesis breve de algunos textos clave</a:t>
            </a:r>
          </a:p>
          <a:p>
            <a:r>
              <a:rPr lang="es-MX" sz="3300" dirty="0">
                <a:latin typeface="Helvetica"/>
              </a:rPr>
              <a:t>La aportación única de Hebreos</a:t>
            </a:r>
          </a:p>
          <a:p>
            <a:r>
              <a:rPr lang="es-MX" sz="3300" dirty="0">
                <a:latin typeface="Helvetica"/>
              </a:rPr>
              <a:t>El mensaje de Hebreos para la Iglesia hoy</a:t>
            </a:r>
          </a:p>
          <a:p>
            <a:r>
              <a:rPr lang="es-MX" sz="3300" dirty="0">
                <a:latin typeface="Helvetica"/>
              </a:rPr>
              <a:t>Las tareas</a:t>
            </a:r>
            <a:endParaRPr lang="en-US" sz="3300" dirty="0">
              <a:latin typeface="Helvetica"/>
            </a:endParaRPr>
          </a:p>
        </p:txBody>
      </p:sp>
      <p:sp>
        <p:nvSpPr>
          <p:cNvPr id="3" name="Title 2"/>
          <p:cNvSpPr>
            <a:spLocks noGrp="1"/>
          </p:cNvSpPr>
          <p:nvPr>
            <p:ph type="title"/>
          </p:nvPr>
        </p:nvSpPr>
        <p:spPr>
          <a:xfrm>
            <a:off x="457200" y="-76200"/>
            <a:ext cx="8229600" cy="1219200"/>
          </a:xfrm>
        </p:spPr>
        <p:txBody>
          <a:bodyPr/>
          <a:lstStyle/>
          <a:p>
            <a:pPr eaLnBrk="1" fontAlgn="auto" hangingPunct="1">
              <a:spcAft>
                <a:spcPts val="0"/>
              </a:spcAft>
              <a:defRPr/>
            </a:pPr>
            <a:r>
              <a:rPr lang="es-MX" dirty="0" smtClean="0">
                <a:solidFill>
                  <a:srgbClr val="FFFFFF"/>
                </a:solidFill>
                <a:ea typeface="+mj-ea"/>
              </a:rPr>
              <a:t>Hoy	</a:t>
            </a:r>
            <a:endParaRPr lang="es-MX" sz="2700" dirty="0">
              <a:solidFill>
                <a:srgbClr val="FFFFFF"/>
              </a:solidFill>
              <a:ea typeface="+mj-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1"/>
          <p:cNvSpPr>
            <a:spLocks noGrp="1"/>
          </p:cNvSpPr>
          <p:nvPr>
            <p:ph idx="1"/>
          </p:nvPr>
        </p:nvSpPr>
        <p:spPr>
          <a:xfrm>
            <a:off x="457200" y="1295400"/>
            <a:ext cx="8229600" cy="4572000"/>
          </a:xfrm>
        </p:spPr>
        <p:txBody>
          <a:bodyPr/>
          <a:lstStyle/>
          <a:p>
            <a:pPr eaLnBrk="1" hangingPunct="1"/>
            <a:r>
              <a:rPr lang="es-MX" sz="2800" dirty="0">
                <a:latin typeface="Helvetica"/>
              </a:rPr>
              <a:t>¿Qué es la crítica textual?</a:t>
            </a:r>
          </a:p>
          <a:p>
            <a:pPr lvl="1" eaLnBrk="1" hangingPunct="1"/>
            <a:r>
              <a:rPr lang="es-MX" dirty="0">
                <a:latin typeface="Helvetica"/>
              </a:rPr>
              <a:t>Hoy no tenemos los manuscritos originales de los libros de la Biblia.</a:t>
            </a:r>
          </a:p>
          <a:p>
            <a:pPr lvl="1" eaLnBrk="1" hangingPunct="1"/>
            <a:r>
              <a:rPr lang="es-MX" dirty="0">
                <a:latin typeface="Helvetica"/>
              </a:rPr>
              <a:t>Solamente tenemos copias de las copias de los originales.</a:t>
            </a:r>
          </a:p>
          <a:p>
            <a:pPr lvl="1" eaLnBrk="1" hangingPunct="1"/>
            <a:r>
              <a:rPr lang="es-MX" dirty="0">
                <a:latin typeface="Helvetica"/>
              </a:rPr>
              <a:t>“La crítica textual…procura establecer, por medio de la investigación de las copias divergentes, cuál forma de texto debería considerarse como la más cercana al original” </a:t>
            </a:r>
            <a:r>
              <a:rPr lang="es-MX" sz="2000" dirty="0">
                <a:latin typeface="Helvetica"/>
              </a:rPr>
              <a:t>(</a:t>
            </a:r>
            <a:r>
              <a:rPr lang="es-MX" sz="2000" dirty="0">
                <a:latin typeface="Helvetica"/>
                <a:hlinkClick r:id="rId2"/>
              </a:rPr>
              <a:t>http://www.teologia.com.es/index.php/Cr%C3%ADtica_textual</a:t>
            </a:r>
            <a:r>
              <a:rPr lang="es-MX" sz="2000" dirty="0">
                <a:latin typeface="Helvetica"/>
              </a:rPr>
              <a:t>, 1 sept 2010).</a:t>
            </a:r>
            <a:endParaRPr lang="en-US" sz="2000" dirty="0">
              <a:latin typeface="Helvetica"/>
            </a:endParaRPr>
          </a:p>
          <a:p>
            <a:pPr lvl="1" eaLnBrk="1" hangingPunct="1"/>
            <a:endParaRPr lang="en-US" sz="2600" dirty="0">
              <a:latin typeface="Helvetica"/>
            </a:endParaRPr>
          </a:p>
        </p:txBody>
      </p:sp>
      <p:sp>
        <p:nvSpPr>
          <p:cNvPr id="3" name="Title 2"/>
          <p:cNvSpPr>
            <a:spLocks noGrp="1"/>
          </p:cNvSpPr>
          <p:nvPr>
            <p:ph type="title"/>
          </p:nvPr>
        </p:nvSpPr>
        <p:spPr>
          <a:xfrm>
            <a:off x="457200" y="-76200"/>
            <a:ext cx="8229600" cy="1219200"/>
          </a:xfrm>
        </p:spPr>
        <p:txBody>
          <a:bodyPr>
            <a:normAutofit fontScale="90000"/>
          </a:bodyPr>
          <a:lstStyle/>
          <a:p>
            <a:pPr eaLnBrk="1" fontAlgn="auto" hangingPunct="1">
              <a:spcAft>
                <a:spcPts val="0"/>
              </a:spcAft>
              <a:defRPr/>
            </a:pPr>
            <a:r>
              <a:rPr lang="es-MX" dirty="0" smtClean="0">
                <a:solidFill>
                  <a:srgbClr val="FFFFFF"/>
                </a:solidFill>
                <a:ea typeface="+mj-ea"/>
              </a:rPr>
              <a:t>El texto de Hebreos: su uso y aceptación</a:t>
            </a:r>
            <a:endParaRPr lang="es-MX" sz="2700" dirty="0">
              <a:solidFill>
                <a:srgbClr val="FFFFFF"/>
              </a:solidFill>
              <a:ea typeface="+mj-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1"/>
          <p:cNvSpPr>
            <a:spLocks noGrp="1"/>
          </p:cNvSpPr>
          <p:nvPr>
            <p:ph idx="1"/>
          </p:nvPr>
        </p:nvSpPr>
        <p:spPr>
          <a:xfrm>
            <a:off x="457200" y="1295400"/>
            <a:ext cx="8229600" cy="4572000"/>
          </a:xfrm>
        </p:spPr>
        <p:txBody>
          <a:bodyPr>
            <a:normAutofit fontScale="92500"/>
          </a:bodyPr>
          <a:lstStyle/>
          <a:p>
            <a:r>
              <a:rPr lang="es-MX" sz="2700" dirty="0">
                <a:latin typeface="Helvetica"/>
              </a:rPr>
              <a:t>Nuestras Biblias hoy son producto de la crítica textual.  </a:t>
            </a:r>
            <a:endParaRPr lang="en-US" sz="2700" dirty="0">
              <a:latin typeface="Helvetica"/>
            </a:endParaRPr>
          </a:p>
          <a:p>
            <a:pPr lvl="1"/>
            <a:r>
              <a:rPr lang="es-MX" sz="2700" dirty="0">
                <a:latin typeface="Helvetica"/>
              </a:rPr>
              <a:t>Las versiones Reina-Valera tradicionalmente emplearon como base el </a:t>
            </a:r>
            <a:r>
              <a:rPr lang="es-MX" sz="2700" u="sng" dirty="0">
                <a:latin typeface="Helvetica"/>
                <a:hlinkClick r:id="rId2" tooltip="Textus Receptus"/>
              </a:rPr>
              <a:t>Textus Receptus</a:t>
            </a:r>
            <a:r>
              <a:rPr lang="es-MX" sz="2700" dirty="0">
                <a:latin typeface="Helvetica"/>
              </a:rPr>
              <a:t> para la traducción del Nuevo Testamento, un texto griego  editado por Erasmo de Rotterdam en el siglo dieciséis.    </a:t>
            </a:r>
            <a:endParaRPr lang="en-US" sz="2700" dirty="0">
              <a:latin typeface="Helvetica"/>
            </a:endParaRPr>
          </a:p>
          <a:p>
            <a:pPr lvl="1"/>
            <a:r>
              <a:rPr lang="es-MX" sz="2700" dirty="0">
                <a:latin typeface="Helvetica"/>
              </a:rPr>
              <a:t>La versión NVI utilizó en el cual ningún texto tiene la preferencia, pero los manuscritos más antiguos tienen más peso.  Toma en cuenta manuscritos más tempranos que los que usó Erasmo</a:t>
            </a:r>
            <a:endParaRPr lang="en-US" sz="2700" dirty="0">
              <a:latin typeface="Helvetica"/>
            </a:endParaRPr>
          </a:p>
        </p:txBody>
      </p:sp>
      <p:sp>
        <p:nvSpPr>
          <p:cNvPr id="3" name="Title 2"/>
          <p:cNvSpPr>
            <a:spLocks noGrp="1"/>
          </p:cNvSpPr>
          <p:nvPr>
            <p:ph type="title"/>
          </p:nvPr>
        </p:nvSpPr>
        <p:spPr>
          <a:xfrm>
            <a:off x="457200" y="-76200"/>
            <a:ext cx="8229600" cy="1219200"/>
          </a:xfrm>
        </p:spPr>
        <p:txBody>
          <a:bodyPr>
            <a:normAutofit fontScale="90000"/>
          </a:bodyPr>
          <a:lstStyle/>
          <a:p>
            <a:pPr eaLnBrk="1" fontAlgn="auto" hangingPunct="1">
              <a:spcAft>
                <a:spcPts val="0"/>
              </a:spcAft>
              <a:defRPr/>
            </a:pPr>
            <a:r>
              <a:rPr lang="es-MX" dirty="0" smtClean="0">
                <a:solidFill>
                  <a:srgbClr val="FFFFFF"/>
                </a:solidFill>
                <a:ea typeface="+mj-ea"/>
              </a:rPr>
              <a:t>El texto de Hebreos: su uso y aceptación</a:t>
            </a:r>
            <a:endParaRPr lang="es-MX" sz="2700" dirty="0">
              <a:solidFill>
                <a:srgbClr val="FFFFFF"/>
              </a:solidFill>
              <a:ea typeface="+mj-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1"/>
          <p:cNvSpPr>
            <a:spLocks noGrp="1"/>
          </p:cNvSpPr>
          <p:nvPr>
            <p:ph idx="1"/>
          </p:nvPr>
        </p:nvSpPr>
        <p:spPr>
          <a:xfrm>
            <a:off x="457200" y="1295400"/>
            <a:ext cx="8229600" cy="4572000"/>
          </a:xfrm>
        </p:spPr>
        <p:txBody>
          <a:bodyPr/>
          <a:lstStyle/>
          <a:p>
            <a:r>
              <a:rPr lang="es-MX" dirty="0">
                <a:latin typeface="Helvetica"/>
              </a:rPr>
              <a:t>En cuanto a la transmisión del texto griego de Hebreos, “77.2% del texto (234 de 303 versículos) es libre de variaciones, y en general el texto es bien preservado” (Lane).  </a:t>
            </a:r>
            <a:endParaRPr lang="en-US" dirty="0">
              <a:latin typeface="Helvetica"/>
            </a:endParaRPr>
          </a:p>
          <a:p>
            <a:r>
              <a:rPr lang="es-MX" dirty="0">
                <a:latin typeface="Helvetica"/>
              </a:rPr>
              <a:t>La iglesia oriental aceptó Hebreos, pero era porque asumió que Pablo era el autor.</a:t>
            </a:r>
            <a:endParaRPr lang="en-US" dirty="0">
              <a:latin typeface="Helvetica"/>
            </a:endParaRPr>
          </a:p>
          <a:p>
            <a:r>
              <a:rPr lang="es-MX" dirty="0">
                <a:latin typeface="Helvetica"/>
              </a:rPr>
              <a:t>La iglesia occidental no fue tratado como canónico al principio porque dudaban que un apóstol lo escribió.  </a:t>
            </a:r>
            <a:endParaRPr lang="en-US" dirty="0">
              <a:latin typeface="Helvetica"/>
            </a:endParaRPr>
          </a:p>
          <a:p>
            <a:endParaRPr lang="en-US" dirty="0">
              <a:latin typeface="Helvetica"/>
            </a:endParaRPr>
          </a:p>
        </p:txBody>
      </p:sp>
      <p:sp>
        <p:nvSpPr>
          <p:cNvPr id="3" name="Title 2"/>
          <p:cNvSpPr>
            <a:spLocks noGrp="1"/>
          </p:cNvSpPr>
          <p:nvPr>
            <p:ph type="title"/>
          </p:nvPr>
        </p:nvSpPr>
        <p:spPr>
          <a:xfrm>
            <a:off x="457200" y="-76200"/>
            <a:ext cx="8229600" cy="1219200"/>
          </a:xfrm>
        </p:spPr>
        <p:txBody>
          <a:bodyPr>
            <a:normAutofit fontScale="90000"/>
          </a:bodyPr>
          <a:lstStyle/>
          <a:p>
            <a:pPr eaLnBrk="1" fontAlgn="auto" hangingPunct="1">
              <a:spcAft>
                <a:spcPts val="0"/>
              </a:spcAft>
              <a:defRPr/>
            </a:pPr>
            <a:r>
              <a:rPr lang="es-MX" dirty="0" smtClean="0">
                <a:solidFill>
                  <a:srgbClr val="FFFFFF"/>
                </a:solidFill>
                <a:ea typeface="+mj-ea"/>
              </a:rPr>
              <a:t>El texto de Hebreos: su uso y aceptación</a:t>
            </a:r>
            <a:endParaRPr lang="es-MX" sz="2700" dirty="0">
              <a:solidFill>
                <a:srgbClr val="FFFFFF"/>
              </a:solidFill>
              <a:ea typeface="+mj-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1"/>
          <p:cNvSpPr>
            <a:spLocks noGrp="1"/>
          </p:cNvSpPr>
          <p:nvPr>
            <p:ph idx="1"/>
          </p:nvPr>
        </p:nvSpPr>
        <p:spPr>
          <a:xfrm>
            <a:off x="457200" y="1295400"/>
            <a:ext cx="8229600" cy="4572000"/>
          </a:xfrm>
        </p:spPr>
        <p:txBody>
          <a:bodyPr>
            <a:normAutofit lnSpcReduction="10000"/>
          </a:bodyPr>
          <a:lstStyle/>
          <a:p>
            <a:r>
              <a:rPr lang="es-MX" sz="3000" dirty="0">
                <a:latin typeface="Helvetica"/>
              </a:rPr>
              <a:t>La aceptación en la iglesia oriental convenció a la iglesia occidental, con la ayuda de Jerónimo y Agustín.</a:t>
            </a:r>
            <a:endParaRPr lang="en-US" sz="3000" dirty="0">
              <a:latin typeface="Helvetica"/>
            </a:endParaRPr>
          </a:p>
          <a:p>
            <a:r>
              <a:rPr lang="es-MX" sz="3000" dirty="0">
                <a:latin typeface="Helvetica"/>
              </a:rPr>
              <a:t>El hereje Ario usó 1.4, 3.1-2 y otros textos para decir que el Hijo fue creado y solo llegó a ser superior a los ángeles. En cambio, Atanasio usó textos como 1.3 y 13.8 para afirmar la divinidad de Jesús.</a:t>
            </a:r>
            <a:endParaRPr lang="en-US" sz="3000" dirty="0">
              <a:latin typeface="Helvetica"/>
            </a:endParaRPr>
          </a:p>
          <a:p>
            <a:r>
              <a:rPr lang="es-MX" sz="3000" dirty="0">
                <a:latin typeface="Helvetica"/>
              </a:rPr>
              <a:t>Luego, veremos el uso de Hebreos por los Protestantes para corregir errores católicos.</a:t>
            </a:r>
            <a:endParaRPr lang="en-US" sz="3000" dirty="0">
              <a:latin typeface="Helvetica"/>
            </a:endParaRPr>
          </a:p>
          <a:p>
            <a:endParaRPr lang="en-US" sz="3000" dirty="0">
              <a:latin typeface="Helvetica"/>
            </a:endParaRPr>
          </a:p>
        </p:txBody>
      </p:sp>
      <p:sp>
        <p:nvSpPr>
          <p:cNvPr id="3" name="Title 2"/>
          <p:cNvSpPr>
            <a:spLocks noGrp="1"/>
          </p:cNvSpPr>
          <p:nvPr>
            <p:ph type="title"/>
          </p:nvPr>
        </p:nvSpPr>
        <p:spPr>
          <a:xfrm>
            <a:off x="457200" y="-76200"/>
            <a:ext cx="8229600" cy="1219200"/>
          </a:xfrm>
        </p:spPr>
        <p:txBody>
          <a:bodyPr>
            <a:normAutofit fontScale="90000"/>
          </a:bodyPr>
          <a:lstStyle/>
          <a:p>
            <a:pPr eaLnBrk="1" fontAlgn="auto" hangingPunct="1">
              <a:spcAft>
                <a:spcPts val="0"/>
              </a:spcAft>
              <a:defRPr/>
            </a:pPr>
            <a:r>
              <a:rPr lang="es-MX" dirty="0" smtClean="0">
                <a:solidFill>
                  <a:srgbClr val="FFFFFF"/>
                </a:solidFill>
                <a:ea typeface="+mj-ea"/>
              </a:rPr>
              <a:t>El texto de Hebreos: su uso y aceptación</a:t>
            </a:r>
            <a:endParaRPr lang="es-MX" sz="2700" dirty="0">
              <a:solidFill>
                <a:srgbClr val="FFFFFF"/>
              </a:solidFill>
              <a:ea typeface="+mj-ea"/>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3044</TotalTime>
  <Words>2238</Words>
  <Application>Microsoft Macintosh PowerPoint</Application>
  <PresentationFormat>Presentación en pantalla (4:3)</PresentationFormat>
  <Paragraphs>177</Paragraphs>
  <Slides>38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38</vt:i4>
      </vt:variant>
    </vt:vector>
  </HeadingPairs>
  <TitlesOfParts>
    <vt:vector size="45" baseType="lpstr">
      <vt:lpstr>Arial</vt:lpstr>
      <vt:lpstr>Corbel</vt:lpstr>
      <vt:lpstr>Wingdings 2</vt:lpstr>
      <vt:lpstr>Wingdings</vt:lpstr>
      <vt:lpstr>Wingdings 3</vt:lpstr>
      <vt:lpstr>Calibri</vt:lpstr>
      <vt:lpstr>Pptssem</vt:lpstr>
      <vt:lpstr>Las cartas generales del Nuevo Testamento y Apocalipsis </vt:lpstr>
      <vt:lpstr>Hebreos continuado</vt:lpstr>
      <vt:lpstr>Ironías graciosas del libro de Hebreos</vt:lpstr>
      <vt:lpstr>Ironías graciosas del libro de Hebreos</vt:lpstr>
      <vt:lpstr>Hoy </vt:lpstr>
      <vt:lpstr>El texto de Hebreos: su uso y aceptación</vt:lpstr>
      <vt:lpstr>El texto de Hebreos: su uso y aceptación</vt:lpstr>
      <vt:lpstr>El texto de Hebreos: su uso y aceptación</vt:lpstr>
      <vt:lpstr>El texto de Hebreos: su uso y aceptación</vt:lpstr>
      <vt:lpstr>Temas (según David Gifford, www.giffmex.org)</vt:lpstr>
      <vt:lpstr>Teología (según David Gifford, www.giffmex.org)</vt:lpstr>
      <vt:lpstr>Teología </vt:lpstr>
      <vt:lpstr>Aspectos literarios (www.giffmex.org)</vt:lpstr>
      <vt:lpstr>Aspectos literarios </vt:lpstr>
      <vt:lpstr>Aspectos literarios </vt:lpstr>
      <vt:lpstr>Aspectos literarios </vt:lpstr>
      <vt:lpstr>Aspectos literarios </vt:lpstr>
      <vt:lpstr>Aspectos literarios </vt:lpstr>
      <vt:lpstr>Contexto canónico (www.giffmex.org)</vt:lpstr>
      <vt:lpstr>Contexto canónico</vt:lpstr>
      <vt:lpstr>Contexto canónico</vt:lpstr>
      <vt:lpstr>Contexto canónico</vt:lpstr>
      <vt:lpstr>Contexto canónico</vt:lpstr>
      <vt:lpstr>Contexto canónico</vt:lpstr>
      <vt:lpstr>Exégesis selecta (www.giffmex.org)</vt:lpstr>
      <vt:lpstr>Exégesis selecta</vt:lpstr>
      <vt:lpstr>Exégesis selecta</vt:lpstr>
      <vt:lpstr>Exégesis selecta</vt:lpstr>
      <vt:lpstr>Exégesis selecta</vt:lpstr>
      <vt:lpstr>Exégesis selecta</vt:lpstr>
      <vt:lpstr>Exégesis selecta</vt:lpstr>
      <vt:lpstr>Exégesis selecta</vt:lpstr>
      <vt:lpstr>Exégesis selecta</vt:lpstr>
      <vt:lpstr>La aportación única de Hebreos</vt:lpstr>
      <vt:lpstr>El mensaje de Hebreos para la Iglesia hoy</vt:lpstr>
      <vt:lpstr>El mensaje de Hebreos para la Iglesia hoy</vt:lpstr>
      <vt:lpstr>Conversación acerca de las tareas</vt:lpstr>
      <vt:lpstr>Tarea para esta semana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Hechos y las cartas de Pablo</dc:title>
  <dc:creator>Administratr</dc:creator>
  <cp:lastModifiedBy>Carla Gallareta</cp:lastModifiedBy>
  <cp:revision>52</cp:revision>
  <dcterms:created xsi:type="dcterms:W3CDTF">2010-03-12T17:58:51Z</dcterms:created>
  <dcterms:modified xsi:type="dcterms:W3CDTF">2012-10-10T19:49:35Z</dcterms:modified>
</cp:coreProperties>
</file>