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0"/>
  </p:notesMasterIdLst>
  <p:handoutMasterIdLst>
    <p:handoutMasterId r:id="rId41"/>
  </p:handoutMasterIdLst>
  <p:sldIdLst>
    <p:sldId id="256" r:id="rId2"/>
    <p:sldId id="983" r:id="rId3"/>
    <p:sldId id="984" r:id="rId4"/>
    <p:sldId id="985" r:id="rId5"/>
    <p:sldId id="986" r:id="rId6"/>
    <p:sldId id="987" r:id="rId7"/>
    <p:sldId id="988" r:id="rId8"/>
    <p:sldId id="989" r:id="rId9"/>
    <p:sldId id="990" r:id="rId10"/>
    <p:sldId id="991" r:id="rId11"/>
    <p:sldId id="992" r:id="rId12"/>
    <p:sldId id="993" r:id="rId13"/>
    <p:sldId id="994" r:id="rId14"/>
    <p:sldId id="995" r:id="rId15"/>
    <p:sldId id="996" r:id="rId16"/>
    <p:sldId id="997" r:id="rId17"/>
    <p:sldId id="998" r:id="rId18"/>
    <p:sldId id="999" r:id="rId19"/>
    <p:sldId id="1000" r:id="rId20"/>
    <p:sldId id="1001" r:id="rId21"/>
    <p:sldId id="1002" r:id="rId22"/>
    <p:sldId id="1003" r:id="rId23"/>
    <p:sldId id="1004" r:id="rId24"/>
    <p:sldId id="1005" r:id="rId25"/>
    <p:sldId id="1006" r:id="rId26"/>
    <p:sldId id="1007" r:id="rId27"/>
    <p:sldId id="1008" r:id="rId28"/>
    <p:sldId id="1009" r:id="rId29"/>
    <p:sldId id="1010" r:id="rId30"/>
    <p:sldId id="1011" r:id="rId31"/>
    <p:sldId id="1012" r:id="rId32"/>
    <p:sldId id="1013" r:id="rId33"/>
    <p:sldId id="1014" r:id="rId34"/>
    <p:sldId id="1015" r:id="rId35"/>
    <p:sldId id="1016" r:id="rId36"/>
    <p:sldId id="1017" r:id="rId37"/>
    <p:sldId id="1018" r:id="rId38"/>
    <p:sldId id="1019" r:id="rId3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79" d="100"/>
          <a:sy n="79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CA12F4-AC8E-4427-B164-FA3C26F01108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AD3BAB-32B9-4EA7-9148-DE8E925D7860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76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2C7A89-C73C-41B4-9D7A-D5EBBA246AD5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57747D-5298-46E7-B354-42E68B33900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340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90A9-8CD3-45C8-800F-CEDE90CAD2F7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1F2D-8207-4B0D-BFB4-E1A8D77F34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4C4B-67F9-4E53-92E3-9305C6CD1E1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D16D-882C-46CC-978B-36E3696982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0035-F1F6-41DF-AEEE-174719AF7625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7D74-D632-402D-A252-E9AA252B9A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C6CD-AD6D-474B-AAB0-BAA8C2EC7BFC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C06C-3754-4C54-B936-35B5D6B1C9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04D6-CB30-418A-9837-5876DB10A00D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782B-54DF-4F14-9CD5-C5CB012DF1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FE8C-9D55-4200-B3A5-A390A55B6F78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113B-D8C4-4A80-8050-015E0945D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A23A-5933-4710-B4AB-83E7CF0A9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9061-828B-48F9-8BF9-A73730CB7E39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224D-71F8-41D0-82A8-09780420C743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34B1-E583-46ED-93EF-3042C2CC9D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18D1-6A8E-4E9D-87ED-6BCB53D540D1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5D82-4C33-4CA5-A807-3C81F0B55B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9ED2-0AD1-455D-A7FD-C288D7FCC50F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DC4-026E-4F44-872E-D9D9E8DE46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A04D-4B48-436F-94B9-D36CB9FD719B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C8FD-B898-46BC-8ADC-9A7CFF6D89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0DAC4B-9675-4E7D-A104-6A2C18BC15B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BB377DC-CE74-4E52-B7D2-C614A97018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81" r:id="rId2"/>
    <p:sldLayoutId id="2147483990" r:id="rId3"/>
    <p:sldLayoutId id="2147483982" r:id="rId4"/>
    <p:sldLayoutId id="2147483991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3600" dirty="0" smtClean="0"/>
              <a:t>19 </a:t>
            </a:r>
            <a:r>
              <a:rPr lang="es-MX" sz="3600" dirty="0" smtClean="0"/>
              <a:t>de noviembre de 2011</a:t>
            </a:r>
            <a:endParaRPr lang="es-MX" sz="3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400" dirty="0" smtClean="0">
                <a:latin typeface="AveriaSerif-Bold"/>
                <a:cs typeface="AveriaSerif-Bold"/>
              </a:rPr>
              <a:t>Cómo escribir un ensayo 3</a:t>
            </a:r>
            <a:endParaRPr lang="es-MX" sz="54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5.	Finalmente, la introducción terminar con un enunciado conciso que resume la idea central del ensayo – la tesis.  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/>
              <a:t>6.	Para llamar la atención del lector, la tesis puede hacer uso de las siguientes estrategias: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3200" dirty="0" smtClean="0"/>
              <a:t>Sorpresa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3200" dirty="0" smtClean="0"/>
              <a:t>Confirmación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3200" dirty="0" smtClean="0"/>
              <a:t>Contradicción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3200" dirty="0" smtClean="0"/>
              <a:t>Suspenso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7.	Ver dos ejemplos en Gamboa (3-4).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8.	Ver ejemplo de mi ensayo.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La conclusión es el último párrafo del ensayo y debe recoger o recapitular las ideas que se presentaron en la tesis.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Es útil pensar en la conclusión como un triángulo: procede de lo específico a lo general.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La conclusión puede empezar con una repetición de la tesis.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4.	Luego, la conclusión puede resumir algunos pensamientos clave en todo el ensayo.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5.	La conclusión puede terminar con una declaración o aplicación general del tema.  Sirve para situar la idea central dentro de un contexto más amplio.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6.	Ver mi ensayo.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conclusión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/>
              <a:t>1.	¿Qué es un ensayo?</a:t>
            </a:r>
            <a:endParaRPr lang="en-US" sz="3200" dirty="0" smtClean="0"/>
          </a:p>
          <a:p>
            <a:pPr marL="1147763" lvl="2" indent="-466725">
              <a:buClr>
                <a:schemeClr val="tx1"/>
              </a:buClr>
            </a:pPr>
            <a:r>
              <a:rPr lang="es-MX" sz="2900" dirty="0" smtClean="0"/>
              <a:t>Un ensayo es un escrito académico que analiza, interpreta, o evalúa un tema.</a:t>
            </a:r>
            <a:endParaRPr lang="en-US" sz="2900" dirty="0" smtClean="0"/>
          </a:p>
          <a:p>
            <a:pPr marL="1147763" lvl="2" indent="-466725">
              <a:buClr>
                <a:schemeClr val="tx1"/>
              </a:buClr>
            </a:pPr>
            <a:r>
              <a:rPr lang="es-MX" sz="2900" dirty="0" smtClean="0"/>
              <a:t>Tiene un contenido relevante y bien documentado, un argumento apropiado y bien organizado, y hace uso correcto del lenguaje.</a:t>
            </a:r>
            <a:endParaRPr lang="en-US" sz="29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Las transiciones suelen ser expresiones, palabras o frases que conectan las ideas y los argumentos del escritor.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Son de fundamental importancia tanto para lograr mantener la lógica del ensayo como para orientar al lector.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Las transiciones facilitan el paso de una idea a otra porque señalan los elementos clave y las conexiones entre las ideas.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4.	Son un segundo nivel de comunicación que complementa el argumento.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2800" dirty="0" smtClean="0"/>
              <a:t>5.	</a:t>
            </a:r>
            <a:r>
              <a:rPr lang="es-MX" sz="3200" dirty="0" smtClean="0"/>
              <a:t>Ejemplos de transiciones: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Causa: ya que, dado que, visto que, debido a, a causa de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Certeza: por supuesto, sin duda, obviamente, claro que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Contradicción: al contrario, sin, sino que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Condición: en caso de que, con tal (de) que, a menos que, a condición de que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Efecto: como consecuencia, entonces, por eso, como resultado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/>
              <a:t>5.	Ejemplos de transiciones:</a:t>
            </a:r>
            <a:endParaRPr lang="en-US" sz="3200" dirty="0" smtClean="0"/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Hecho imprevisto: sin embargo, a pesar de, aun así, aunque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Incertidumbre: a lo mejor, quizá, al parecer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Introducción al tema: con respecto a, con motivo de, tocante a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Medios: de esta manera, de tal modo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Orden temporal: primero, en primer/segundo lugar, a continuación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7763" lvl="1" indent="-466725">
              <a:buClr>
                <a:schemeClr val="tx1"/>
              </a:buClr>
            </a:pPr>
            <a:r>
              <a:rPr lang="es-MX" sz="2800" dirty="0" smtClean="0">
                <a:solidFill>
                  <a:schemeClr val="tx1"/>
                </a:solidFill>
              </a:rPr>
              <a:t>Repetición: es decir que, o sea que, en otras palabras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6.	Ver mi ensayo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Las transiciones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Primero, lee con calma todo el ensayo y presta atención a todo el contenido del mismo, a la organización, a la lógica.  ¿Comunica bien al lector su propósito?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Después de escribir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Segundo, lee el ensayo con un ojo en los aspectos gramaticales: los signos de puntuación, la acentuación, la concordancia entre género y número (verbos, adjetivos), la ortografía, los espacios</a:t>
            </a:r>
            <a:r>
              <a:rPr lang="es-MX" sz="3200" smtClean="0"/>
              <a:t>, los </a:t>
            </a:r>
            <a:r>
              <a:rPr lang="es-MX" sz="3200" dirty="0" smtClean="0"/>
              <a:t>márgenes, las citas bibliográficas, etc.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Después de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Lee mucho, de estilos diversos, y fíjate en lo que te gusta y no te gusta del estilo de los demás.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Es bueno empezar con una lluvia de ideas, hacer listas, hacer diagramas, etc. y luego organizarlas y agruparlas.  Un ensayo requiere uno o más borradores.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Experimenta con la escritura ensayando diversos estilos.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Lee con regularidad un periódico.  Fíjate en las expresiones nuevas o palabras nuevas.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4.	Anota en un cuaderno las nuevas expresiones o nuevas palabras que ves o escuchas.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5.	Escribe mucho.  Utiliza un diario.  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/>
              <a:t>6.	Mantén correspondencia con tus amigos y contactos. 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Mantén y mejora tus ensayos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AutoNum type="arabicPeriod"/>
            </a:pPr>
            <a:r>
              <a:rPr lang="es-MX" sz="3200" dirty="0" smtClean="0"/>
              <a:t>Terminar de escribir el borrador del cuerpo de tu ensayo y solicitar retroalimentación del instructor.</a:t>
            </a:r>
          </a:p>
          <a:p>
            <a:pPr marL="681038" lvl="0" indent="-681038">
              <a:buClr>
                <a:schemeClr val="tx1"/>
              </a:buClr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None/>
            </a:pPr>
            <a:r>
              <a:rPr lang="es-MX" sz="3200" dirty="0" smtClean="0"/>
              <a:t>2.	Escribir la introducción y la conclusión y solicitar retroalimentación.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None/>
            </a:pPr>
            <a:r>
              <a:rPr lang="es-MX" sz="3200" dirty="0" smtClean="0"/>
              <a:t>3.	Pulir todo el ensayo pensando en el contenido / coherencia y también en asuntos gramaticales, etc.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</a:t>
            </a:r>
            <a:r>
              <a:rPr lang="es-MX" sz="4400" b="1" dirty="0" smtClean="0">
                <a:latin typeface="Constantia"/>
                <a:cs typeface="Constantia"/>
              </a:rPr>
              <a:t> </a:t>
            </a:r>
            <a:r>
              <a:rPr lang="es-MX" sz="4400" dirty="0" smtClean="0">
                <a:latin typeface="Constantia"/>
                <a:cs typeface="Constantia"/>
              </a:rPr>
              <a:t>pasos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None/>
            </a:pPr>
            <a:r>
              <a:rPr lang="es-MX" sz="3200" dirty="0" smtClean="0"/>
              <a:t>4.	Asegurar que todas tus referencias sean citadas correctamente y que concuerden con la información en la bibliografía.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Sobre la marcha es bueno capturar citas o referencias interesantes y relevantes que descubres en tu investigación.  Las puedes colocar de una vez en el cuerpo de tu ensayo y anotar la información bibliográfica en la bibliografía.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4.	El cuerpo del ensayo desarrolla los aspectos principales del tema y apoya la tesis mencionada al final de la introducción.  Cada párrafo debe mostrar una argumentación y organización clara.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Es útil pensar en la introducción como un triángulo invertido.  La introducción procede de lo general a lo específico.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r>
              <a:rPr lang="es-MX" sz="2800" dirty="0" smtClean="0">
                <a:latin typeface="Constantia"/>
                <a:cs typeface="Constantia"/>
              </a:rPr>
              <a:t>(ver Gamboa</a:t>
            </a:r>
            <a:r>
              <a:rPr lang="es-MX" sz="2800" dirty="0" smtClean="0">
                <a:latin typeface="Constantia"/>
                <a:cs typeface="Constantia"/>
              </a:rPr>
              <a:t>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La meta con la introducción es enganchar o capturar el interés del lector.  Entonces la introducción puede empezar con algo llamativo o interesante.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De ahí, la introducción puede proceder a una introducción general al tema a ser tratado.  Se acerca al tema.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4.	Luego, es bueno indicar la organización que seguirá el ensayo.  ¿Cuáles son sus partes esenciales?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introducción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208</Words>
  <Application>Microsoft Macintosh PowerPoint</Application>
  <PresentationFormat>Presentación en pantalla (4:3)</PresentationFormat>
  <Paragraphs>93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Paper</vt:lpstr>
      <vt:lpstr>Cómo escribir un ensayo 3</vt:lpstr>
      <vt:lpstr>Repaso </vt:lpstr>
      <vt:lpstr>Repaso </vt:lpstr>
      <vt:lpstr>Repaso </vt:lpstr>
      <vt:lpstr>Repaso </vt:lpstr>
      <vt:lpstr>La introducción (ver Gamboa)</vt:lpstr>
      <vt:lpstr>La introducción </vt:lpstr>
      <vt:lpstr>La introducción </vt:lpstr>
      <vt:lpstr>La introducción </vt:lpstr>
      <vt:lpstr>La introducción </vt:lpstr>
      <vt:lpstr>La introducción </vt:lpstr>
      <vt:lpstr>La introducción </vt:lpstr>
      <vt:lpstr>La introducción </vt:lpstr>
      <vt:lpstr>La conclusión (ver Gamboa)</vt:lpstr>
      <vt:lpstr>La conclusión </vt:lpstr>
      <vt:lpstr>La conclusión </vt:lpstr>
      <vt:lpstr>La conclusión </vt:lpstr>
      <vt:lpstr>La conclusión </vt:lpstr>
      <vt:lpstr>La conclusión </vt:lpstr>
      <vt:lpstr>Las transiciones (ver Gamboa)</vt:lpstr>
      <vt:lpstr>Las transiciones </vt:lpstr>
      <vt:lpstr>Las transiciones </vt:lpstr>
      <vt:lpstr>Las transiciones </vt:lpstr>
      <vt:lpstr>Las transiciones </vt:lpstr>
      <vt:lpstr>Las transiciones </vt:lpstr>
      <vt:lpstr>Las transiciones </vt:lpstr>
      <vt:lpstr>Después de escribir (ver Gamboa)</vt:lpstr>
      <vt:lpstr>Después de escribir </vt:lpstr>
      <vt:lpstr>Mantén y mejora tus ensayos (ver Gamboa)</vt:lpstr>
      <vt:lpstr>Mantén y mejora tus ensayos </vt:lpstr>
      <vt:lpstr>Mantén y mejora tus ensayos </vt:lpstr>
      <vt:lpstr>Mantén y mejora tus ensayos </vt:lpstr>
      <vt:lpstr>Mantén y mejora tus ensayos </vt:lpstr>
      <vt:lpstr>Mantén y mejora tus ensayos </vt:lpstr>
      <vt:lpstr>Próximos pasos</vt:lpstr>
      <vt:lpstr>Próximos pasos</vt:lpstr>
      <vt:lpstr>Próximos pasos</vt:lpstr>
      <vt:lpstr>Próximos pasos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62</cp:revision>
  <dcterms:created xsi:type="dcterms:W3CDTF">2010-03-12T17:58:51Z</dcterms:created>
  <dcterms:modified xsi:type="dcterms:W3CDTF">2015-04-16T17:30:48Z</dcterms:modified>
</cp:coreProperties>
</file>