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</p:sldMasterIdLst>
  <p:notesMasterIdLst>
    <p:notesMasterId r:id="rId30"/>
  </p:notesMasterIdLst>
  <p:sldIdLst>
    <p:sldId id="256" r:id="rId2"/>
    <p:sldId id="267" r:id="rId3"/>
    <p:sldId id="259" r:id="rId4"/>
    <p:sldId id="292" r:id="rId5"/>
    <p:sldId id="290" r:id="rId6"/>
    <p:sldId id="263" r:id="rId7"/>
    <p:sldId id="268" r:id="rId8"/>
    <p:sldId id="269" r:id="rId9"/>
    <p:sldId id="270" r:id="rId10"/>
    <p:sldId id="271" r:id="rId11"/>
    <p:sldId id="272" r:id="rId12"/>
    <p:sldId id="275" r:id="rId13"/>
    <p:sldId id="273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93" r:id="rId28"/>
    <p:sldId id="294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432" autoAdjust="0"/>
    <p:restoredTop sz="90929"/>
  </p:normalViewPr>
  <p:slideViewPr>
    <p:cSldViewPr>
      <p:cViewPr>
        <p:scale>
          <a:sx n="75" d="100"/>
          <a:sy n="75" d="100"/>
        </p:scale>
        <p:origin x="-80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FAFE1B-4E3F-9644-89C9-57C6D622FEAA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98028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C485FE-4F82-5A4C-8A16-FFFB9BEF6170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615888-CB55-2B44-87EE-F69E041937BD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1136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20B262-9B92-7746-B16E-D531B03E0FA6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114690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46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58710-E821-6743-AEC8-BE6A9D5C838F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1157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F6DCCD-9CBE-9644-908C-555B80BED02B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1167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FDEF01-0103-8343-8167-75690AB49819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1290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8519F6-A66A-9841-BC3F-19F259467F63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1239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39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3B27B6-D682-6F4E-B4D5-4ED8B86EE988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1310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0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A0E02-A4B3-AF47-8314-49A288FC37E7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1331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3603D-EE4A-B843-A84B-8A69DFA88CBF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1351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51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DC611E-783A-EA42-A06E-B480B26961B5}" type="slidenum">
              <a:rPr lang="es-ES_tradnl"/>
              <a:pPr/>
              <a:t>19</a:t>
            </a:fld>
            <a:endParaRPr lang="es-ES_tradnl"/>
          </a:p>
        </p:txBody>
      </p:sp>
      <p:sp>
        <p:nvSpPr>
          <p:cNvPr id="1372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72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F7999-442F-BA4F-8CA6-2A786638C1B0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44D911-F2A3-B341-9FAF-8E80F59C42F8}" type="slidenum">
              <a:rPr lang="es-ES_tradnl"/>
              <a:pPr/>
              <a:t>20</a:t>
            </a:fld>
            <a:endParaRPr lang="es-ES_tradnl"/>
          </a:p>
        </p:txBody>
      </p:sp>
      <p:sp>
        <p:nvSpPr>
          <p:cNvPr id="1392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92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9FAB88-A1C3-5E4F-AB53-18808494EB7B}" type="slidenum">
              <a:rPr lang="es-ES_tradnl"/>
              <a:pPr/>
              <a:t>21</a:t>
            </a:fld>
            <a:endParaRPr lang="es-ES_tradnl"/>
          </a:p>
        </p:txBody>
      </p:sp>
      <p:sp>
        <p:nvSpPr>
          <p:cNvPr id="1413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13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C61A06-C752-4242-A0D6-9A60970DC213}" type="slidenum">
              <a:rPr lang="es-ES_tradnl"/>
              <a:pPr/>
              <a:t>22</a:t>
            </a:fld>
            <a:endParaRPr lang="es-ES_tradnl"/>
          </a:p>
        </p:txBody>
      </p:sp>
      <p:sp>
        <p:nvSpPr>
          <p:cNvPr id="1433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7AFC24-B9FA-084F-9731-C476993176AC}" type="slidenum">
              <a:rPr lang="es-ES_tradnl"/>
              <a:pPr/>
              <a:t>23</a:t>
            </a:fld>
            <a:endParaRPr lang="es-ES_tradnl"/>
          </a:p>
        </p:txBody>
      </p:sp>
      <p:sp>
        <p:nvSpPr>
          <p:cNvPr id="1454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4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F7F41A-D106-8741-ACF5-6E6A44EF2ECE}" type="slidenum">
              <a:rPr lang="es-ES_tradnl"/>
              <a:pPr/>
              <a:t>24</a:t>
            </a:fld>
            <a:endParaRPr lang="es-ES_tradnl"/>
          </a:p>
        </p:txBody>
      </p:sp>
      <p:sp>
        <p:nvSpPr>
          <p:cNvPr id="1484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84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E2F71D-2479-FD44-BE79-9AB3AED476F4}" type="slidenum">
              <a:rPr lang="es-ES_tradnl"/>
              <a:pPr/>
              <a:t>25</a:t>
            </a:fld>
            <a:endParaRPr lang="es-ES_tradnl"/>
          </a:p>
        </p:txBody>
      </p:sp>
      <p:sp>
        <p:nvSpPr>
          <p:cNvPr id="1505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5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0ADC5B-A5A7-3842-8F84-A7FCED45A81B}" type="slidenum">
              <a:rPr lang="es-ES_tradnl"/>
              <a:pPr/>
              <a:t>26</a:t>
            </a:fld>
            <a:endParaRPr lang="es-ES_tradnl"/>
          </a:p>
        </p:txBody>
      </p:sp>
      <p:sp>
        <p:nvSpPr>
          <p:cNvPr id="15257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25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5FB9C-4C4D-BE44-9E17-029F4876EF2D}" type="slidenum">
              <a:rPr lang="es-ES_tradnl"/>
              <a:pPr/>
              <a:t>27</a:t>
            </a:fld>
            <a:endParaRPr lang="es-ES_tradnl"/>
          </a:p>
        </p:txBody>
      </p:sp>
      <p:sp>
        <p:nvSpPr>
          <p:cNvPr id="1669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6450E2-8EA7-C149-A39E-AAB5265E4AD8}" type="slidenum">
              <a:rPr lang="es-ES_tradnl"/>
              <a:pPr/>
              <a:t>28</a:t>
            </a:fld>
            <a:endParaRPr lang="es-ES_tradnl"/>
          </a:p>
        </p:txBody>
      </p:sp>
      <p:sp>
        <p:nvSpPr>
          <p:cNvPr id="1658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5F47FD-F888-8A41-9DF2-E156D8D6C06C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8CA49-599E-184C-8BE9-A0B4FBB1B924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160770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07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96720E-6507-5349-A6C7-059880F2DAAC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161794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17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EC4626-4A12-6846-BA86-500D8125AE72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0F811-DF80-2A4E-AB09-BAD84571CE2F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1105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57A22-D1DE-174A-94B8-5BAA89105823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1116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160A79-E6B4-5F44-8935-AE731EEB7591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11264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34A48E-7E14-DF4D-8DBA-1F062AAF714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554C-E4CA-9743-B1BB-D202CF7FD2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3725-115A-C045-BB3A-8E32C515D9D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D861F45-4111-3D45-9FEF-D70E93C271E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492D-6067-3349-8856-FE0868D0094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8417-51E7-394B-BFA7-5CB8416E195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C5BE-CBA8-6645-B20F-F761F036CC2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5D36-3873-0340-80EF-AE337C3E387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689C-2753-8341-83C4-182C44A749C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D668261-2705-B04C-9B38-74D52673C78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F7DB2B-37E7-BC4F-855D-E204511359E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D9147A4-B949-C441-8E78-FF6E2DF24E4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H</a:t>
            </a:r>
            <a:r>
              <a:rPr lang="es-ES_tradnl" altLang="ja-JP" sz="5000" dirty="0">
                <a:latin typeface="AveriaSerif-Bold"/>
                <a:cs typeface="AveriaSerif-Bold"/>
              </a:rPr>
              <a:t>ermenéutica </a:t>
            </a:r>
            <a:r>
              <a:rPr lang="es-ES_tradnl" altLang="ja-JP" sz="5000" dirty="0" smtClean="0">
                <a:latin typeface="AveriaSerif-Bold"/>
                <a:cs typeface="AveriaSerif-Bold"/>
              </a:rPr>
              <a:t>II</a:t>
            </a:r>
            <a:r>
              <a:rPr lang="es-ES_tradnl" altLang="ja-JP" sz="5000" dirty="0">
                <a:latin typeface="AveriaSerif-Bold"/>
                <a:cs typeface="AveriaSerif-Bold"/>
              </a:rPr>
              <a:t/>
            </a:r>
            <a:br>
              <a:rPr lang="es-ES_tradnl" altLang="ja-JP" sz="5000" dirty="0">
                <a:latin typeface="AveriaSerif-Bold"/>
                <a:cs typeface="AveriaSerif-Bold"/>
              </a:rPr>
            </a:br>
            <a:r>
              <a:rPr lang="es-ES_tradnl" altLang="ja-JP" sz="5000" dirty="0">
                <a:latin typeface="AveriaSerif-Bold"/>
                <a:cs typeface="AveriaSerif-Bold"/>
              </a:rPr>
              <a:t>El uso del AT en el NT</a:t>
            </a:r>
            <a:br>
              <a:rPr lang="es-ES_tradnl" altLang="ja-JP" sz="5000" dirty="0">
                <a:latin typeface="AveriaSerif-Bold"/>
                <a:cs typeface="AveriaSerif-Bold"/>
              </a:rPr>
            </a:br>
            <a:r>
              <a:rPr lang="es-ES_tradnl" altLang="ja-JP" sz="5000" dirty="0">
                <a:latin typeface="AveriaSerif-Bold"/>
                <a:cs typeface="AveriaSerif-Bold"/>
              </a:rPr>
              <a:t>Cinco usos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5" name="Imagen 4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717032"/>
            <a:ext cx="3960440" cy="26642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 dirty="0">
                <a:latin typeface="Helvetica"/>
                <a:cs typeface="Helvetica"/>
              </a:rPr>
              <a:t>La profec</a:t>
            </a:r>
            <a:r>
              <a:rPr lang="es-ES_tradnl" altLang="ja-JP" sz="2800" dirty="0">
                <a:latin typeface="Helvetica"/>
                <a:cs typeface="Helvetica"/>
              </a:rPr>
              <a:t>ía presupone una continuidad en el plan de Dios, una relación promesa-cumplimiento que se desarrolla </a:t>
            </a:r>
            <a:r>
              <a:rPr lang="es-ES_tradnl" altLang="ja-JP" sz="2800" dirty="0" err="1">
                <a:latin typeface="Helvetica"/>
                <a:cs typeface="Helvetica"/>
              </a:rPr>
              <a:t>historicamente</a:t>
            </a:r>
            <a:r>
              <a:rPr lang="es-ES_tradnl" altLang="ja-JP" sz="2800" dirty="0">
                <a:latin typeface="Helvetica"/>
                <a:cs typeface="Helvetica"/>
              </a:rPr>
              <a:t>.</a:t>
            </a:r>
            <a:endParaRPr lang="es-ES_tradnl" sz="2800" dirty="0">
              <a:latin typeface="Helvetica"/>
              <a:cs typeface="Helvetica"/>
            </a:endParaRP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 dirty="0">
                <a:latin typeface="Helvetica"/>
                <a:cs typeface="Helvetica"/>
              </a:rPr>
              <a:t>El principio de que </a:t>
            </a:r>
            <a:r>
              <a:rPr lang="es-ES_tradnl" sz="2800" i="1" dirty="0">
                <a:latin typeface="Helvetica"/>
                <a:cs typeface="Helvetica"/>
              </a:rPr>
              <a:t>las Escrituras interpretan las Escrituras</a:t>
            </a:r>
            <a:r>
              <a:rPr lang="es-ES_tradnl" sz="2800" dirty="0">
                <a:latin typeface="Helvetica"/>
                <a:cs typeface="Helvetica"/>
              </a:rPr>
              <a:t> (en este caso conectando los 3 pasajes del AT con las 3 referencias en el NT).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 i="1" dirty="0">
                <a:latin typeface="Helvetica"/>
                <a:cs typeface="Helvetica"/>
              </a:rPr>
              <a:t>La analog</a:t>
            </a:r>
            <a:r>
              <a:rPr lang="es-ES_tradnl" altLang="ja-JP" sz="2800" i="1" dirty="0">
                <a:latin typeface="Helvetica"/>
                <a:cs typeface="Helvetica"/>
              </a:rPr>
              <a:t>ía de la fe</a:t>
            </a:r>
            <a:r>
              <a:rPr lang="es-ES_tradnl" altLang="ja-JP" sz="2800" dirty="0">
                <a:latin typeface="Helvetica"/>
                <a:cs typeface="Helvetica"/>
              </a:rPr>
              <a:t> prohíbe la idea de Elías reencarnado, porque la teología de la Biblia no permite la reencarnación.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 dirty="0">
                <a:latin typeface="Helvetica"/>
                <a:cs typeface="Helvetica"/>
              </a:rPr>
              <a:t>La perspectiva de los profetas (que Orozco llama mono-dimensional) no les permiti</a:t>
            </a:r>
            <a:r>
              <a:rPr lang="es-ES_tradnl" altLang="ja-JP" sz="2800" dirty="0">
                <a:latin typeface="Helvetica"/>
                <a:cs typeface="Helvetica"/>
              </a:rPr>
              <a:t>ó ver la amplitud o la longitud del cumplimiento de las profecías - I Pedro 1:10-11.</a:t>
            </a:r>
            <a:endParaRPr lang="es-ES_tradnl" sz="2800" dirty="0">
              <a:latin typeface="Helvetica"/>
              <a:cs typeface="Helvetica"/>
            </a:endParaRP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es-ES_tradnl" sz="3200"/>
              <a:t>Principios hermen</a:t>
            </a:r>
            <a:r>
              <a:rPr lang="es-ES_tradnl" altLang="ja-JP" sz="3200">
                <a:cs typeface="ＭＳ Ｐゴシック" charset="0"/>
              </a:rPr>
              <a:t>éuticos del uso profético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s-ES_tradnl" dirty="0">
                <a:latin typeface="Helvetica"/>
                <a:cs typeface="Helvetica"/>
              </a:rPr>
              <a:t>Seg</a:t>
            </a:r>
            <a:r>
              <a:rPr lang="es-ES_tradnl" altLang="ja-JP" dirty="0">
                <a:latin typeface="Helvetica"/>
                <a:cs typeface="Helvetica"/>
              </a:rPr>
              <a:t>ún Orozco: “La presuposición [del uso tipológico] es que </a:t>
            </a:r>
            <a:r>
              <a:rPr lang="es-ES_tradnl" altLang="ja-JP" i="1" dirty="0">
                <a:latin typeface="Helvetica"/>
                <a:cs typeface="Helvetica"/>
              </a:rPr>
              <a:t>Dios</a:t>
            </a:r>
            <a:r>
              <a:rPr lang="es-ES_tradnl" altLang="ja-JP" dirty="0">
                <a:latin typeface="Helvetica"/>
                <a:cs typeface="Helvetica"/>
              </a:rPr>
              <a:t> </a:t>
            </a:r>
            <a:r>
              <a:rPr lang="es-ES_tradnl" altLang="ja-JP" i="1" dirty="0">
                <a:latin typeface="Helvetica"/>
                <a:cs typeface="Helvetica"/>
              </a:rPr>
              <a:t>ha ordenado y supervisado personas, eventos e instituciones específicas y ha comisionado su registro en la Escritura de manera que anticipan una realización más grande y significativa de eventos (personas e instituciones) futuros conectados con la primera o segunda venida de Cristo” (33).</a:t>
            </a:r>
            <a:endParaRPr lang="es-ES_tradnl" dirty="0">
              <a:latin typeface="Helvetica"/>
              <a:cs typeface="Helvetica"/>
            </a:endParaRP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uso tipol</a:t>
            </a:r>
            <a:r>
              <a:rPr lang="es-ES_tradnl" altLang="ja-JP">
                <a:cs typeface="ＭＳ Ｐゴシック" charset="0"/>
              </a:rPr>
              <a:t>ógico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dirty="0">
                <a:latin typeface="Helvetica"/>
                <a:cs typeface="Helvetica"/>
              </a:rPr>
              <a:t>El tipo</a:t>
            </a:r>
            <a:r>
              <a:rPr lang="es-ES_tradnl" dirty="0">
                <a:latin typeface="Helvetica"/>
                <a:cs typeface="Helvetica"/>
              </a:rPr>
              <a:t> anticipa</a:t>
            </a:r>
            <a:r>
              <a:rPr lang="es-ES_tradnl" altLang="ja-JP" dirty="0">
                <a:latin typeface="Helvetica"/>
                <a:cs typeface="Helvetica"/>
              </a:rPr>
              <a:t> el </a:t>
            </a:r>
            <a:r>
              <a:rPr lang="es-ES_tradnl" altLang="ja-JP" dirty="0" err="1">
                <a:latin typeface="Helvetica"/>
                <a:cs typeface="Helvetica"/>
              </a:rPr>
              <a:t>antetipo</a:t>
            </a:r>
            <a:r>
              <a:rPr lang="es-ES_tradnl" altLang="ja-JP" dirty="0">
                <a:latin typeface="Helvetica"/>
                <a:cs typeface="Helvetica"/>
              </a:rPr>
              <a:t> (o </a:t>
            </a:r>
            <a:r>
              <a:rPr lang="es-ES_tradnl" altLang="ja-JP" dirty="0" err="1">
                <a:latin typeface="Helvetica"/>
                <a:cs typeface="Helvetica"/>
              </a:rPr>
              <a:t>antitipo</a:t>
            </a:r>
            <a:r>
              <a:rPr lang="es-ES_tradnl" altLang="ja-JP" dirty="0">
                <a:latin typeface="Helvetica"/>
                <a:cs typeface="Helvetica"/>
              </a:rPr>
              <a:t>).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dirty="0">
                <a:latin typeface="Helvetica"/>
                <a:cs typeface="Helvetica"/>
              </a:rPr>
              <a:t>En un sentido, es una extensión de la idea profética más allá de las predicciones explícitas.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dirty="0">
                <a:latin typeface="Helvetica"/>
                <a:cs typeface="Helvetica"/>
              </a:rPr>
              <a:t>Considera las personas, las instituciones, las historias, los artículos y los eventos como anticipos de lo porvenir en Cristo.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dirty="0">
                <a:latin typeface="Helvetica"/>
                <a:cs typeface="Helvetica"/>
              </a:rPr>
              <a:t>Estudiaremos la tipolog</a:t>
            </a:r>
            <a:r>
              <a:rPr lang="es-ES_tradnl" altLang="ja-JP" dirty="0">
                <a:latin typeface="Helvetica"/>
                <a:cs typeface="Helvetica"/>
              </a:rPr>
              <a:t>ía más profundamente la próxima semana usando el artículo de </a:t>
            </a:r>
            <a:r>
              <a:rPr lang="es-ES_tradnl" altLang="ja-JP" dirty="0" err="1">
                <a:latin typeface="Helvetica"/>
                <a:cs typeface="Helvetica"/>
              </a:rPr>
              <a:t>Clowney</a:t>
            </a:r>
            <a:r>
              <a:rPr lang="es-ES_tradnl" altLang="ja-JP" dirty="0">
                <a:latin typeface="Helvetica"/>
                <a:cs typeface="Helvetica"/>
              </a:rPr>
              <a:t>.</a:t>
            </a:r>
            <a:endParaRPr lang="es-ES_tradnl" dirty="0">
              <a:latin typeface="Helvetica"/>
              <a:cs typeface="Helvetica"/>
            </a:endParaRP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La tipolog</a:t>
            </a:r>
            <a:r>
              <a:rPr lang="es-ES_tradnl" altLang="ja-JP">
                <a:cs typeface="ＭＳ Ｐゴシック" charset="0"/>
              </a:rPr>
              <a:t>ía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dirty="0">
                <a:latin typeface="Helvetica"/>
                <a:cs typeface="Helvetica"/>
              </a:rPr>
              <a:t>No es leg</a:t>
            </a:r>
            <a:r>
              <a:rPr lang="es-ES_tradnl" altLang="ja-JP" dirty="0">
                <a:latin typeface="Helvetica"/>
                <a:cs typeface="Helvetica"/>
              </a:rPr>
              <a:t>ítima para nosotros.  Solo los autores inspirados del NT pudieron identificar relaciones tipológicas.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dirty="0">
                <a:latin typeface="Helvetica"/>
                <a:cs typeface="Helvetica"/>
              </a:rPr>
              <a:t>Debemos reconocer los tipos </a:t>
            </a:r>
            <a:r>
              <a:rPr lang="es-ES_tradnl" altLang="ja-JP" dirty="0" err="1">
                <a:latin typeface="Helvetica"/>
                <a:cs typeface="Helvetica"/>
              </a:rPr>
              <a:t>explicitamente</a:t>
            </a:r>
            <a:r>
              <a:rPr lang="es-ES_tradnl" altLang="ja-JP" dirty="0">
                <a:latin typeface="Helvetica"/>
                <a:cs typeface="Helvetica"/>
              </a:rPr>
              <a:t> identificados en el NT y solo ellos.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dirty="0">
                <a:latin typeface="Helvetica"/>
                <a:cs typeface="Helvetica"/>
              </a:rPr>
              <a:t>Podemos seguir el ejemplo del NT, identificando otros tipos no </a:t>
            </a:r>
            <a:r>
              <a:rPr lang="es-ES_tradnl" altLang="ja-JP" dirty="0" err="1">
                <a:latin typeface="Helvetica"/>
                <a:cs typeface="Helvetica"/>
              </a:rPr>
              <a:t>explicitamente</a:t>
            </a:r>
            <a:r>
              <a:rPr lang="es-ES_tradnl" altLang="ja-JP" dirty="0">
                <a:latin typeface="Helvetica"/>
                <a:cs typeface="Helvetica"/>
              </a:rPr>
              <a:t> identificados.</a:t>
            </a:r>
            <a:endParaRPr lang="es-ES_tradnl" dirty="0">
              <a:latin typeface="Helvetica"/>
              <a:cs typeface="Helvetica"/>
            </a:endParaRP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r>
              <a:rPr lang="es-ES_tradnl"/>
              <a:t>Tres posturas sobre la tipolog</a:t>
            </a:r>
            <a:r>
              <a:rPr lang="es-ES_tradnl" altLang="ja-JP">
                <a:cs typeface="ＭＳ Ｐゴシック" charset="0"/>
              </a:rPr>
              <a:t>ía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 dirty="0">
                <a:latin typeface="Helvetica"/>
                <a:cs typeface="Helvetica"/>
              </a:rPr>
              <a:t>El v. 14 dice: “No obstante, reinó la muerte desde Adán hasta Moisés, aun en los que no pecaron a la manera de la transgresión de Adán, el cual es figura  [</a:t>
            </a:r>
            <a:r>
              <a:rPr lang="es-ES_tradnl" sz="2800" dirty="0">
                <a:latin typeface="Helvetica"/>
                <a:cs typeface="Helvetica"/>
                <a:sym typeface="Symbol" charset="0"/>
              </a:rPr>
              <a:t></a:t>
            </a:r>
            <a:r>
              <a:rPr lang="es-ES_tradnl" sz="2800" dirty="0">
                <a:latin typeface="Helvetica"/>
                <a:cs typeface="Helvetica"/>
              </a:rPr>
              <a:t>] del que había de venir.”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 dirty="0">
                <a:latin typeface="Helvetica"/>
                <a:cs typeface="Helvetica"/>
              </a:rPr>
              <a:t>No hay ninguna profec</a:t>
            </a:r>
            <a:r>
              <a:rPr lang="es-ES_tradnl" altLang="ja-JP" sz="2800" dirty="0">
                <a:latin typeface="Helvetica"/>
                <a:cs typeface="Helvetica"/>
              </a:rPr>
              <a:t>ía explícita en el AT acerca de Jesús como el segundo Adán.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>
                <a:latin typeface="Helvetica"/>
                <a:cs typeface="Helvetica"/>
              </a:rPr>
              <a:t>Pablo reconoció que el papel de Adán y el de Cristo fueron iguales como representantes de la humanidad (continuidad).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>
                <a:latin typeface="Helvetica"/>
                <a:cs typeface="Helvetica"/>
              </a:rPr>
              <a:t>Al mismo tiempo, enfatizó la diferencia entre la ejecución de Adán y la de Jesús (discontinuidad).</a:t>
            </a:r>
            <a:endParaRPr lang="es-ES_tradnl" sz="2800" dirty="0">
              <a:latin typeface="Helvetica"/>
              <a:cs typeface="Helvetica"/>
            </a:endParaRP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Romanos 5:12-21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3600" dirty="0">
                <a:latin typeface="Helvetica"/>
                <a:cs typeface="Helvetica"/>
              </a:rPr>
              <a:t>No solo las profec</a:t>
            </a:r>
            <a:r>
              <a:rPr lang="es-ES_tradnl" altLang="ja-JP" sz="3600" dirty="0">
                <a:latin typeface="Helvetica"/>
                <a:cs typeface="Helvetica"/>
              </a:rPr>
              <a:t>ías sino también todo el AT es anticipo de la obra redentora de Cristo.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3600" dirty="0">
                <a:latin typeface="Helvetica"/>
                <a:cs typeface="Helvetica"/>
              </a:rPr>
              <a:t>Los tipos prefiguran los </a:t>
            </a:r>
            <a:r>
              <a:rPr lang="es-ES_tradnl" altLang="ja-JP" sz="3600" dirty="0" err="1">
                <a:latin typeface="Helvetica"/>
                <a:cs typeface="Helvetica"/>
              </a:rPr>
              <a:t>antetipos</a:t>
            </a:r>
            <a:r>
              <a:rPr lang="es-ES_tradnl" altLang="ja-JP" sz="3600" dirty="0">
                <a:latin typeface="Helvetica"/>
                <a:cs typeface="Helvetica"/>
              </a:rPr>
              <a:t>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3600" dirty="0">
                <a:latin typeface="Helvetica"/>
                <a:cs typeface="Helvetica"/>
              </a:rPr>
              <a:t>Hay una correspondencia histórica entre el tipo y el </a:t>
            </a:r>
            <a:r>
              <a:rPr lang="es-ES_tradnl" altLang="ja-JP" sz="3600" dirty="0" err="1">
                <a:latin typeface="Helvetica"/>
                <a:cs typeface="Helvetica"/>
              </a:rPr>
              <a:t>antetipo</a:t>
            </a:r>
            <a:r>
              <a:rPr lang="es-ES_tradnl" altLang="ja-JP" sz="3600" dirty="0">
                <a:latin typeface="Helvetica"/>
                <a:cs typeface="Helvetica"/>
              </a:rPr>
              <a:t>, no solo una mera semejanza (como en la alegoría).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3600" dirty="0">
                <a:latin typeface="Helvetica"/>
                <a:cs typeface="Helvetica"/>
              </a:rPr>
              <a:t>El </a:t>
            </a:r>
            <a:r>
              <a:rPr lang="es-ES_tradnl" altLang="ja-JP" sz="3600" dirty="0" err="1">
                <a:latin typeface="Helvetica"/>
                <a:cs typeface="Helvetica"/>
              </a:rPr>
              <a:t>antetipo</a:t>
            </a:r>
            <a:r>
              <a:rPr lang="es-ES_tradnl" altLang="ja-JP" sz="3600" dirty="0">
                <a:latin typeface="Helvetica"/>
                <a:cs typeface="Helvetica"/>
              </a:rPr>
              <a:t> es mayor que el tipo.</a:t>
            </a:r>
            <a:endParaRPr lang="es-ES_tradnl" sz="3600" dirty="0">
              <a:latin typeface="Helvetica"/>
              <a:cs typeface="Helvetica"/>
            </a:endParaRP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r>
              <a:rPr lang="es-ES_tradnl" sz="3200"/>
              <a:t>Principios hermen</a:t>
            </a:r>
            <a:r>
              <a:rPr lang="es-ES_tradnl" altLang="ja-JP" sz="3200">
                <a:cs typeface="ＭＳ Ｐゴシック" charset="0"/>
              </a:rPr>
              <a:t>éuticos del uso tipológico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s-ES_tradnl" sz="3600" dirty="0">
                <a:latin typeface="Helvetica"/>
                <a:cs typeface="Helvetica"/>
              </a:rPr>
              <a:t>Seg</a:t>
            </a:r>
            <a:r>
              <a:rPr lang="es-ES_tradnl" altLang="ja-JP" sz="3600" dirty="0">
                <a:latin typeface="Helvetica"/>
                <a:cs typeface="Helvetica"/>
              </a:rPr>
              <a:t>ún Orozco: El uso teológico es “una interpretación histórica y gramática del AT en su contexto y en su teología bíblica, informada por </a:t>
            </a:r>
            <a:r>
              <a:rPr lang="es-ES_tradnl" altLang="ja-JP" sz="3600" i="1" dirty="0">
                <a:latin typeface="Helvetica"/>
                <a:cs typeface="Helvetica"/>
              </a:rPr>
              <a:t>toda</a:t>
            </a:r>
            <a:r>
              <a:rPr lang="es-ES_tradnl" altLang="ja-JP" sz="3600" dirty="0">
                <a:latin typeface="Helvetica"/>
                <a:cs typeface="Helvetica"/>
              </a:rPr>
              <a:t> la Escritura e iluminada por la obra del Espíritu Santo en la inspiración divina de la palabra apostólica” (39).</a:t>
            </a:r>
            <a:endParaRPr lang="es-ES_tradnl" dirty="0">
              <a:latin typeface="Helvetica"/>
              <a:cs typeface="Helvetica"/>
            </a:endParaRP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s-ES_tradnl"/>
              <a:t>El uso teol</a:t>
            </a:r>
            <a:r>
              <a:rPr lang="es-ES_tradnl" altLang="ja-JP">
                <a:cs typeface="ＭＳ Ｐゴシック" charset="0"/>
              </a:rPr>
              <a:t>ógico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dirty="0">
                <a:latin typeface="Helvetica"/>
                <a:cs typeface="Helvetica"/>
              </a:rPr>
              <a:t>La teolog</a:t>
            </a:r>
            <a:r>
              <a:rPr lang="es-ES_tradnl" altLang="ja-JP" dirty="0">
                <a:latin typeface="Helvetica"/>
                <a:cs typeface="Helvetica"/>
              </a:rPr>
              <a:t>ía sistemática es la teología considerada </a:t>
            </a:r>
            <a:r>
              <a:rPr lang="es-ES_tradnl" altLang="ja-JP" dirty="0" err="1">
                <a:latin typeface="Helvetica"/>
                <a:cs typeface="Helvetica"/>
              </a:rPr>
              <a:t>tematicamente</a:t>
            </a:r>
            <a:r>
              <a:rPr lang="es-ES_tradnl" altLang="ja-JP" dirty="0">
                <a:latin typeface="Helvetica"/>
                <a:cs typeface="Helvetica"/>
              </a:rPr>
              <a:t>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dirty="0">
                <a:latin typeface="Helvetica"/>
                <a:cs typeface="Helvetica"/>
              </a:rPr>
              <a:t>La teología bíblica es la teología considerada </a:t>
            </a:r>
            <a:r>
              <a:rPr lang="es-ES_tradnl" altLang="ja-JP" dirty="0" err="1">
                <a:latin typeface="Helvetica"/>
                <a:cs typeface="Helvetica"/>
              </a:rPr>
              <a:t>historicamente</a:t>
            </a:r>
            <a:r>
              <a:rPr lang="es-ES_tradnl" altLang="ja-JP" dirty="0">
                <a:latin typeface="Helvetica"/>
                <a:cs typeface="Helvetica"/>
              </a:rPr>
              <a:t>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dirty="0">
                <a:latin typeface="Helvetica"/>
                <a:cs typeface="Helvetica"/>
              </a:rPr>
              <a:t>La teología bíblica toma en cuenta la teleología bíblica, considerando cada parte en su relación con la finalidad del todo.</a:t>
            </a: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uso teol</a:t>
            </a:r>
            <a:r>
              <a:rPr lang="es-ES_tradnl" altLang="ja-JP">
                <a:cs typeface="ＭＳ Ｐゴシック" charset="0"/>
              </a:rPr>
              <a:t>ógico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400" dirty="0">
                <a:latin typeface="Helvetica"/>
                <a:cs typeface="Helvetica"/>
              </a:rPr>
              <a:t>14	Simón ha contado cómo Dios visitó por primera vez a los gentiles para tomar de ellos pueblo para su nombre.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400" dirty="0">
                <a:latin typeface="Helvetica"/>
                <a:cs typeface="Helvetica"/>
              </a:rPr>
              <a:t>15 	Y con esto concuerdan las palabras de los profetas, como está escrito: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400" dirty="0">
                <a:latin typeface="Helvetica"/>
                <a:cs typeface="Helvetica"/>
              </a:rPr>
              <a:t>16 	"Después de esto volveré y reedificaré el tabernáculo de David, que está caído; y repararé sus ruinas, y lo volveré a levantar,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400" dirty="0">
                <a:latin typeface="Helvetica"/>
                <a:cs typeface="Helvetica"/>
              </a:rPr>
              <a:t> 17 	para que el resto de los hombres busque al Señor, y todos los gentiles, sobre los cuales es invocado mi nombre,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400" dirty="0">
                <a:latin typeface="Helvetica"/>
                <a:cs typeface="Helvetica"/>
              </a:rPr>
              <a:t>18 	dice el Señor, que hace conocer todo esto desde tiempos antiguos".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400" dirty="0">
                <a:latin typeface="Helvetica"/>
                <a:cs typeface="Helvetica"/>
              </a:rPr>
              <a:t>19 	Por lo cual yo juzgo que no se inquiete a los gentiles que se convierten a Dios, </a:t>
            </a:r>
            <a:endParaRPr lang="es-ES_tradnl" altLang="ja-JP" sz="2400" dirty="0">
              <a:latin typeface="Helvetica"/>
              <a:cs typeface="Helvetica"/>
            </a:endParaRP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s-ES_tradnl" sz="4000"/>
              <a:t>Amos 9:11-12 en Hechos 15:13-19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3600" dirty="0">
                <a:latin typeface="Helvetica"/>
                <a:cs typeface="Helvetica"/>
              </a:rPr>
              <a:t>Llam</a:t>
            </a:r>
            <a:r>
              <a:rPr lang="es-ES_tradnl" altLang="ja-JP" sz="3600" dirty="0">
                <a:latin typeface="Helvetica"/>
                <a:cs typeface="Helvetica"/>
              </a:rPr>
              <a:t>ó a los gentiles “pueblo para su nombre” - 14.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3600" dirty="0">
                <a:latin typeface="Helvetica"/>
                <a:cs typeface="Helvetica"/>
              </a:rPr>
              <a:t>Afirmó que todos los profetas están de acuerdo con la inclusión de los gentiles en el pueblo de Dios - 15.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3600" dirty="0">
                <a:latin typeface="Helvetica"/>
                <a:cs typeface="Helvetica"/>
              </a:rPr>
              <a:t>Identificó la reedificación de la “Tabernáculo de David” con la inclusión de los gentiles con los judíos en la iglesia - 16.</a:t>
            </a: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s-ES_tradnl" sz="4000"/>
              <a:t>El uso que Jacobo hizo de Amos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8864" y="522312"/>
            <a:ext cx="8229600" cy="1371600"/>
          </a:xfrm>
        </p:spPr>
        <p:txBody>
          <a:bodyPr/>
          <a:lstStyle/>
          <a:p>
            <a:r>
              <a:rPr lang="es-ES_tradnl" dirty="0"/>
              <a:t>El uso apolog</a:t>
            </a:r>
            <a:r>
              <a:rPr lang="es-ES_tradnl" altLang="ja-JP" dirty="0"/>
              <a:t>ético</a:t>
            </a:r>
            <a:endParaRPr lang="es-ES_tradnl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8864" y="2122512"/>
            <a:ext cx="8229600" cy="4114800"/>
          </a:xfrm>
        </p:spPr>
        <p:txBody>
          <a:bodyPr/>
          <a:lstStyle/>
          <a:p>
            <a:r>
              <a:rPr lang="es-ES_tradnl" dirty="0">
                <a:latin typeface="Helvetica"/>
                <a:cs typeface="Helvetica"/>
              </a:rPr>
              <a:t>Una apolog</a:t>
            </a:r>
            <a:r>
              <a:rPr lang="es-ES_tradnl" altLang="ja-JP" dirty="0">
                <a:latin typeface="Helvetica"/>
                <a:cs typeface="Helvetica"/>
              </a:rPr>
              <a:t>ía es una defensa.</a:t>
            </a:r>
            <a:endParaRPr lang="es-ES_tradnl" dirty="0">
              <a:latin typeface="Helvetica"/>
              <a:cs typeface="Helvetica"/>
            </a:endParaRPr>
          </a:p>
          <a:p>
            <a:endParaRPr lang="es-ES_tradnl" dirty="0">
              <a:latin typeface="Helvetica"/>
              <a:cs typeface="Helvetica"/>
            </a:endParaRPr>
          </a:p>
          <a:p>
            <a:r>
              <a:rPr lang="es-ES_tradnl" dirty="0">
                <a:latin typeface="Helvetica"/>
                <a:cs typeface="Helvetica"/>
              </a:rPr>
              <a:t>Seg</a:t>
            </a:r>
            <a:r>
              <a:rPr lang="es-ES_tradnl" altLang="ja-JP" dirty="0">
                <a:latin typeface="Helvetica"/>
                <a:cs typeface="Helvetica"/>
              </a:rPr>
              <a:t>ún Orozco: “El uso apologético del AT en el NT es su uso a manera de </a:t>
            </a:r>
            <a:r>
              <a:rPr lang="es-ES_tradnl" altLang="ja-JP" i="1" dirty="0">
                <a:latin typeface="Helvetica"/>
                <a:cs typeface="Helvetica"/>
              </a:rPr>
              <a:t>argumento</a:t>
            </a:r>
            <a:r>
              <a:rPr lang="es-ES_tradnl" altLang="ja-JP" dirty="0">
                <a:latin typeface="Helvetica"/>
                <a:cs typeface="Helvetica"/>
              </a:rPr>
              <a:t> para sostener una doctrina o práctica” (28).</a:t>
            </a:r>
            <a:endParaRPr lang="es-ES_tradnl" dirty="0"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dirty="0">
                <a:latin typeface="Helvetica"/>
                <a:cs typeface="Helvetica"/>
              </a:rPr>
              <a:t>En un sentido, solo reafirma los principios del uso profético y del uso tipológico.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dirty="0">
                <a:latin typeface="Helvetica"/>
                <a:cs typeface="Helvetica"/>
              </a:rPr>
              <a:t>Sin embargo, es posible interpretar profecías aisladas o tipos aislados aparte de una consideración de la teología bíblica en su desarrollo orgánico.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dirty="0">
                <a:latin typeface="Helvetica"/>
                <a:cs typeface="Helvetica"/>
              </a:rPr>
              <a:t>El uso teológico es una extensión de la analogía de la fe a la teología bíblica y no solo la teología sistemática.</a:t>
            </a: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s-ES_tradnl" sz="3200"/>
              <a:t>El uso teol</a:t>
            </a:r>
            <a:r>
              <a:rPr lang="es-ES_tradnl" altLang="ja-JP" sz="3200">
                <a:cs typeface="ＭＳ Ｐゴシック" charset="0"/>
              </a:rPr>
              <a:t>ógico, el profético y el tipológico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4000" dirty="0">
                <a:latin typeface="Helvetica"/>
                <a:cs typeface="Helvetica"/>
              </a:rPr>
              <a:t>Hay que tomar en cuenta toda la Escritura como en círculos concéntricos de contextos cada vez más amplios.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4000" dirty="0">
                <a:latin typeface="Helvetica"/>
                <a:cs typeface="Helvetica"/>
              </a:rPr>
              <a:t>O sea, hay que tomar en cuenta la teleología bíblica, relacionando cada parte con el propósito del todo.</a:t>
            </a: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s-ES_tradnl" sz="3200"/>
              <a:t>Principios hermenéuticos del uso teológico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dirty="0">
                <a:latin typeface="Helvetica"/>
                <a:cs typeface="Helvetica"/>
              </a:rPr>
              <a:t>Es una aplicaci</a:t>
            </a:r>
            <a:r>
              <a:rPr lang="es-ES_tradnl" altLang="ja-JP" dirty="0">
                <a:latin typeface="Helvetica"/>
                <a:cs typeface="Helvetica"/>
              </a:rPr>
              <a:t>ón a los cristianos de la ley moral del AT y los principios generales de justicia en las leyes civiles y ceremoniales - CFW 19:2-5.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dirty="0">
                <a:latin typeface="Helvetica"/>
                <a:cs typeface="Helvetica"/>
              </a:rPr>
              <a:t>Presupone la permanencia de la ley moral.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dirty="0">
                <a:latin typeface="Helvetica"/>
                <a:cs typeface="Helvetica"/>
              </a:rPr>
              <a:t>No es legalismo ni moralismo, porque se basa en la salvaci</a:t>
            </a:r>
            <a:r>
              <a:rPr lang="es-ES_tradnl" altLang="ja-JP" dirty="0">
                <a:latin typeface="Helvetica"/>
                <a:cs typeface="Helvetica"/>
              </a:rPr>
              <a:t>ón por gracia por medio de la fe, igual que en el AT - CFW 19:7.</a:t>
            </a:r>
            <a:endParaRPr lang="es-ES_tradnl" sz="2800" dirty="0">
              <a:latin typeface="Helvetica"/>
              <a:cs typeface="Helvetica"/>
            </a:endParaRP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El uso pr</a:t>
            </a:r>
            <a:r>
              <a:rPr lang="es-ES_tradnl" altLang="ja-JP">
                <a:cs typeface="ＭＳ Ｐゴシック" charset="0"/>
              </a:rPr>
              <a:t>áctico o ético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sz="3600" dirty="0">
                <a:latin typeface="Helvetica"/>
                <a:cs typeface="Helvetica"/>
              </a:rPr>
              <a:t>El Serm</a:t>
            </a:r>
            <a:r>
              <a:rPr lang="es-ES_tradnl" altLang="ja-JP" sz="3600" dirty="0">
                <a:latin typeface="Helvetica"/>
                <a:cs typeface="Helvetica"/>
              </a:rPr>
              <a:t>ón del Monte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3600" dirty="0">
                <a:latin typeface="Helvetica"/>
                <a:cs typeface="Helvetica"/>
              </a:rPr>
              <a:t>La carta de Santiago - ver Orozco 41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3600" dirty="0">
                <a:latin typeface="Helvetica"/>
                <a:cs typeface="Helvetica"/>
              </a:rPr>
              <a:t>Exhortaciones en las cartas de Pablo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3600" dirty="0">
                <a:latin typeface="Helvetica"/>
                <a:cs typeface="Helvetica"/>
              </a:rPr>
              <a:t>Una aplicación sorprendente en I Corintios 9:8-10</a:t>
            </a:r>
            <a:r>
              <a:rPr lang="es-ES_tradnl" altLang="ja-JP" dirty="0">
                <a:latin typeface="Helvetica"/>
                <a:cs typeface="Helvetica"/>
              </a:rPr>
              <a:t> </a:t>
            </a:r>
            <a:endParaRPr lang="es-ES_tradnl" dirty="0">
              <a:latin typeface="Helvetica"/>
              <a:cs typeface="Helvetica"/>
            </a:endParaRP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Ejemplos del uso pr</a:t>
            </a:r>
            <a:r>
              <a:rPr lang="es-ES_tradnl" altLang="ja-JP">
                <a:cs typeface="ＭＳ Ｐゴシック" charset="0"/>
              </a:rPr>
              <a:t>áctico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>
                <a:latin typeface="Helvetica"/>
                <a:cs typeface="Helvetica"/>
              </a:rPr>
              <a:t>8 	¿Digo esto solo como hombre? ¿No dice esto también la Ley?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>
                <a:latin typeface="Helvetica"/>
                <a:cs typeface="Helvetica"/>
              </a:rPr>
              <a:t>9 	En la ley de Moisés está escrito: «No pondrás bozal al buey que trilla». ¿Se preocupa Dios por los bueyes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>
                <a:latin typeface="Helvetica"/>
                <a:cs typeface="Helvetica"/>
              </a:rPr>
              <a:t>10 	o lo dice enteramente por nosotros? Sí, por nosotros se escribió esto, porque con esperanza debe arar el que ara y el que trilla, con esperanza de recibir del fruto. 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I Corintios 9:8-10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>
                <a:latin typeface="Helvetica"/>
                <a:cs typeface="Helvetica"/>
              </a:rPr>
              <a:t>Preguntas: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>
                <a:latin typeface="Helvetica"/>
                <a:cs typeface="Helvetica"/>
              </a:rPr>
              <a:t>¿Qu</a:t>
            </a:r>
            <a:r>
              <a:rPr lang="es-ES_tradnl" altLang="ja-JP">
                <a:latin typeface="Helvetica"/>
                <a:cs typeface="Helvetica"/>
              </a:rPr>
              <a:t>é tipo de ley es: moral, civil o ceremonial?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>
                <a:latin typeface="Helvetica"/>
                <a:cs typeface="Helvetica"/>
              </a:rPr>
              <a:t>¿Cu</a:t>
            </a:r>
            <a:r>
              <a:rPr lang="es-ES_tradnl" altLang="ja-JP">
                <a:latin typeface="Helvetica"/>
                <a:cs typeface="Helvetica"/>
              </a:rPr>
              <a:t>ál es la principio general de justicia de la ley?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>
                <a:latin typeface="Helvetica"/>
                <a:cs typeface="Helvetica"/>
              </a:rPr>
              <a:t>¿Qué tiene que ver este principio de justicia con la paga de los ministros?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>
                <a:latin typeface="Helvetica"/>
                <a:cs typeface="Helvetica"/>
              </a:rPr>
              <a:t>¿Quiere decir que los ministros se parecen a los bueyes? </a:t>
            </a:r>
            <a:endParaRPr lang="es-ES_tradnl">
              <a:latin typeface="Helvetica"/>
              <a:cs typeface="Helvetica"/>
            </a:endParaRPr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I Corintios 9:8-10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3600">
                <a:latin typeface="Helvetica"/>
                <a:cs typeface="Helvetica"/>
              </a:rPr>
              <a:t>La ley moral es perpetua y para los cristianos.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3600">
                <a:latin typeface="Helvetica"/>
                <a:cs typeface="Helvetica"/>
              </a:rPr>
              <a:t>Las leyes civiles y ceremoniales se abrogaron, pero siguen enseñando principios generales de justicia que son aplicables a los cristianos.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3600">
                <a:latin typeface="Helvetica"/>
                <a:cs typeface="Helvetica"/>
              </a:rPr>
              <a:t>La ley sirve los propósitos de la gracia.</a:t>
            </a:r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s-ES_tradnl" sz="3200"/>
              <a:t>Principios hermenéuticos del uso pr</a:t>
            </a:r>
            <a:r>
              <a:rPr lang="es-ES_tradnl" altLang="ja-JP" sz="3200">
                <a:cs typeface="ＭＳ Ｐゴシック" charset="0"/>
              </a:rPr>
              <a:t>áctico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400">
                <a:latin typeface="Helvetica"/>
                <a:cs typeface="Helvetica"/>
              </a:rPr>
              <a:t>Normalmente hay un solo significado de cada texto.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400">
                <a:latin typeface="Helvetica"/>
                <a:cs typeface="Helvetica"/>
              </a:rPr>
              <a:t>Toda la Biblia apunta a </a:t>
            </a:r>
            <a:r>
              <a:rPr lang="es-ES_tradnl" altLang="ja-JP" sz="2400">
                <a:latin typeface="Helvetica"/>
                <a:cs typeface="Helvetica"/>
              </a:rPr>
              <a:t>Cristo y su obra.</a:t>
            </a:r>
            <a:endParaRPr lang="es-ES_tradnl" sz="2400">
              <a:latin typeface="Helvetica"/>
              <a:cs typeface="Helvetica"/>
            </a:endParaRP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latin typeface="Helvetica"/>
                <a:cs typeface="Helvetica"/>
              </a:rPr>
              <a:t>Hay continuidad en el plan de Dios.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400">
                <a:latin typeface="Helvetica"/>
                <a:cs typeface="Helvetica"/>
              </a:rPr>
              <a:t>Las</a:t>
            </a:r>
            <a:r>
              <a:rPr lang="es-ES_tradnl" sz="2400" i="1">
                <a:latin typeface="Helvetica"/>
                <a:cs typeface="Helvetica"/>
              </a:rPr>
              <a:t> </a:t>
            </a:r>
            <a:r>
              <a:rPr lang="es-ES_tradnl" sz="2400">
                <a:latin typeface="Helvetica"/>
                <a:cs typeface="Helvetica"/>
              </a:rPr>
              <a:t>Escrituras interpretan las Escrituras.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400">
                <a:latin typeface="Helvetica"/>
                <a:cs typeface="Helvetica"/>
              </a:rPr>
              <a:t>La analog</a:t>
            </a:r>
            <a:r>
              <a:rPr lang="es-ES_tradnl" altLang="ja-JP" sz="2400">
                <a:latin typeface="Helvetica"/>
                <a:cs typeface="Helvetica"/>
              </a:rPr>
              <a:t>ía de la fe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400">
                <a:latin typeface="Helvetica"/>
                <a:cs typeface="Helvetica"/>
              </a:rPr>
              <a:t>El cumplimiento excede lo que los profetas pod</a:t>
            </a:r>
            <a:r>
              <a:rPr lang="es-ES_tradnl" altLang="ja-JP" sz="2400">
                <a:latin typeface="Helvetica"/>
                <a:cs typeface="Helvetica"/>
              </a:rPr>
              <a:t>ían ver.</a:t>
            </a:r>
            <a:endParaRPr lang="es-ES_tradnl" sz="2400">
              <a:latin typeface="Helvetica"/>
              <a:cs typeface="Helvetica"/>
            </a:endParaRP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latin typeface="Helvetica"/>
                <a:cs typeface="Helvetica"/>
              </a:rPr>
              <a:t>Todo el AT es anticipo de Cristo.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latin typeface="Helvetica"/>
                <a:cs typeface="Helvetica"/>
              </a:rPr>
              <a:t>Los tipos prefiguran los antetipos.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latin typeface="Helvetica"/>
                <a:cs typeface="Helvetica"/>
              </a:rPr>
              <a:t>Hay correspondencia histórica entre tipo y antetipo.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latin typeface="Helvetica"/>
                <a:cs typeface="Helvetica"/>
              </a:rPr>
              <a:t>El antetipo es mayor que el tipo.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latin typeface="Helvetica"/>
                <a:cs typeface="Helvetica"/>
              </a:rPr>
              <a:t>Cada parte se relaciona con el propósito del todo.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latin typeface="Helvetica"/>
                <a:cs typeface="Helvetica"/>
              </a:rPr>
              <a:t>La ley moral es perpetua.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latin typeface="Helvetica"/>
                <a:cs typeface="Helvetica"/>
              </a:rPr>
              <a:t>Los principios generales de justicia de la leyes civiles y ceremoniales son aplicables a los cristianos.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latin typeface="Helvetica"/>
                <a:cs typeface="Helvetica"/>
              </a:rPr>
              <a:t>La ley sirve los propósitos de la gracia.</a:t>
            </a:r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s-ES_tradnl"/>
              <a:t>Principios hermen</a:t>
            </a:r>
            <a:r>
              <a:rPr lang="es-ES_tradnl" altLang="ja-JP">
                <a:cs typeface="ＭＳ Ｐゴシック" charset="0"/>
              </a:rPr>
              <a:t>éuticos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>
                <a:latin typeface="Helvetica"/>
                <a:cs typeface="Helvetica"/>
              </a:rPr>
              <a:t>Escoger una cita del AT en el NT de la lista en Orozco 21-27.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>
                <a:latin typeface="Helvetica"/>
                <a:cs typeface="Helvetica"/>
              </a:rPr>
              <a:t>Escribir un ensayo de una p</a:t>
            </a:r>
            <a:r>
              <a:rPr lang="es-ES_tradnl" altLang="ja-JP">
                <a:latin typeface="Helvetica"/>
                <a:cs typeface="Helvetica"/>
              </a:rPr>
              <a:t>ágina explicando: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sz="3200">
                <a:latin typeface="Helvetica"/>
                <a:cs typeface="Helvetica"/>
              </a:rPr>
              <a:t>Cu</a:t>
            </a:r>
            <a:r>
              <a:rPr lang="es-ES_tradnl" altLang="ja-JP" sz="3200">
                <a:latin typeface="Helvetica"/>
                <a:cs typeface="Helvetica"/>
              </a:rPr>
              <a:t>ál(es) de los cinco usos la cita ejemplifica.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3200">
                <a:latin typeface="Helvetica"/>
                <a:cs typeface="Helvetica"/>
              </a:rPr>
              <a:t>Cuáles principios hermenéuticos la cita ejemplifica.</a:t>
            </a:r>
            <a:endParaRPr lang="es-ES_tradnl" sz="3200">
              <a:latin typeface="Helvetica"/>
              <a:cs typeface="Helvetica"/>
            </a:endParaRP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Tarea para la pr</a:t>
            </a:r>
            <a:r>
              <a:rPr lang="es-ES_tradnl" altLang="ja-JP">
                <a:cs typeface="ＭＳ Ｐゴシック" charset="0"/>
              </a:rPr>
              <a:t>óxima semana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s-ES_tradnl"/>
              <a:t>Salmo 16 y Hechos 2 y 13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838200"/>
            <a:ext cx="3810000" cy="54864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s-ES_tradnl" sz="1600" dirty="0">
                <a:latin typeface="Helvetica"/>
                <a:cs typeface="Helvetica"/>
              </a:rPr>
              <a:t>8 Al SEÑOR he puesto siempre delante de mí;</a:t>
            </a:r>
          </a:p>
          <a:p>
            <a:pPr>
              <a:buFont typeface="Wingdings" charset="0"/>
              <a:buNone/>
            </a:pPr>
            <a:r>
              <a:rPr lang="es-ES_tradnl" sz="1600" dirty="0">
                <a:latin typeface="Helvetica"/>
                <a:cs typeface="Helvetica"/>
              </a:rPr>
              <a:t>    porque está a mi </a:t>
            </a:r>
            <a:r>
              <a:rPr lang="es-ES_tradnl" sz="1600" dirty="0" err="1">
                <a:latin typeface="Helvetica"/>
                <a:cs typeface="Helvetica"/>
              </a:rPr>
              <a:t>diestra,no</a:t>
            </a:r>
            <a:r>
              <a:rPr lang="es-ES_tradnl" sz="1600" dirty="0">
                <a:latin typeface="Helvetica"/>
                <a:cs typeface="Helvetica"/>
              </a:rPr>
              <a:t> seré conmovido.</a:t>
            </a:r>
          </a:p>
          <a:p>
            <a:pPr>
              <a:buFont typeface="Wingdings" charset="0"/>
              <a:buNone/>
            </a:pPr>
            <a:endParaRPr lang="es-ES_tradnl" sz="1600" dirty="0">
              <a:latin typeface="Helvetica"/>
              <a:cs typeface="Helvetica"/>
            </a:endParaRPr>
          </a:p>
          <a:p>
            <a:pPr>
              <a:buFont typeface="Wingdings" charset="0"/>
              <a:buNone/>
            </a:pPr>
            <a:r>
              <a:rPr lang="es-ES_tradnl" sz="1600" dirty="0">
                <a:latin typeface="Helvetica"/>
                <a:cs typeface="Helvetica"/>
              </a:rPr>
              <a:t>9 Se alegró por tanto mi corazón y se gozó mi alma;</a:t>
            </a:r>
          </a:p>
          <a:p>
            <a:pPr>
              <a:buFont typeface="Wingdings" charset="0"/>
              <a:buNone/>
            </a:pPr>
            <a:r>
              <a:rPr lang="es-ES_tradnl" sz="1600" dirty="0">
                <a:latin typeface="Helvetica"/>
                <a:cs typeface="Helvetica"/>
              </a:rPr>
              <a:t>    mi carne también descansará confiadamente,</a:t>
            </a:r>
          </a:p>
          <a:p>
            <a:pPr>
              <a:buFont typeface="Wingdings" charset="0"/>
              <a:buNone/>
            </a:pPr>
            <a:endParaRPr lang="es-ES_tradnl" sz="1600" dirty="0">
              <a:latin typeface="Helvetica"/>
              <a:cs typeface="Helvetica"/>
            </a:endParaRPr>
          </a:p>
          <a:p>
            <a:pPr>
              <a:buFont typeface="Wingdings" charset="0"/>
              <a:buNone/>
            </a:pPr>
            <a:r>
              <a:rPr lang="es-ES_tradnl" sz="1600" dirty="0">
                <a:latin typeface="Helvetica"/>
                <a:cs typeface="Helvetica"/>
              </a:rPr>
              <a:t>10 porque no dejarás mi alma en el </a:t>
            </a:r>
            <a:r>
              <a:rPr lang="es-ES_tradnl" sz="1600" dirty="0" err="1">
                <a:latin typeface="Helvetica"/>
                <a:cs typeface="Helvetica"/>
              </a:rPr>
              <a:t>seol</a:t>
            </a:r>
            <a:r>
              <a:rPr lang="es-ES_tradnl" sz="1600" dirty="0">
                <a:latin typeface="Helvetica"/>
                <a:cs typeface="Helvetica"/>
              </a:rPr>
              <a:t>,</a:t>
            </a:r>
          </a:p>
          <a:p>
            <a:pPr>
              <a:buFont typeface="Wingdings" charset="0"/>
              <a:buNone/>
            </a:pPr>
            <a:r>
              <a:rPr lang="es-ES_tradnl" sz="1600" dirty="0">
                <a:latin typeface="Helvetica"/>
                <a:cs typeface="Helvetica"/>
              </a:rPr>
              <a:t>    ni permitirás que tu santo vea corrupción.</a:t>
            </a:r>
          </a:p>
          <a:p>
            <a:pPr>
              <a:buFont typeface="Wingdings" charset="0"/>
              <a:buNone/>
            </a:pPr>
            <a:endParaRPr lang="es-ES_tradnl" sz="1600" dirty="0">
              <a:latin typeface="Helvetica"/>
              <a:cs typeface="Helvetica"/>
            </a:endParaRPr>
          </a:p>
          <a:p>
            <a:pPr>
              <a:buFont typeface="Wingdings" charset="0"/>
              <a:buNone/>
            </a:pPr>
            <a:r>
              <a:rPr lang="es-ES_tradnl" sz="1600" dirty="0">
                <a:latin typeface="Helvetica"/>
                <a:cs typeface="Helvetica"/>
              </a:rPr>
              <a:t>11 Me mostrarás la senda de la vida;</a:t>
            </a:r>
          </a:p>
          <a:p>
            <a:pPr>
              <a:buFont typeface="Wingdings" charset="0"/>
              <a:buNone/>
            </a:pPr>
            <a:r>
              <a:rPr lang="es-ES_tradnl" sz="1600" dirty="0">
                <a:latin typeface="Helvetica"/>
                <a:cs typeface="Helvetica"/>
              </a:rPr>
              <a:t>    en tu presencia hay plenitud de gozo,</a:t>
            </a:r>
          </a:p>
          <a:p>
            <a:pPr>
              <a:buFont typeface="Wingdings" charset="0"/>
              <a:buNone/>
            </a:pPr>
            <a:r>
              <a:rPr lang="es-ES_tradnl" sz="1600" dirty="0">
                <a:latin typeface="Helvetica"/>
                <a:cs typeface="Helvetica"/>
              </a:rPr>
              <a:t>    delicias a tu diestra para siempre.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838200"/>
            <a:ext cx="4191000" cy="5486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s-ES_tradnl" sz="1600">
                <a:latin typeface="Helvetica"/>
                <a:cs typeface="Helvetica"/>
              </a:rPr>
              <a:t>2:25 pues David dice de él: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s-ES_tradnl" sz="1600">
                <a:latin typeface="Helvetica"/>
                <a:cs typeface="Helvetica"/>
              </a:rPr>
              <a:t>    "Veía al Señor siempre delante de mí;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s-ES_tradnl" sz="1600">
                <a:latin typeface="Helvetica"/>
                <a:cs typeface="Helvetica"/>
              </a:rPr>
              <a:t>    porque está a mi diestra,no seré conmovido.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s-ES_tradnl" sz="1600">
              <a:latin typeface="Helvetica"/>
              <a:cs typeface="Helvetica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s-ES_tradnl" sz="1600">
                <a:latin typeface="Helvetica"/>
                <a:cs typeface="Helvetica"/>
              </a:rPr>
              <a:t> 26 Por lo cual mi corazón se alegró y se gozó mi lengua,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s-ES_tradnl" sz="1600">
                <a:latin typeface="Helvetica"/>
                <a:cs typeface="Helvetica"/>
              </a:rPr>
              <a:t>    y aun mi carne descansará en esperanza,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s-ES_tradnl" sz="1600">
              <a:latin typeface="Helvetica"/>
              <a:cs typeface="Helvetica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s-ES_tradnl" sz="1600">
                <a:latin typeface="Helvetica"/>
                <a:cs typeface="Helvetica"/>
              </a:rPr>
              <a:t>27 porque no dejarás mi alma en el Hades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s-ES_tradnl" sz="1600">
                <a:latin typeface="Helvetica"/>
                <a:cs typeface="Helvetica"/>
              </a:rPr>
              <a:t>    ni permitirás que tu Santo vea corrupción.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s-ES_tradnl" sz="1600">
              <a:latin typeface="Helvetica"/>
              <a:cs typeface="Helvetica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s-ES_tradnl" sz="1600">
                <a:latin typeface="Helvetica"/>
                <a:cs typeface="Helvetica"/>
              </a:rPr>
              <a:t> 28 Me hiciste conocer los caminos de la vida;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s-ES_tradnl" sz="1600">
                <a:latin typeface="Helvetica"/>
                <a:cs typeface="Helvetica"/>
              </a:rPr>
              <a:t>    me llenarás de gozo con tu presencia".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s-ES_tradnl" sz="1600">
              <a:latin typeface="Helvetica"/>
              <a:cs typeface="Helvetica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s-ES_tradnl" sz="1600">
                <a:latin typeface="Helvetica"/>
                <a:cs typeface="Helvetica"/>
              </a:rPr>
              <a:t>13:35 Por eso dice también en otro salmo: "No permitirás que tu Santo vea corrupción".</a:t>
            </a:r>
          </a:p>
        </p:txBody>
      </p:sp>
    </p:spTree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sz="3000" dirty="0">
                <a:latin typeface="Helvetica"/>
                <a:cs typeface="Helvetica"/>
              </a:rPr>
              <a:t>1.	Es obvio que David no estaba hablando de s</a:t>
            </a:r>
            <a:r>
              <a:rPr lang="es-ES_tradnl" altLang="ja-JP" sz="3000" dirty="0">
                <a:latin typeface="Helvetica"/>
                <a:cs typeface="Helvetica"/>
              </a:rPr>
              <a:t>í</a:t>
            </a:r>
            <a:r>
              <a:rPr lang="es-ES_tradnl" sz="3000" dirty="0">
                <a:latin typeface="Helvetica"/>
                <a:cs typeface="Helvetica"/>
              </a:rPr>
              <a:t> mismo, porque </a:t>
            </a:r>
            <a:r>
              <a:rPr lang="es-ES_tradnl" altLang="ja-JP" sz="3000" dirty="0">
                <a:latin typeface="Helvetica"/>
                <a:cs typeface="Helvetica"/>
              </a:rPr>
              <a:t>él</a:t>
            </a:r>
            <a:r>
              <a:rPr lang="es-ES_tradnl" sz="3000" dirty="0">
                <a:latin typeface="Helvetica"/>
                <a:cs typeface="Helvetica"/>
              </a:rPr>
              <a:t> fue sepultado y su cuerpo se descompuso – 29.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sz="3000" dirty="0">
                <a:latin typeface="Helvetica"/>
                <a:cs typeface="Helvetica"/>
              </a:rPr>
              <a:t>2.	David era profeta adem</a:t>
            </a:r>
            <a:r>
              <a:rPr lang="es-ES_tradnl" altLang="ja-JP" sz="3000" dirty="0">
                <a:latin typeface="Helvetica"/>
                <a:cs typeface="Helvetica"/>
              </a:rPr>
              <a:t>ás</a:t>
            </a:r>
            <a:r>
              <a:rPr lang="es-ES_tradnl" sz="3000" dirty="0">
                <a:latin typeface="Helvetica"/>
                <a:cs typeface="Helvetica"/>
              </a:rPr>
              <a:t> de ser rey – 30.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sz="3000" dirty="0">
                <a:latin typeface="Helvetica"/>
                <a:cs typeface="Helvetica"/>
              </a:rPr>
              <a:t>3.	Sin citar ning</a:t>
            </a:r>
            <a:r>
              <a:rPr lang="es-ES_tradnl" altLang="ja-JP" sz="3000" dirty="0">
                <a:latin typeface="Helvetica"/>
                <a:cs typeface="Helvetica"/>
              </a:rPr>
              <a:t>ún</a:t>
            </a:r>
            <a:r>
              <a:rPr lang="es-ES_tradnl" sz="3000" dirty="0">
                <a:latin typeface="Helvetica"/>
                <a:cs typeface="Helvetica"/>
              </a:rPr>
              <a:t> texto, afirm</a:t>
            </a:r>
            <a:r>
              <a:rPr lang="es-ES_tradnl" altLang="ja-JP" sz="3000" dirty="0">
                <a:latin typeface="Helvetica"/>
                <a:cs typeface="Helvetica"/>
              </a:rPr>
              <a:t>ó</a:t>
            </a:r>
            <a:r>
              <a:rPr lang="es-ES_tradnl" sz="3000" dirty="0">
                <a:latin typeface="Helvetica"/>
                <a:cs typeface="Helvetica"/>
              </a:rPr>
              <a:t> la creencia s</a:t>
            </a:r>
            <a:r>
              <a:rPr lang="es-ES_tradnl" altLang="ja-JP" sz="3000" dirty="0">
                <a:latin typeface="Helvetica"/>
                <a:cs typeface="Helvetica"/>
              </a:rPr>
              <a:t>ólida</a:t>
            </a:r>
            <a:r>
              <a:rPr lang="es-ES_tradnl" sz="3000" dirty="0">
                <a:latin typeface="Helvetica"/>
                <a:cs typeface="Helvetica"/>
              </a:rPr>
              <a:t> en David como el progenitor del Mes</a:t>
            </a:r>
            <a:r>
              <a:rPr lang="es-ES_tradnl" altLang="ja-JP" sz="3000" dirty="0">
                <a:latin typeface="Helvetica"/>
                <a:cs typeface="Helvetica"/>
              </a:rPr>
              <a:t>ías</a:t>
            </a:r>
            <a:r>
              <a:rPr lang="es-ES_tradnl" sz="3000" dirty="0">
                <a:latin typeface="Helvetica"/>
                <a:cs typeface="Helvetica"/>
              </a:rPr>
              <a:t> – 30.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sz="3000" dirty="0">
                <a:latin typeface="Helvetica"/>
                <a:cs typeface="Helvetica"/>
              </a:rPr>
              <a:t>4.	Demostr</a:t>
            </a:r>
            <a:r>
              <a:rPr lang="es-ES_tradnl" altLang="ja-JP" sz="3000" dirty="0">
                <a:latin typeface="Helvetica"/>
                <a:cs typeface="Helvetica"/>
              </a:rPr>
              <a:t>ó</a:t>
            </a:r>
            <a:r>
              <a:rPr lang="es-ES_tradnl" sz="3000" dirty="0">
                <a:latin typeface="Helvetica"/>
                <a:cs typeface="Helvetica"/>
              </a:rPr>
              <a:t> que el salmo describe la experiencia de Jes</a:t>
            </a:r>
            <a:r>
              <a:rPr lang="es-ES_tradnl" altLang="ja-JP" sz="3000" dirty="0">
                <a:latin typeface="Helvetica"/>
                <a:cs typeface="Helvetica"/>
              </a:rPr>
              <a:t>ús más</a:t>
            </a:r>
            <a:r>
              <a:rPr lang="es-ES_tradnl" sz="3000" dirty="0">
                <a:latin typeface="Helvetica"/>
                <a:cs typeface="Helvetica"/>
              </a:rPr>
              <a:t> que la de David – 31-32.</a:t>
            </a:r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s-ES_tradnl"/>
              <a:t>Argumento de Pedro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>
              <a:buFont typeface="Arial" charset="0"/>
              <a:buAutoNum type="arabicPeriod"/>
            </a:pPr>
            <a:r>
              <a:rPr lang="es-ES_tradnl" sz="2800" dirty="0">
                <a:latin typeface="Helvetica"/>
                <a:cs typeface="Helvetica"/>
              </a:rPr>
              <a:t>Citando Isa</a:t>
            </a:r>
            <a:r>
              <a:rPr lang="es-ES_tradnl" altLang="ja-JP" sz="2800" dirty="0">
                <a:latin typeface="Helvetica"/>
                <a:cs typeface="Helvetica"/>
              </a:rPr>
              <a:t>ías</a:t>
            </a:r>
            <a:r>
              <a:rPr lang="es-ES_tradnl" sz="2800" dirty="0">
                <a:latin typeface="Helvetica"/>
                <a:cs typeface="Helvetica"/>
              </a:rPr>
              <a:t> 55:3, hizo expl</a:t>
            </a:r>
            <a:r>
              <a:rPr lang="es-ES_tradnl" altLang="ja-JP" sz="2800" dirty="0">
                <a:latin typeface="Helvetica"/>
                <a:cs typeface="Helvetica"/>
              </a:rPr>
              <a:t>íc</a:t>
            </a:r>
            <a:r>
              <a:rPr lang="es-ES_tradnl" sz="2800" dirty="0">
                <a:latin typeface="Helvetica"/>
                <a:cs typeface="Helvetica"/>
              </a:rPr>
              <a:t>ito la conexi</a:t>
            </a:r>
            <a:r>
              <a:rPr lang="es-ES_tradnl" altLang="ja-JP" sz="2800" dirty="0">
                <a:latin typeface="Helvetica"/>
                <a:cs typeface="Helvetica"/>
              </a:rPr>
              <a:t>ón </a:t>
            </a:r>
            <a:r>
              <a:rPr lang="es-ES_tradnl" sz="2800" dirty="0">
                <a:latin typeface="Helvetica"/>
                <a:cs typeface="Helvetica"/>
              </a:rPr>
              <a:t>entre las promesas hechas a David y Jes</a:t>
            </a:r>
            <a:r>
              <a:rPr lang="es-ES_tradnl" altLang="ja-JP" sz="2800" dirty="0">
                <a:latin typeface="Helvetica"/>
                <a:cs typeface="Helvetica"/>
              </a:rPr>
              <a:t>ús como</a:t>
            </a:r>
            <a:r>
              <a:rPr lang="es-ES_tradnl" sz="2800" dirty="0">
                <a:latin typeface="Helvetica"/>
                <a:cs typeface="Helvetica"/>
              </a:rPr>
              <a:t> heredero de esas promesas – 34.</a:t>
            </a:r>
          </a:p>
          <a:p>
            <a:pPr>
              <a:buFont typeface="Arial" charset="0"/>
              <a:buAutoNum type="arabicPeriod"/>
            </a:pPr>
            <a:r>
              <a:rPr lang="es-ES_tradnl" sz="2800" dirty="0">
                <a:latin typeface="Helvetica"/>
                <a:cs typeface="Helvetica"/>
              </a:rPr>
              <a:t>Repiti</a:t>
            </a:r>
            <a:r>
              <a:rPr lang="es-ES_tradnl" altLang="ja-JP" sz="2800" dirty="0">
                <a:latin typeface="Helvetica"/>
                <a:cs typeface="Helvetica"/>
              </a:rPr>
              <a:t>ó</a:t>
            </a:r>
            <a:r>
              <a:rPr lang="es-ES_tradnl" sz="2800" dirty="0">
                <a:latin typeface="Helvetica"/>
                <a:cs typeface="Helvetica"/>
              </a:rPr>
              <a:t> el mismo argumento acerca de la corrupci</a:t>
            </a:r>
            <a:r>
              <a:rPr lang="es-ES_tradnl" altLang="ja-JP" sz="2800" dirty="0">
                <a:latin typeface="Helvetica"/>
                <a:cs typeface="Helvetica"/>
              </a:rPr>
              <a:t>ón del </a:t>
            </a:r>
            <a:r>
              <a:rPr lang="es-ES_tradnl" sz="2800" dirty="0">
                <a:latin typeface="Helvetica"/>
                <a:cs typeface="Helvetica"/>
              </a:rPr>
              <a:t>cuerpo de David, demostrando as</a:t>
            </a:r>
            <a:r>
              <a:rPr lang="es-ES_tradnl" altLang="ja-JP" sz="2800" dirty="0">
                <a:latin typeface="Helvetica"/>
                <a:cs typeface="Helvetica"/>
              </a:rPr>
              <a:t>í</a:t>
            </a:r>
            <a:r>
              <a:rPr lang="es-ES_tradnl" sz="2800" dirty="0">
                <a:latin typeface="Helvetica"/>
                <a:cs typeface="Helvetica"/>
              </a:rPr>
              <a:t> que el Salmo 16 no ten</a:t>
            </a:r>
            <a:r>
              <a:rPr lang="es-ES_tradnl" altLang="ja-JP" sz="2800" dirty="0">
                <a:latin typeface="Helvetica"/>
                <a:cs typeface="Helvetica"/>
              </a:rPr>
              <a:t>ía</a:t>
            </a:r>
            <a:r>
              <a:rPr lang="es-ES_tradnl" sz="2800" dirty="0">
                <a:latin typeface="Helvetica"/>
                <a:cs typeface="Helvetica"/>
              </a:rPr>
              <a:t> referencia a David – 35-36.</a:t>
            </a:r>
          </a:p>
          <a:p>
            <a:pPr>
              <a:buFont typeface="Arial" charset="0"/>
              <a:buAutoNum type="arabicPeriod"/>
            </a:pPr>
            <a:r>
              <a:rPr lang="es-ES_tradnl" sz="2800" dirty="0">
                <a:latin typeface="Helvetica"/>
                <a:cs typeface="Helvetica"/>
              </a:rPr>
              <a:t>Repiti</a:t>
            </a:r>
            <a:r>
              <a:rPr lang="es-ES_tradnl" altLang="ja-JP" sz="2800" dirty="0">
                <a:latin typeface="Helvetica"/>
                <a:cs typeface="Helvetica"/>
              </a:rPr>
              <a:t>ó</a:t>
            </a:r>
            <a:r>
              <a:rPr lang="es-ES_tradnl" sz="2800" dirty="0">
                <a:latin typeface="Helvetica"/>
                <a:cs typeface="Helvetica"/>
              </a:rPr>
              <a:t> el mismo argumento acerca de la correspondencia entre el Salmo y la experiencia de Jes</a:t>
            </a:r>
            <a:r>
              <a:rPr lang="es-ES_tradnl" altLang="ja-JP" sz="2800" dirty="0">
                <a:latin typeface="Helvetica"/>
                <a:cs typeface="Helvetica"/>
              </a:rPr>
              <a:t>ús - 37.</a:t>
            </a:r>
            <a:endParaRPr lang="es-ES_tradnl" sz="2800" dirty="0">
              <a:latin typeface="Helvetica"/>
              <a:cs typeface="Helvetica"/>
            </a:endParaRPr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s-ES_tradnl"/>
              <a:t>Argumento de Pablo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3600" dirty="0">
                <a:latin typeface="Helvetica"/>
                <a:cs typeface="Helvetica"/>
              </a:rPr>
              <a:t>Principio </a:t>
            </a:r>
            <a:r>
              <a:rPr lang="es-ES_tradnl" sz="3600" dirty="0" err="1">
                <a:latin typeface="Helvetica"/>
                <a:cs typeface="Helvetica"/>
              </a:rPr>
              <a:t>monosentido</a:t>
            </a:r>
            <a:r>
              <a:rPr lang="es-ES_tradnl" sz="3600" dirty="0">
                <a:latin typeface="Helvetica"/>
                <a:cs typeface="Helvetica"/>
              </a:rPr>
              <a:t>: el texto (normalmente) tiene un solo significado.  En este caso, el texto ser refiere a Jes</a:t>
            </a:r>
            <a:r>
              <a:rPr lang="es-ES_tradnl" altLang="ja-JP" sz="3600" dirty="0">
                <a:latin typeface="Helvetica"/>
                <a:cs typeface="Helvetica"/>
              </a:rPr>
              <a:t>ús, no a David.</a:t>
            </a:r>
            <a:endParaRPr lang="es-ES_tradnl" sz="3600" dirty="0">
              <a:latin typeface="Helvetica"/>
              <a:cs typeface="Helvetica"/>
            </a:endParaRP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3600" dirty="0">
                <a:latin typeface="Helvetica"/>
                <a:cs typeface="Helvetica"/>
              </a:rPr>
              <a:t>Principio cristol</a:t>
            </a:r>
            <a:r>
              <a:rPr lang="es-ES_tradnl" altLang="ja-JP" sz="3600" dirty="0">
                <a:latin typeface="Helvetica"/>
                <a:cs typeface="Helvetica"/>
              </a:rPr>
              <a:t>ógico: toda la Biblia apunta a Cristo y su obra redentora.</a:t>
            </a:r>
            <a:endParaRPr lang="es-ES_tradnl" sz="2800" dirty="0">
              <a:latin typeface="Helvetica"/>
              <a:cs typeface="Helvetica"/>
            </a:endParaRP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/>
              <a:t>Principios hermen</a:t>
            </a:r>
            <a:r>
              <a:rPr lang="es-ES_tradnl" altLang="ja-JP"/>
              <a:t>éuticos del uso apolog</a:t>
            </a:r>
            <a:r>
              <a:rPr lang="es-ES_tradnl" altLang="ja-JP">
                <a:cs typeface="ＭＳ Ｐゴシック" charset="0"/>
              </a:rPr>
              <a:t>ético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_tradnl" sz="3600" dirty="0">
                <a:latin typeface="Helvetica"/>
                <a:cs typeface="Helvetica"/>
              </a:rPr>
              <a:t>Seg</a:t>
            </a:r>
            <a:r>
              <a:rPr lang="es-ES_tradnl" altLang="ja-JP" sz="3600" dirty="0">
                <a:latin typeface="Helvetica"/>
                <a:cs typeface="Helvetica"/>
              </a:rPr>
              <a:t>ún Orozco: “El uso </a:t>
            </a:r>
            <a:r>
              <a:rPr lang="es-ES_tradnl" altLang="ja-JP" sz="3600" i="1" dirty="0">
                <a:latin typeface="Helvetica"/>
                <a:cs typeface="Helvetica"/>
              </a:rPr>
              <a:t>profético</a:t>
            </a:r>
            <a:r>
              <a:rPr lang="es-ES_tradnl" altLang="ja-JP" sz="3600" dirty="0">
                <a:latin typeface="Helvetica"/>
                <a:cs typeface="Helvetica"/>
              </a:rPr>
              <a:t> del AT en el NT es su uso para demostrar que la </a:t>
            </a:r>
            <a:r>
              <a:rPr lang="es-ES_tradnl" altLang="ja-JP" sz="3600" i="1" dirty="0">
                <a:latin typeface="Helvetica"/>
                <a:cs typeface="Helvetica"/>
              </a:rPr>
              <a:t>promesa</a:t>
            </a:r>
            <a:r>
              <a:rPr lang="es-ES_tradnl" altLang="ja-JP" sz="3600" dirty="0">
                <a:latin typeface="Helvetica"/>
                <a:cs typeface="Helvetica"/>
              </a:rPr>
              <a:t> dada en el AT ha sido </a:t>
            </a:r>
            <a:r>
              <a:rPr lang="es-ES_tradnl" altLang="ja-JP" sz="3600" i="1" dirty="0">
                <a:latin typeface="Helvetica"/>
                <a:cs typeface="Helvetica"/>
              </a:rPr>
              <a:t>cumplida </a:t>
            </a:r>
            <a:r>
              <a:rPr lang="es-ES_tradnl" altLang="ja-JP" sz="3600" dirty="0">
                <a:latin typeface="Helvetica"/>
                <a:cs typeface="Helvetica"/>
              </a:rPr>
              <a:t>en el NT” (30).</a:t>
            </a:r>
            <a:endParaRPr lang="es-ES_tradnl" dirty="0">
              <a:latin typeface="Helvetica"/>
              <a:cs typeface="Helvetica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uso prof</a:t>
            </a:r>
            <a:r>
              <a:rPr lang="es-ES_tradnl" altLang="ja-JP">
                <a:cs typeface="ＭＳ Ｐゴシック" charset="0"/>
              </a:rPr>
              <a:t>ético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800" dirty="0">
                <a:latin typeface="Helvetica"/>
                <a:cs typeface="Helvetica"/>
              </a:rPr>
              <a:t>Yo os envío al profeta Elías antes que venga el día del SEÑOR, grande y terrible. (</a:t>
            </a:r>
            <a:r>
              <a:rPr lang="es-ES_tradnl" sz="2800" dirty="0" err="1">
                <a:latin typeface="Helvetica"/>
                <a:cs typeface="Helvetica"/>
              </a:rPr>
              <a:t>Malaqui</a:t>
            </a:r>
            <a:r>
              <a:rPr lang="es-ES_tradnl" altLang="ja-JP" sz="2800" dirty="0" err="1">
                <a:latin typeface="Helvetica"/>
                <a:cs typeface="Helvetica"/>
              </a:rPr>
              <a:t>ás</a:t>
            </a:r>
            <a:r>
              <a:rPr lang="es-ES_tradnl" altLang="ja-JP" sz="2800" dirty="0">
                <a:latin typeface="Helvetica"/>
                <a:cs typeface="Helvetica"/>
              </a:rPr>
              <a:t> 4:5).</a:t>
            </a:r>
          </a:p>
          <a:p>
            <a:pPr>
              <a:lnSpc>
                <a:spcPct val="90000"/>
              </a:lnSpc>
            </a:pPr>
            <a:r>
              <a:rPr lang="es-ES_tradnl" sz="2800" dirty="0">
                <a:latin typeface="Helvetica"/>
                <a:cs typeface="Helvetica"/>
              </a:rPr>
              <a:t>Yo envío mi mensajero para que prepare el camino delante de mí.  Y vendrá súbitamente a su templo el Señor a quien vosotros buscáis; y el ángel del pacto, a quien deseáis vosotros, ya viene, ha dicho el SEÑOR de los ejércitos. (Malaqu</a:t>
            </a:r>
            <a:r>
              <a:rPr lang="es-ES_tradnl" altLang="ja-JP" sz="2800" dirty="0">
                <a:latin typeface="Helvetica"/>
                <a:cs typeface="Helvetica"/>
              </a:rPr>
              <a:t>ías 3:1)</a:t>
            </a:r>
          </a:p>
          <a:p>
            <a:pPr>
              <a:lnSpc>
                <a:spcPct val="90000"/>
              </a:lnSpc>
            </a:pPr>
            <a:r>
              <a:rPr lang="es-ES_tradnl" sz="2800" dirty="0">
                <a:latin typeface="Helvetica"/>
                <a:cs typeface="Helvetica"/>
              </a:rPr>
              <a:t>Voz que clama en el desierto: “¡Preparad un camino al SEÑOR; nivelad una calzada en la estepa a nuestro Dios!” (Isa</a:t>
            </a:r>
            <a:r>
              <a:rPr lang="es-ES_tradnl" altLang="ja-JP" sz="2800" dirty="0">
                <a:latin typeface="Helvetica"/>
                <a:cs typeface="Helvetica"/>
              </a:rPr>
              <a:t>ías 40:3)</a:t>
            </a:r>
            <a:endParaRPr lang="es-ES_tradnl" sz="2800" dirty="0">
              <a:latin typeface="Helvetica"/>
              <a:cs typeface="Helvetica"/>
            </a:endParaRP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El El</a:t>
            </a:r>
            <a:r>
              <a:rPr lang="es-ES_tradnl" altLang="ja-JP">
                <a:cs typeface="ＭＳ Ｐゴシック" charset="0"/>
              </a:rPr>
              <a:t>ías por venir en el AT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800" dirty="0">
                <a:latin typeface="Helvetica"/>
                <a:cs typeface="Helvetica"/>
              </a:rPr>
              <a:t>Marcos 1:2-3 une los textos de Malaqu</a:t>
            </a:r>
            <a:r>
              <a:rPr lang="es-ES_tradnl" altLang="ja-JP" sz="2800" dirty="0">
                <a:latin typeface="Helvetica"/>
                <a:cs typeface="Helvetica"/>
              </a:rPr>
              <a:t>ías 3 e Isaías 40 como refiriéndose a la misma persona.</a:t>
            </a:r>
          </a:p>
          <a:p>
            <a:pPr>
              <a:lnSpc>
                <a:spcPct val="90000"/>
              </a:lnSpc>
            </a:pPr>
            <a:r>
              <a:rPr lang="es-ES_tradnl" altLang="ja-JP" sz="2800" dirty="0">
                <a:latin typeface="Helvetica"/>
                <a:cs typeface="Helvetica"/>
              </a:rPr>
              <a:t>Jesús citó el texto de Isaías explícitamente e hizo alusión al texto de Malaquías 4 con referencia a Juan el Bautista - Mateo 11:10 y 14.</a:t>
            </a:r>
          </a:p>
          <a:p>
            <a:pPr>
              <a:lnSpc>
                <a:spcPct val="90000"/>
              </a:lnSpc>
            </a:pPr>
            <a:r>
              <a:rPr lang="es-ES_tradnl" altLang="ja-JP" sz="2800" dirty="0">
                <a:latin typeface="Helvetica"/>
                <a:cs typeface="Helvetica"/>
              </a:rPr>
              <a:t>Juan el Bautista negó ser Elías, pero afirmó que era la voz que Isaías profetizó - Juan 1:21-23.</a:t>
            </a:r>
          </a:p>
          <a:p>
            <a:pPr>
              <a:lnSpc>
                <a:spcPct val="90000"/>
              </a:lnSpc>
            </a:pPr>
            <a:r>
              <a:rPr lang="es-ES_tradnl" altLang="ja-JP" sz="2800" dirty="0">
                <a:latin typeface="Helvetica"/>
                <a:cs typeface="Helvetica"/>
              </a:rPr>
              <a:t>(Posiblemente Juan no entendió todo su papel o negaba que era Elías reencarnado.)</a:t>
            </a:r>
          </a:p>
          <a:p>
            <a:pPr>
              <a:lnSpc>
                <a:spcPct val="90000"/>
              </a:lnSpc>
            </a:pPr>
            <a:r>
              <a:rPr lang="es-ES_tradnl" altLang="ja-JP" sz="2800" dirty="0">
                <a:latin typeface="Helvetica"/>
                <a:cs typeface="Helvetica"/>
              </a:rPr>
              <a:t>En fin, la profecía acerca de Elías se cumplió en Juan el Bautista.</a:t>
            </a:r>
            <a:endParaRPr lang="es-ES_tradnl" sz="2800" dirty="0">
              <a:latin typeface="Helvetica"/>
              <a:cs typeface="Helvetica"/>
            </a:endParaRP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El El</a:t>
            </a:r>
            <a:r>
              <a:rPr lang="es-ES_tradnl" altLang="ja-JP">
                <a:cs typeface="ＭＳ Ｐゴシック" charset="0"/>
              </a:rPr>
              <a:t>ías por venir el NT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Papel.thmx</Template>
  <TotalTime>1028</TotalTime>
  <Words>1834</Words>
  <Application>Microsoft Macintosh PowerPoint</Application>
  <PresentationFormat>Presentación en pantalla (4:3)</PresentationFormat>
  <Paragraphs>177</Paragraphs>
  <Slides>28</Slides>
  <Notes>28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3" baseType="lpstr">
      <vt:lpstr>Arial</vt:lpstr>
      <vt:lpstr>ＭＳ Ｐゴシック</vt:lpstr>
      <vt:lpstr>Wingdings</vt:lpstr>
      <vt:lpstr>Symbol</vt:lpstr>
      <vt:lpstr>Papel</vt:lpstr>
      <vt:lpstr>Hermenéutica II El uso del AT en el NT Cinco usos</vt:lpstr>
      <vt:lpstr>El uso apologético</vt:lpstr>
      <vt:lpstr>Salmo 16 y Hechos 2 y 13</vt:lpstr>
      <vt:lpstr>Argumento de Pedro</vt:lpstr>
      <vt:lpstr>Argumento de Pablo</vt:lpstr>
      <vt:lpstr>Principios hermenéuticos del uso apologético</vt:lpstr>
      <vt:lpstr>El uso profético</vt:lpstr>
      <vt:lpstr>El Elías por venir en el AT</vt:lpstr>
      <vt:lpstr>El Elías por venir el NT</vt:lpstr>
      <vt:lpstr>Principios hermenéuticos del uso profético</vt:lpstr>
      <vt:lpstr>El uso tipológico</vt:lpstr>
      <vt:lpstr>La tipología</vt:lpstr>
      <vt:lpstr>Tres posturas sobre la tipología</vt:lpstr>
      <vt:lpstr>Romanos 5:12-21</vt:lpstr>
      <vt:lpstr>Principios hermenéuticos del uso tipológico</vt:lpstr>
      <vt:lpstr>El uso teológico</vt:lpstr>
      <vt:lpstr>El uso teológico</vt:lpstr>
      <vt:lpstr>Amos 9:11-12 en Hechos 15:13-19</vt:lpstr>
      <vt:lpstr>El uso que Jacobo hizo de Amos</vt:lpstr>
      <vt:lpstr>El uso teológico, el profético y el tipológico</vt:lpstr>
      <vt:lpstr>Principios hermenéuticos del uso teológico</vt:lpstr>
      <vt:lpstr>El uso práctico o ético</vt:lpstr>
      <vt:lpstr>Ejemplos del uso práctico</vt:lpstr>
      <vt:lpstr>I Corintios 9:8-10</vt:lpstr>
      <vt:lpstr>I Corintios 9:8-10</vt:lpstr>
      <vt:lpstr>Principios hermenéuticos del uso práctico</vt:lpstr>
      <vt:lpstr>Principios hermenéuticos</vt:lpstr>
      <vt:lpstr>Tarea para la próxima semana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círculo hermenéutico</dc:title>
  <dc:creator>Larry Trotter</dc:creator>
  <cp:lastModifiedBy>Carla Gallareta</cp:lastModifiedBy>
  <cp:revision>98</cp:revision>
  <dcterms:created xsi:type="dcterms:W3CDTF">2009-09-03T18:08:47Z</dcterms:created>
  <dcterms:modified xsi:type="dcterms:W3CDTF">2012-09-28T19:56:22Z</dcterms:modified>
</cp:coreProperties>
</file>