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16"/>
  </p:notesMasterIdLst>
  <p:sldIdLst>
    <p:sldId id="259" r:id="rId2"/>
    <p:sldId id="263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38EE20-61F9-4F47-A674-DD8620C605A8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2299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AC06-2CA3-2440-B9CB-8DAD0E504B09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75E46-D7A8-8B4E-8095-1406BE90C029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86451-A6E8-EA49-92DB-6F9FC755810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830A1-0D2D-6C4D-80B4-FEF7233068F6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ED932-C727-5344-A21B-F38797659E2E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6C8E3-C01D-B14C-96D9-A2FF2950A4C8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71BAD-0C94-B648-AD25-036BE0EB197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D727E-9C47-0044-A2BE-A4808064BC4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7592E-70A3-D541-A750-0D5A9A5297E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58F9-D683-CC4B-8A0D-AB2A1DD8F01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33BDA-2811-DD4E-82DC-DEC5B46FEA96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82B1E-EF0B-5849-B38B-B699AE0C748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611AC-1E05-4C40-8B9E-A38D76829B0D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3A315-6186-4E4B-9D5D-301DE4BE081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F0E7D-E1BE-AD46-946D-B3C76B9901F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B7F5-8FCB-8340-AE94-FFCC370BFFF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D4FA-4E66-2B40-B2F4-F3BA8E77E3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FF3326-D4D3-8D48-B42D-98F27320FE6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9F80-1FA2-4344-8C41-F70193E572A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5520-507B-C945-BE20-297ED7782D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F37-ED70-224E-8053-A6F03789B37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A6ED-2E0D-FC4D-A9FC-7A6E4B6A725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E4C3-77B9-F341-8894-26639253C5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6131B1-70B0-4B4D-9BD7-EFF5A2D7707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D681B-F41D-0E47-9518-B2600431EE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0D81FC-3604-7844-89BA-0A0430C8CF4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marL="609600" indent="-609600" algn="ctr">
              <a:buFontTx/>
              <a:buNone/>
            </a:pPr>
            <a:endParaRPr lang="es-ES_tradnl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/>
            <a:r>
              <a:rPr lang="es-ES_tradnl" sz="5000" dirty="0">
                <a:latin typeface="AveriaSerif-Bold"/>
                <a:cs typeface="AveriaSerif-Bold"/>
              </a:rPr>
              <a:t>Los pasos de la ex</a:t>
            </a:r>
            <a:r>
              <a:rPr lang="es-ES_tradnl" altLang="ja-JP" sz="5000" dirty="0">
                <a:latin typeface="AveriaSerif-Bold"/>
                <a:cs typeface="AveriaSerif-Bold"/>
              </a:rPr>
              <a:t>égesis</a:t>
            </a:r>
            <a:br>
              <a:rPr lang="es-ES_tradnl" altLang="ja-JP" sz="5000" dirty="0">
                <a:latin typeface="AveriaSerif-Bold"/>
                <a:cs typeface="AveriaSerif-Bold"/>
              </a:rPr>
            </a:br>
            <a:r>
              <a:rPr lang="es-ES_tradnl" sz="5000" dirty="0">
                <a:latin typeface="AveriaSerif-Bold"/>
                <a:cs typeface="AveriaSerif-Bold"/>
              </a:rPr>
              <a:t>Y</a:t>
            </a:r>
            <a:br>
              <a:rPr lang="es-ES_tradnl" sz="5000" dirty="0">
                <a:latin typeface="AveriaSerif-Bold"/>
                <a:cs typeface="AveriaSerif-Bold"/>
              </a:rPr>
            </a:br>
            <a:r>
              <a:rPr lang="es-ES_tradnl" sz="5000" dirty="0">
                <a:latin typeface="AveriaSerif-Bold"/>
                <a:cs typeface="AveriaSerif-Bold"/>
              </a:rPr>
              <a:t>El ensayo </a:t>
            </a:r>
            <a:r>
              <a:rPr lang="es-ES_tradnl" sz="5000" dirty="0" smtClean="0">
                <a:latin typeface="AveriaSerif-Bold"/>
                <a:cs typeface="AveriaSerif-Bold"/>
              </a:rPr>
              <a:t>exeg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ético</a:t>
            </a:r>
            <a:r>
              <a:rPr lang="es-ES_tradnl" sz="5000" dirty="0" smtClean="0">
                <a:latin typeface="AveriaSerif-Bold"/>
                <a:cs typeface="AveriaSerif-Bold"/>
              </a:rPr>
              <a:t> 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200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9.	</a:t>
            </a:r>
            <a:r>
              <a:rPr lang="es-ES_tradnl" sz="2800" dirty="0">
                <a:latin typeface="Helvetica"/>
                <a:cs typeface="Helvetica"/>
              </a:rPr>
              <a:t>Todos las fuentes usadas deben</a:t>
            </a:r>
            <a:r>
              <a:rPr lang="es-ES" sz="2800" dirty="0">
                <a:latin typeface="Helvetica"/>
                <a:cs typeface="Helvetica"/>
              </a:rPr>
              <a:t> </a:t>
            </a:r>
            <a:r>
              <a:rPr lang="es-ES_tradnl" sz="2800" dirty="0">
                <a:latin typeface="Helvetica"/>
                <a:cs typeface="Helvetica"/>
              </a:rPr>
              <a:t>aparecer en el texto (</a:t>
            </a:r>
            <a:r>
              <a:rPr lang="ja-JP" altLang="es-ES_tradnl" sz="2800" dirty="0">
                <a:latin typeface="Helvetica"/>
                <a:cs typeface="Helvetica"/>
              </a:rPr>
              <a:t>“</a:t>
            </a:r>
            <a:r>
              <a:rPr lang="es-ES_tradnl" sz="2800" dirty="0">
                <a:latin typeface="Helvetica"/>
                <a:cs typeface="Helvetica"/>
              </a:rPr>
              <a:t>En la p</a:t>
            </a:r>
            <a:r>
              <a:rPr lang="es-ES_tradnl" altLang="ja-JP" sz="2800" dirty="0">
                <a:latin typeface="Helvetica"/>
                <a:cs typeface="Helvetica"/>
              </a:rPr>
              <a:t>ágina 241, Martínez afirmó . . .”) </a:t>
            </a:r>
            <a:r>
              <a:rPr lang="es-ES_tradnl" sz="2800" dirty="0">
                <a:latin typeface="Helvetica"/>
                <a:cs typeface="Helvetica"/>
              </a:rPr>
              <a:t>o en </a:t>
            </a:r>
            <a:r>
              <a:rPr lang="es-ES_tradnl" sz="2800" dirty="0" err="1">
                <a:latin typeface="Helvetica"/>
                <a:cs typeface="Helvetica"/>
              </a:rPr>
              <a:t>par</a:t>
            </a:r>
            <a:r>
              <a:rPr lang="es-ES_tradnl" altLang="ja-JP" sz="2800" dirty="0" err="1">
                <a:latin typeface="Helvetica"/>
                <a:cs typeface="Helvetica"/>
              </a:rPr>
              <a:t>én</a:t>
            </a:r>
            <a:r>
              <a:rPr lang="es-ES" sz="2800" dirty="0">
                <a:latin typeface="Helvetica"/>
                <a:cs typeface="Helvetica"/>
              </a:rPr>
              <a:t>t</a:t>
            </a:r>
            <a:r>
              <a:rPr lang="es-ES_tradnl" sz="2800" dirty="0" err="1">
                <a:latin typeface="Helvetica"/>
                <a:cs typeface="Helvetica"/>
              </a:rPr>
              <a:t>esis</a:t>
            </a:r>
            <a:r>
              <a:rPr lang="es-ES_tradnl" sz="2800" dirty="0">
                <a:latin typeface="Helvetica"/>
                <a:cs typeface="Helvetica"/>
              </a:rPr>
              <a:t> inmediatamente despu</a:t>
            </a:r>
            <a:r>
              <a:rPr lang="es-ES_tradnl" altLang="ja-JP" sz="2800" dirty="0">
                <a:latin typeface="Helvetica"/>
                <a:cs typeface="Helvetica"/>
              </a:rPr>
              <a:t>és</a:t>
            </a:r>
            <a:r>
              <a:rPr lang="es-ES" sz="2800" dirty="0">
                <a:latin typeface="Helvetica"/>
                <a:cs typeface="Helvetica"/>
              </a:rPr>
              <a:t> </a:t>
            </a:r>
            <a:r>
              <a:rPr lang="es-ES_tradnl" sz="2800" dirty="0">
                <a:latin typeface="Helvetica"/>
                <a:cs typeface="Helvetica"/>
              </a:rPr>
              <a:t>de la cita o la referencia y en la bibliograf</a:t>
            </a:r>
            <a:r>
              <a:rPr lang="es-ES_tradnl" altLang="ja-JP" sz="2800" dirty="0">
                <a:latin typeface="Helvetica"/>
                <a:cs typeface="Helvetica"/>
              </a:rPr>
              <a:t>ía</a:t>
            </a:r>
            <a:r>
              <a:rPr lang="es-ES_tradnl" sz="2800" dirty="0">
                <a:latin typeface="Helvetica"/>
                <a:cs typeface="Helvetica"/>
              </a:rPr>
              <a:t> al final del ensayo.  En la referencia </a:t>
            </a:r>
            <a:r>
              <a:rPr lang="es-ES_tradnl" sz="2800" dirty="0" err="1">
                <a:latin typeface="Helvetica"/>
                <a:cs typeface="Helvetica"/>
              </a:rPr>
              <a:t>parent</a:t>
            </a:r>
            <a:r>
              <a:rPr lang="es-ES_tradnl" altLang="ja-JP" sz="2800" dirty="0" err="1">
                <a:latin typeface="Helvetica"/>
                <a:cs typeface="Helvetica"/>
              </a:rPr>
              <a:t>ét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ca</a:t>
            </a:r>
            <a:r>
              <a:rPr lang="es-ES_tradnl" sz="2800" dirty="0">
                <a:latin typeface="Helvetica"/>
                <a:cs typeface="Helvetica"/>
              </a:rPr>
              <a:t>, se incluye solo el primer apellido del autor y la </a:t>
            </a:r>
            <a:r>
              <a:rPr lang="es-ES_tradnl" sz="2800" dirty="0" err="1">
                <a:latin typeface="Helvetica"/>
                <a:cs typeface="Helvetica"/>
              </a:rPr>
              <a:t>p</a:t>
            </a:r>
            <a:r>
              <a:rPr lang="es-ES_tradnl" altLang="ja-JP" sz="2800" dirty="0" err="1">
                <a:latin typeface="Helvetica"/>
                <a:cs typeface="Helvetica"/>
              </a:rPr>
              <a:t>ág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na</a:t>
            </a:r>
            <a:r>
              <a:rPr lang="es-ES_tradnl" sz="2800" dirty="0">
                <a:latin typeface="Helvetica"/>
                <a:cs typeface="Helvetica"/>
              </a:rPr>
              <a:t>.  Por ejemplo: (Mart</a:t>
            </a:r>
            <a:r>
              <a:rPr lang="es-ES_tradnl" altLang="ja-JP" sz="2800" dirty="0">
                <a:latin typeface="Helvetica"/>
                <a:cs typeface="Helvetica"/>
              </a:rPr>
              <a:t>ín</a:t>
            </a:r>
            <a:r>
              <a:rPr lang="es-ES_tradnl" sz="2800" dirty="0">
                <a:latin typeface="Helvetica"/>
                <a:cs typeface="Helvetica"/>
              </a:rPr>
              <a:t>ez 241).  Si se cita m</a:t>
            </a:r>
            <a:r>
              <a:rPr lang="es-ES_tradnl" altLang="ja-JP" sz="2800" dirty="0">
                <a:latin typeface="Helvetica"/>
                <a:cs typeface="Helvetica"/>
              </a:rPr>
              <a:t>ás</a:t>
            </a:r>
            <a:r>
              <a:rPr lang="es-ES" sz="2800" dirty="0">
                <a:latin typeface="Helvetica"/>
                <a:cs typeface="Helvetica"/>
              </a:rPr>
              <a:t> </a:t>
            </a:r>
            <a:r>
              <a:rPr lang="es-ES_tradnl" sz="2800" dirty="0">
                <a:latin typeface="Helvetica"/>
                <a:cs typeface="Helvetica"/>
              </a:rPr>
              <a:t>de una obra por el mismo autor, se incluye el t</a:t>
            </a:r>
            <a:r>
              <a:rPr lang="es-ES_tradnl" altLang="ja-JP" sz="2800" dirty="0">
                <a:latin typeface="Helvetica"/>
                <a:cs typeface="Helvetica"/>
              </a:rPr>
              <a:t>ít</a:t>
            </a:r>
            <a:r>
              <a:rPr lang="es-ES_tradnl" sz="2800" dirty="0">
                <a:latin typeface="Helvetica"/>
                <a:cs typeface="Helvetica"/>
              </a:rPr>
              <a:t>ulo del libro (con letras </a:t>
            </a:r>
            <a:r>
              <a:rPr lang="es-ES_tradnl" sz="2800" i="1" dirty="0">
                <a:latin typeface="Helvetica"/>
                <a:cs typeface="Helvetica"/>
              </a:rPr>
              <a:t>cursivas</a:t>
            </a:r>
            <a:r>
              <a:rPr lang="es-ES_tradnl" sz="2800" dirty="0">
                <a:latin typeface="Helvetica"/>
                <a:cs typeface="Helvetica"/>
              </a:rPr>
              <a:t>) en lugar del apellido del autor.  Por ejemplo: (</a:t>
            </a:r>
            <a:r>
              <a:rPr lang="es-ES_tradnl" sz="2800" i="1" dirty="0">
                <a:latin typeface="Helvetica"/>
                <a:cs typeface="Helvetica"/>
              </a:rPr>
              <a:t>La historia de la reforma en Europa</a:t>
            </a:r>
            <a:r>
              <a:rPr lang="es-ES_tradnl" sz="2800" dirty="0">
                <a:latin typeface="Helvetica"/>
                <a:cs typeface="Helvetica"/>
              </a:rPr>
              <a:t> 372).</a:t>
            </a:r>
            <a:endParaRPr lang="es-ES_tradnl" altLang="ja-JP" sz="2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/>
              <a:t>Normas del ensayo exeg</a:t>
            </a:r>
            <a:r>
              <a:rPr lang="es-ES_tradnl" altLang="ja-JP"/>
              <a:t>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200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sz="2800" dirty="0">
                <a:latin typeface="Helvetica"/>
                <a:cs typeface="Helvetica"/>
              </a:rPr>
              <a:t>Se puede emplear otro m</a:t>
            </a:r>
            <a:r>
              <a:rPr lang="es-ES_tradnl" altLang="ja-JP" sz="2800" dirty="0">
                <a:latin typeface="Helvetica"/>
                <a:cs typeface="Helvetica"/>
              </a:rPr>
              <a:t>étodo reconocido de citar fuentes.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sz="2800" dirty="0">
                <a:latin typeface="Helvetica"/>
                <a:cs typeface="Helvetica"/>
              </a:rPr>
              <a:t>En la bibliograf</a:t>
            </a:r>
            <a:r>
              <a:rPr lang="es-ES_tradnl" altLang="ja-JP" sz="2800" dirty="0">
                <a:latin typeface="Helvetica"/>
                <a:cs typeface="Helvetica"/>
              </a:rPr>
              <a:t>ía</a:t>
            </a:r>
            <a:r>
              <a:rPr lang="es-ES_tradnl" sz="2800" dirty="0">
                <a:latin typeface="Helvetica"/>
                <a:cs typeface="Helvetica"/>
              </a:rPr>
              <a:t>, toda la informaci</a:t>
            </a:r>
            <a:r>
              <a:rPr lang="es-ES_tradnl" altLang="ja-JP" sz="2800" dirty="0">
                <a:latin typeface="Helvetica"/>
                <a:cs typeface="Helvetica"/>
              </a:rPr>
              <a:t>ón </a:t>
            </a:r>
            <a:r>
              <a:rPr lang="es-ES_tradnl" sz="2800" dirty="0">
                <a:latin typeface="Helvetica"/>
                <a:cs typeface="Helvetica"/>
              </a:rPr>
              <a:t>relevante acerca de las fuentes aparece en orden </a:t>
            </a:r>
            <a:r>
              <a:rPr lang="es-ES_tradnl" sz="2800" dirty="0" err="1">
                <a:latin typeface="Helvetica"/>
                <a:cs typeface="Helvetica"/>
              </a:rPr>
              <a:t>alfab</a:t>
            </a:r>
            <a:r>
              <a:rPr lang="es-ES_tradnl" altLang="ja-JP" sz="2800" dirty="0" err="1">
                <a:latin typeface="Helvetica"/>
                <a:cs typeface="Helvetica"/>
              </a:rPr>
              <a:t>ét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co</a:t>
            </a:r>
            <a:r>
              <a:rPr lang="es-ES_tradnl" sz="2800" dirty="0">
                <a:latin typeface="Helvetica"/>
                <a:cs typeface="Helvetica"/>
              </a:rPr>
              <a:t> del primer apellido.  Los siguientes son algunos ejemplos de obras ficticias:</a:t>
            </a:r>
            <a:endParaRPr lang="es-ES_tradnl" altLang="ja-JP" sz="2400" dirty="0">
              <a:latin typeface="Helvetica"/>
              <a:cs typeface="Helvetica"/>
            </a:endParaRPr>
          </a:p>
          <a:p>
            <a:pPr marL="1524000" lvl="2" indent="-609600">
              <a:buFontTx/>
              <a:buNone/>
            </a:pPr>
            <a:r>
              <a:rPr lang="es-ES_tradnl" sz="2000" dirty="0">
                <a:latin typeface="Helvetica"/>
                <a:cs typeface="Helvetica"/>
              </a:rPr>
              <a:t>Entrada para un libro:</a:t>
            </a:r>
          </a:p>
          <a:p>
            <a:pPr marL="1524000" lvl="2" indent="-609600">
              <a:buFontTx/>
              <a:buNone/>
            </a:pPr>
            <a:r>
              <a:rPr lang="es-ES_tradnl" sz="2000" dirty="0">
                <a:latin typeface="Helvetica"/>
                <a:cs typeface="Helvetica"/>
              </a:rPr>
              <a:t>Mart</a:t>
            </a:r>
            <a:r>
              <a:rPr lang="es-ES_tradnl" altLang="ja-JP" sz="2000" dirty="0">
                <a:latin typeface="Helvetica"/>
                <a:cs typeface="Helvetica"/>
              </a:rPr>
              <a:t>ín</a:t>
            </a:r>
            <a:r>
              <a:rPr lang="es-ES_tradnl" sz="2000" dirty="0">
                <a:latin typeface="Helvetica"/>
                <a:cs typeface="Helvetica"/>
              </a:rPr>
              <a:t>ez G</a:t>
            </a:r>
            <a:r>
              <a:rPr lang="es-ES_tradnl" altLang="ja-JP" sz="2000" dirty="0">
                <a:latin typeface="Helvetica"/>
                <a:cs typeface="Helvetica"/>
              </a:rPr>
              <a:t>óme</a:t>
            </a:r>
            <a:r>
              <a:rPr lang="es-ES_tradnl" sz="2000" dirty="0">
                <a:latin typeface="Helvetica"/>
                <a:cs typeface="Helvetica"/>
              </a:rPr>
              <a:t>z, Alfredo. </a:t>
            </a:r>
            <a:r>
              <a:rPr lang="es-ES_tradnl" sz="2000" i="1" dirty="0">
                <a:latin typeface="Helvetica"/>
                <a:cs typeface="Helvetica"/>
              </a:rPr>
              <a:t>Brev</a:t>
            </a:r>
            <a:r>
              <a:rPr lang="es-ES_tradnl" altLang="ja-JP" sz="2000" i="1" dirty="0">
                <a:latin typeface="Helvetica"/>
                <a:cs typeface="Helvetica"/>
              </a:rPr>
              <a:t>ís</a:t>
            </a:r>
            <a:r>
              <a:rPr lang="es-ES_tradnl" sz="2000" i="1" dirty="0">
                <a:latin typeface="Helvetica"/>
                <a:cs typeface="Helvetica"/>
              </a:rPr>
              <a:t>ima historia de la iglesia en </a:t>
            </a:r>
            <a:r>
              <a:rPr lang="es-ES_tradnl" sz="2000" i="1" dirty="0" err="1">
                <a:latin typeface="Helvetica"/>
                <a:cs typeface="Helvetica"/>
              </a:rPr>
              <a:t>Ant</a:t>
            </a:r>
            <a:r>
              <a:rPr lang="es-ES_tradnl" altLang="ja-JP" sz="2000" i="1" dirty="0" err="1">
                <a:latin typeface="Helvetica"/>
                <a:cs typeface="Helvetica"/>
              </a:rPr>
              <a:t>ár</a:t>
            </a:r>
            <a:r>
              <a:rPr lang="es-ES" sz="2000" i="1" dirty="0">
                <a:latin typeface="Helvetica"/>
                <a:cs typeface="Helvetica"/>
              </a:rPr>
              <a:t>t</a:t>
            </a:r>
            <a:r>
              <a:rPr lang="es-ES_tradnl" sz="2000" i="1" dirty="0" err="1">
                <a:latin typeface="Helvetica"/>
                <a:cs typeface="Helvetica"/>
              </a:rPr>
              <a:t>ica</a:t>
            </a:r>
            <a:r>
              <a:rPr lang="es-ES_tradnl" sz="2000" dirty="0">
                <a:latin typeface="Helvetica"/>
                <a:cs typeface="Helvetica"/>
              </a:rPr>
              <a:t>. Santiago: Libros de Fe, 1998.</a:t>
            </a:r>
          </a:p>
          <a:p>
            <a:pPr marL="1879600" lvl="3" indent="-508000">
              <a:buFontTx/>
              <a:buNone/>
            </a:pPr>
            <a:endParaRPr lang="es-ES_tradnl" sz="1800" dirty="0">
              <a:latin typeface="Helvetica"/>
              <a:cs typeface="Helvetica"/>
            </a:endParaRPr>
          </a:p>
          <a:p>
            <a:pPr marL="1524000" lvl="2" indent="-609600">
              <a:buFontTx/>
              <a:buNone/>
            </a:pPr>
            <a:r>
              <a:rPr lang="es-ES_tradnl" sz="2000" dirty="0">
                <a:latin typeface="Helvetica"/>
                <a:cs typeface="Helvetica"/>
              </a:rPr>
              <a:t>Si es una traducci</a:t>
            </a:r>
            <a:r>
              <a:rPr lang="es-ES_tradnl" altLang="ja-JP" sz="2000" dirty="0">
                <a:latin typeface="Helvetica"/>
                <a:cs typeface="Helvetica"/>
              </a:rPr>
              <a:t>ón </a:t>
            </a:r>
            <a:r>
              <a:rPr lang="es-ES_tradnl" sz="2000" dirty="0">
                <a:latin typeface="Helvetica"/>
                <a:cs typeface="Helvetica"/>
              </a:rPr>
              <a:t>la entrada es as</a:t>
            </a:r>
            <a:r>
              <a:rPr lang="es-ES_tradnl" altLang="ja-JP" sz="2000" dirty="0">
                <a:latin typeface="Helvetica"/>
                <a:cs typeface="Helvetica"/>
              </a:rPr>
              <a:t>í</a:t>
            </a:r>
            <a:r>
              <a:rPr lang="es-ES_tradnl" sz="2000" dirty="0">
                <a:latin typeface="Helvetica"/>
                <a:cs typeface="Helvetica"/>
              </a:rPr>
              <a:t>:</a:t>
            </a:r>
          </a:p>
          <a:p>
            <a:pPr marL="1524000" lvl="2" indent="-609600">
              <a:buFontTx/>
              <a:buNone/>
            </a:pPr>
            <a:r>
              <a:rPr lang="es-ES_tradnl" sz="2000" dirty="0">
                <a:latin typeface="Helvetica"/>
                <a:cs typeface="Helvetica"/>
              </a:rPr>
              <a:t>Smith, John H. </a:t>
            </a:r>
            <a:r>
              <a:rPr lang="es-ES_tradnl" sz="2000" i="1" dirty="0">
                <a:latin typeface="Helvetica"/>
                <a:cs typeface="Helvetica"/>
              </a:rPr>
              <a:t>La teolog</a:t>
            </a:r>
            <a:r>
              <a:rPr lang="es-ES_tradnl" altLang="ja-JP" sz="2000" i="1" dirty="0">
                <a:latin typeface="Helvetica"/>
                <a:cs typeface="Helvetica"/>
              </a:rPr>
              <a:t>ía</a:t>
            </a:r>
            <a:r>
              <a:rPr lang="es-ES_tradnl" sz="2000" i="1" dirty="0">
                <a:latin typeface="Helvetica"/>
                <a:cs typeface="Helvetica"/>
              </a:rPr>
              <a:t> hoy</a:t>
            </a:r>
            <a:r>
              <a:rPr lang="es-ES_tradnl" sz="2000" dirty="0">
                <a:latin typeface="Helvetica"/>
                <a:cs typeface="Helvetica"/>
              </a:rPr>
              <a:t>. Trad. Emilio </a:t>
            </a:r>
            <a:r>
              <a:rPr lang="es-ES_tradnl" sz="2000" dirty="0" err="1">
                <a:latin typeface="Helvetica"/>
                <a:cs typeface="Helvetica"/>
              </a:rPr>
              <a:t>S</a:t>
            </a:r>
            <a:r>
              <a:rPr lang="es-ES_tradnl" altLang="ja-JP" sz="2000" dirty="0" err="1">
                <a:latin typeface="Helvetica"/>
                <a:cs typeface="Helvetica"/>
              </a:rPr>
              <a:t>án</a:t>
            </a:r>
            <a:r>
              <a:rPr lang="es-ES" sz="2000" dirty="0">
                <a:latin typeface="Helvetica"/>
                <a:cs typeface="Helvetica"/>
              </a:rPr>
              <a:t>c</a:t>
            </a:r>
            <a:r>
              <a:rPr lang="es-ES_tradnl" sz="2000" dirty="0">
                <a:latin typeface="Helvetica"/>
                <a:cs typeface="Helvetica"/>
              </a:rPr>
              <a:t>hez. Madrid: Casa </a:t>
            </a:r>
            <a:r>
              <a:rPr lang="es-ES_tradnl" sz="2000" dirty="0" err="1">
                <a:latin typeface="Helvetica"/>
                <a:cs typeface="Helvetica"/>
              </a:rPr>
              <a:t>Arminiana</a:t>
            </a:r>
            <a:r>
              <a:rPr lang="es-ES_tradnl" sz="2000" dirty="0">
                <a:latin typeface="Helvetica"/>
                <a:cs typeface="Helvetica"/>
              </a:rPr>
              <a:t> de </a:t>
            </a:r>
            <a:r>
              <a:rPr lang="es-ES_tradnl" sz="2000" dirty="0" err="1">
                <a:latin typeface="Helvetica"/>
                <a:cs typeface="Helvetica"/>
              </a:rPr>
              <a:t>Publicaci</a:t>
            </a:r>
            <a:r>
              <a:rPr lang="es-ES" sz="2000" dirty="0" err="1">
                <a:latin typeface="Helvetica"/>
                <a:cs typeface="Helvetica"/>
              </a:rPr>
              <a:t>ones</a:t>
            </a:r>
            <a:r>
              <a:rPr lang="es-ES" sz="2000" dirty="0">
                <a:latin typeface="Helvetica"/>
                <a:cs typeface="Helvetica"/>
              </a:rPr>
              <a:t>, </a:t>
            </a:r>
            <a:r>
              <a:rPr lang="es-ES_tradnl" sz="2000" dirty="0">
                <a:latin typeface="Helvetica"/>
                <a:cs typeface="Helvetica"/>
              </a:rPr>
              <a:t>2004.</a:t>
            </a:r>
            <a:endParaRPr lang="es-ES_tradnl" altLang="ja-JP" sz="1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 dirty="0"/>
              <a:t>Normas del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20000" cy="5486400"/>
          </a:xfrm>
          <a:ln/>
        </p:spPr>
        <p:txBody>
          <a:bodyPr/>
          <a:lstStyle/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Entrada para un artículo en un libro de referencia: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Salinas Ort</a:t>
            </a:r>
            <a:r>
              <a:rPr lang="es-ES_tradnl" altLang="ja-JP" dirty="0">
                <a:latin typeface="Helvetica"/>
                <a:cs typeface="Helvetica"/>
              </a:rPr>
              <a:t>iz</a:t>
            </a:r>
            <a:r>
              <a:rPr lang="es-ES_tradnl" dirty="0">
                <a:latin typeface="Helvetica"/>
                <a:cs typeface="Helvetica"/>
              </a:rPr>
              <a:t>, Samuel. </a:t>
            </a:r>
            <a:r>
              <a:rPr lang="ja-JP" altLang="es-ES_tradnl" dirty="0">
                <a:latin typeface="Helvetica"/>
                <a:cs typeface="Helvetica"/>
              </a:rPr>
              <a:t>“</a:t>
            </a:r>
            <a:r>
              <a:rPr lang="es-ES" dirty="0">
                <a:latin typeface="Helvetica"/>
                <a:cs typeface="Helvetica"/>
              </a:rPr>
              <a:t>El</a:t>
            </a:r>
            <a:r>
              <a:rPr lang="es-ES_tradnl" dirty="0">
                <a:latin typeface="Helvetica"/>
                <a:cs typeface="Helvetica"/>
              </a:rPr>
              <a:t> crecimiento de la iglesia en Oaxaca</a:t>
            </a:r>
            <a:r>
              <a:rPr lang="ja-JP" altLang="es-ES_tradnl" dirty="0">
                <a:latin typeface="Helvetica"/>
                <a:cs typeface="Helvetica"/>
              </a:rPr>
              <a:t>”</a:t>
            </a:r>
            <a:r>
              <a:rPr lang="es-ES_tradnl" dirty="0">
                <a:latin typeface="Helvetica"/>
                <a:cs typeface="Helvetica"/>
              </a:rPr>
              <a:t>. </a:t>
            </a:r>
            <a:r>
              <a:rPr lang="es-ES_tradnl" i="1" dirty="0">
                <a:latin typeface="Helvetica"/>
                <a:cs typeface="Helvetica"/>
              </a:rPr>
              <a:t>Movimientos modernos</a:t>
            </a:r>
            <a:r>
              <a:rPr lang="es-ES_tradnl" dirty="0">
                <a:latin typeface="Helvetica"/>
                <a:cs typeface="Helvetica"/>
              </a:rPr>
              <a:t>. Houston: Publicaciones Universo, 1967.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Cuando es una cita de un sitio Web, hay que incluir la siguiente informaci</a:t>
            </a:r>
            <a:r>
              <a:rPr lang="es-ES_tradnl" altLang="ja-JP" dirty="0">
                <a:latin typeface="Helvetica"/>
                <a:cs typeface="Helvetica"/>
              </a:rPr>
              <a:t>ón </a:t>
            </a:r>
            <a:r>
              <a:rPr lang="es-ES_tradnl" dirty="0">
                <a:latin typeface="Helvetica"/>
                <a:cs typeface="Helvetica"/>
              </a:rPr>
              <a:t>si est</a:t>
            </a:r>
            <a:r>
              <a:rPr lang="es-ES_tradnl" altLang="ja-JP" dirty="0">
                <a:latin typeface="Helvetica"/>
                <a:cs typeface="Helvetica"/>
              </a:rPr>
              <a:t>á</a:t>
            </a:r>
            <a:r>
              <a:rPr lang="es-ES_tradnl" dirty="0">
                <a:latin typeface="Helvetica"/>
                <a:cs typeface="Helvetica"/>
              </a:rPr>
              <a:t> disponible: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Apellidos, Nombre. </a:t>
            </a:r>
            <a:r>
              <a:rPr lang="ja-JP" altLang="es-ES_tradnl" dirty="0">
                <a:latin typeface="Helvetica"/>
                <a:cs typeface="Helvetica"/>
              </a:rPr>
              <a:t>“</a:t>
            </a:r>
            <a:r>
              <a:rPr lang="es-ES_tradnl" dirty="0">
                <a:latin typeface="Helvetica"/>
                <a:cs typeface="Helvetica"/>
              </a:rPr>
              <a:t>N</a:t>
            </a:r>
            <a:r>
              <a:rPr lang="es-ES" dirty="0">
                <a:latin typeface="Helvetica"/>
                <a:cs typeface="Helvetica"/>
              </a:rPr>
              <a:t>o</a:t>
            </a:r>
            <a:r>
              <a:rPr lang="es-ES_tradnl" dirty="0" err="1">
                <a:latin typeface="Helvetica"/>
                <a:cs typeface="Helvetica"/>
              </a:rPr>
              <a:t>mbre</a:t>
            </a:r>
            <a:r>
              <a:rPr lang="es-ES_tradnl" dirty="0">
                <a:latin typeface="Helvetica"/>
                <a:cs typeface="Helvetica"/>
              </a:rPr>
              <a:t> del artículo</a:t>
            </a:r>
            <a:r>
              <a:rPr lang="ja-JP" altLang="es-ES_tradnl" dirty="0">
                <a:latin typeface="Helvetica"/>
                <a:cs typeface="Helvetica"/>
              </a:rPr>
              <a:t>”</a:t>
            </a:r>
            <a:r>
              <a:rPr lang="es-ES_tradnl" dirty="0">
                <a:latin typeface="Helvetica"/>
                <a:cs typeface="Helvetica"/>
              </a:rPr>
              <a:t>. </a:t>
            </a:r>
            <a:r>
              <a:rPr lang="es-ES_tradnl" i="1" dirty="0">
                <a:latin typeface="Helvetica"/>
                <a:cs typeface="Helvetica"/>
              </a:rPr>
              <a:t>Nombre del sitio</a:t>
            </a:r>
            <a:r>
              <a:rPr lang="es-ES_tradnl" dirty="0">
                <a:latin typeface="Helvetica"/>
                <a:cs typeface="Helvetica"/>
              </a:rPr>
              <a:t>. fecha de publicación. Patrocinador del sitio. fecha de consulta. &lt;</a:t>
            </a:r>
            <a:r>
              <a:rPr lang="es-ES_tradnl" dirty="0" err="1">
                <a:latin typeface="Helvetica"/>
                <a:cs typeface="Helvetica"/>
              </a:rPr>
              <a:t>direcci</a:t>
            </a:r>
            <a:r>
              <a:rPr lang="es-ES" dirty="0" err="1">
                <a:latin typeface="Helvetica"/>
                <a:cs typeface="Helvetica"/>
              </a:rPr>
              <a:t>ón</a:t>
            </a:r>
            <a:r>
              <a:rPr lang="es-ES" dirty="0">
                <a:latin typeface="Helvetica"/>
                <a:cs typeface="Helvetica"/>
              </a:rPr>
              <a:t> </a:t>
            </a:r>
            <a:r>
              <a:rPr lang="es-ES_tradnl" dirty="0">
                <a:latin typeface="Helvetica"/>
                <a:cs typeface="Helvetica"/>
              </a:rPr>
              <a:t>de la página&gt;.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endParaRPr lang="es-ES_tradnl" altLang="ja-JP" sz="24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 dirty="0"/>
              <a:t>Normas del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20000" cy="5486400"/>
          </a:xfrm>
          <a:ln/>
        </p:spPr>
        <p:txBody>
          <a:bodyPr/>
          <a:lstStyle/>
          <a:p>
            <a:pPr marL="1524000" lvl="2" indent="-609600">
              <a:buFontTx/>
              <a:buNone/>
            </a:pPr>
            <a:r>
              <a:rPr lang="es-ES" dirty="0" err="1">
                <a:latin typeface="Helvetica"/>
                <a:cs typeface="Helvetica"/>
              </a:rPr>
              <a:t>Pére</a:t>
            </a:r>
            <a:r>
              <a:rPr lang="es-ES_tradnl" dirty="0">
                <a:latin typeface="Helvetica"/>
                <a:cs typeface="Helvetica"/>
              </a:rPr>
              <a:t>z, Juan. </a:t>
            </a:r>
            <a:r>
              <a:rPr lang="es-ES" dirty="0">
                <a:latin typeface="Helvetica"/>
                <a:cs typeface="Helvetica"/>
              </a:rPr>
              <a:t>“¿P</a:t>
            </a:r>
            <a:r>
              <a:rPr lang="es-ES_tradnl" dirty="0" err="1">
                <a:latin typeface="Helvetica"/>
                <a:cs typeface="Helvetica"/>
              </a:rPr>
              <a:t>uede</a:t>
            </a:r>
            <a:r>
              <a:rPr lang="es-ES_tradnl" dirty="0">
                <a:latin typeface="Helvetica"/>
                <a:cs typeface="Helvetica"/>
              </a:rPr>
              <a:t> sobrevivir el calvinismo?</a:t>
            </a:r>
            <a:r>
              <a:rPr lang="ja-JP" altLang="es-ES_tradnl" dirty="0">
                <a:latin typeface="Helvetica"/>
                <a:cs typeface="Helvetica"/>
              </a:rPr>
              <a:t>”</a:t>
            </a:r>
            <a:r>
              <a:rPr lang="es-ES_tradnl" dirty="0">
                <a:latin typeface="Helvetica"/>
                <a:cs typeface="Helvetica"/>
              </a:rPr>
              <a:t> </a:t>
            </a:r>
            <a:r>
              <a:rPr lang="es-ES_tradnl" i="1" dirty="0">
                <a:latin typeface="Helvetica"/>
                <a:cs typeface="Helvetica"/>
              </a:rPr>
              <a:t>La reforma moderna.</a:t>
            </a:r>
            <a:r>
              <a:rPr lang="es-ES_tradnl" dirty="0">
                <a:latin typeface="Helvetica"/>
                <a:cs typeface="Helvetica"/>
              </a:rPr>
              <a:t> 24 jun 2007. Comité para avanzar la reforma. 23 nov 2008. &lt;http://</a:t>
            </a:r>
            <a:r>
              <a:rPr lang="es-ES_tradnl" dirty="0" err="1">
                <a:latin typeface="Helvetica"/>
                <a:cs typeface="Helvetica"/>
              </a:rPr>
              <a:t>www.reformamoderna.org</a:t>
            </a:r>
            <a:r>
              <a:rPr lang="es-ES_tradnl" dirty="0">
                <a:latin typeface="Helvetica"/>
                <a:cs typeface="Helvetica"/>
              </a:rPr>
              <a:t>/</a:t>
            </a:r>
            <a:r>
              <a:rPr lang="es-ES_tradnl" dirty="0" err="1">
                <a:latin typeface="Helvetica"/>
                <a:cs typeface="Helvetica"/>
              </a:rPr>
              <a:t>articulos</a:t>
            </a:r>
            <a:r>
              <a:rPr lang="es-ES_tradnl" dirty="0">
                <a:latin typeface="Helvetica"/>
                <a:cs typeface="Helvetica"/>
              </a:rPr>
              <a:t>. </a:t>
            </a:r>
            <a:r>
              <a:rPr lang="es-ES_tradnl" dirty="0" err="1">
                <a:latin typeface="Helvetica"/>
                <a:cs typeface="Helvetica"/>
              </a:rPr>
              <a:t>puedesobrevivir.htm</a:t>
            </a:r>
            <a:r>
              <a:rPr lang="es-ES_tradnl" dirty="0">
                <a:latin typeface="Helvetica"/>
                <a:cs typeface="Helvetica"/>
              </a:rPr>
              <a:t>&gt;.</a:t>
            </a:r>
          </a:p>
          <a:p>
            <a:pPr marL="1524000" lvl="2" indent="-609600">
              <a:buFontTx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1524000" lvl="2" indent="-609600">
              <a:buFontTx/>
              <a:buNone/>
            </a:pPr>
            <a:r>
              <a:rPr lang="es-ES_tradnl" dirty="0">
                <a:latin typeface="Helvetica"/>
                <a:cs typeface="Helvetica"/>
              </a:rPr>
              <a:t>Es m</a:t>
            </a:r>
            <a:r>
              <a:rPr lang="es-ES_tradnl" altLang="ja-JP" dirty="0">
                <a:latin typeface="Helvetica"/>
                <a:cs typeface="Helvetica"/>
              </a:rPr>
              <a:t>ás fácil ir haciendo entradas en la bibliografía cada vez que cites una fuente.</a:t>
            </a:r>
          </a:p>
          <a:p>
            <a:pPr marL="1524000" lvl="2" indent="-609600">
              <a:buFontTx/>
              <a:buNone/>
            </a:pPr>
            <a:r>
              <a:rPr lang="es-ES_tradnl" altLang="ja-JP" dirty="0">
                <a:latin typeface="Helvetica"/>
                <a:cs typeface="Helvetica"/>
              </a:rPr>
              <a:t>El no citar una fuente es plagiar y recibirá una calificación de cero.</a:t>
            </a:r>
            <a:endParaRPr lang="es-ES_tradnl" dirty="0">
              <a:latin typeface="Helvetica"/>
              <a:cs typeface="Helvetica"/>
            </a:endParaRPr>
          </a:p>
          <a:p>
            <a:pPr marL="812800" indent="-812800">
              <a:lnSpc>
                <a:spcPct val="90000"/>
              </a:lnSpc>
              <a:buFontTx/>
              <a:buNone/>
            </a:pPr>
            <a:endParaRPr lang="es-ES_tradnl" altLang="ja-JP" sz="24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 dirty="0"/>
              <a:t>Normas del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200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Escribir un ensayo exegético poniendo en práctica lo aprendido en este curso.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De 5 a 10 páginas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Fecha límite de entrega: 21 de noviembre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Si se entrega después de la fecha límite, se deducirá 5 puntos por cada día tarde.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Si tienes alguna duda o si necesitas ayuda, contáctame.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Estoy dispuesto a revisar un borrador.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¡Empieza ahora!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460432" cy="1143000"/>
          </a:xfrm>
        </p:spPr>
        <p:txBody>
          <a:bodyPr/>
          <a:lstStyle/>
          <a:p>
            <a:r>
              <a:rPr lang="es-ES_tradnl" dirty="0"/>
              <a:t>Tarea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7772400" cy="475104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Las unidades 9-11 de Orozco contienen mucha repetici</a:t>
            </a:r>
            <a:r>
              <a:rPr lang="es-ES_tradnl" altLang="ja-JP" dirty="0">
                <a:latin typeface="Helvetica"/>
                <a:cs typeface="Helvetica"/>
              </a:rPr>
              <a:t>ón de lo que hemos revisado sobre el estudio de palabras.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Un detalle nuevo es la necesidad de determinar si una palabra está en el original, no solo en la traducción (92).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Comparando la traducción con la interlineal nos resuelve la duda.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143000"/>
          </a:xfrm>
        </p:spPr>
        <p:txBody>
          <a:bodyPr/>
          <a:lstStyle/>
          <a:p>
            <a:r>
              <a:rPr lang="es-ES_tradnl" dirty="0"/>
              <a:t>Orozco unidades 9-11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0292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Escoger el texto, una unidad de pensamiento y leer todo el libro b</a:t>
            </a:r>
            <a:r>
              <a:rPr lang="es-ES_tradnl" altLang="ja-JP" sz="2800" dirty="0">
                <a:latin typeface="Helvetica"/>
                <a:cs typeface="Helvetica"/>
              </a:rPr>
              <a:t>íblico donde se encuentra.</a:t>
            </a:r>
            <a:endParaRPr lang="es-ES_tradnl" sz="2800" dirty="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Traducir el texto del original o leerlo en varias buenas traducciones y la interlineal.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Usar la Biblia y los libros de introducci</a:t>
            </a:r>
            <a:r>
              <a:rPr lang="es-ES_tradnl" altLang="ja-JP" sz="2800" dirty="0">
                <a:latin typeface="Helvetica"/>
                <a:cs typeface="Helvetica"/>
              </a:rPr>
              <a:t>ón bíblica para identificar el género, al autor, a los destinatarios, la fecha, la ocasión y el lugar.</a:t>
            </a:r>
            <a:endParaRPr lang="es-ES_tradnl" sz="2800" dirty="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Hacer el diagrama sint</a:t>
            </a:r>
            <a:r>
              <a:rPr lang="es-ES_tradnl" altLang="ja-JP" sz="2800" dirty="0">
                <a:latin typeface="Helvetica"/>
                <a:cs typeface="Helvetica"/>
              </a:rPr>
              <a:t>áctico.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143000"/>
          </a:xfrm>
        </p:spPr>
        <p:txBody>
          <a:bodyPr/>
          <a:lstStyle/>
          <a:p>
            <a:r>
              <a:rPr lang="es-ES_tradnl" dirty="0"/>
              <a:t>Los pasos de la ex</a:t>
            </a:r>
            <a:r>
              <a:rPr lang="es-ES_tradnl" altLang="ja-JP" dirty="0"/>
              <a:t>égesis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5.	Identificar las palabras más importantes y estudiarlas: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>
                <a:latin typeface="Helvetica"/>
                <a:cs typeface="Helvetica"/>
              </a:rPr>
              <a:t>Usar la Concordancia </a:t>
            </a:r>
            <a:r>
              <a:rPr lang="es-ES_tradnl" altLang="ja-JP" sz="2400" dirty="0" err="1">
                <a:latin typeface="Helvetica"/>
                <a:cs typeface="Helvetica"/>
              </a:rPr>
              <a:t>Strong</a:t>
            </a:r>
            <a:r>
              <a:rPr lang="es-ES_tradnl" altLang="ja-JP" sz="2400" dirty="0">
                <a:latin typeface="Helvetica"/>
                <a:cs typeface="Helvetica"/>
              </a:rPr>
              <a:t> para identificar las palabras originales.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>
                <a:latin typeface="Helvetica"/>
                <a:cs typeface="Helvetica"/>
              </a:rPr>
              <a:t>Consultar </a:t>
            </a:r>
            <a:r>
              <a:rPr lang="es-ES_tradnl" altLang="ja-JP" sz="2400" dirty="0" err="1">
                <a:latin typeface="Helvetica"/>
                <a:cs typeface="Helvetica"/>
              </a:rPr>
              <a:t>Strong</a:t>
            </a:r>
            <a:r>
              <a:rPr lang="es-ES_tradnl" altLang="ja-JP" sz="2400" dirty="0">
                <a:latin typeface="Helvetica"/>
                <a:cs typeface="Helvetica"/>
              </a:rPr>
              <a:t>, los léxicos y Vine para tener unas ideas de los posibles usos de las palabras.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>
                <a:latin typeface="Helvetica"/>
                <a:cs typeface="Helvetica"/>
              </a:rPr>
              <a:t>Usar la concordancia en hebreo o griego para localizar todas las instancias de las palabras.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>
                <a:latin typeface="Helvetica"/>
                <a:cs typeface="Helvetica"/>
              </a:rPr>
              <a:t>Estudiar los contextos más similares a tu texto para entender los usos de las palabras.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>
                <a:latin typeface="Helvetica"/>
                <a:cs typeface="Helvetica"/>
              </a:rPr>
              <a:t>Decidir cómo se están usando las palabras en tu texto.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s-ES_tradnl" dirty="0"/>
              <a:t>Los pasos de la ex</a:t>
            </a:r>
            <a:r>
              <a:rPr lang="es-ES_tradnl" altLang="ja-JP" dirty="0"/>
              <a:t>égesis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Hacer un resumen de los puntos sobresalientes del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Relacionar el texto con sus contextos más amplios (teología bíblica).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Relacionar el texto con los temas teológicos relacionados (teología sistemática).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Consultar e interactuar con los buenos comentarios para saber qué han dicho algunos intérpretes expertos y para modificar o confirmar tus conclusiones.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Escribir tu ensayo en una forma ordenada.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s-ES_tradnl"/>
              <a:t>Los pasos de la ex</a:t>
            </a:r>
            <a:r>
              <a:rPr lang="es-ES_tradnl" altLang="ja-JP"/>
              <a:t>égesis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2800" dirty="0">
                <a:latin typeface="Helvetica"/>
                <a:cs typeface="Helvetica"/>
              </a:rPr>
              <a:t>Introducción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El texto en tu traducción o la traducción que vas a utilizar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Datos básicos: autor, destinatarios, fecha, ocasión, lugar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2800" dirty="0">
                <a:latin typeface="Helvetica"/>
                <a:cs typeface="Helvetica"/>
              </a:rPr>
              <a:t>Análisis de los contextos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Identifica el género de literatura.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Identifica el contexto histórico.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Identifica el contexto redentor-histórico.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2800" dirty="0">
                <a:latin typeface="Helvetica"/>
                <a:cs typeface="Helvetica"/>
              </a:rPr>
              <a:t>Análisis lingüístico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La semántica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La sintaxis</a:t>
            </a:r>
            <a:endParaRPr lang="es-ES_tradnl" sz="24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143000"/>
          </a:xfrm>
        </p:spPr>
        <p:txBody>
          <a:bodyPr/>
          <a:lstStyle/>
          <a:p>
            <a:r>
              <a:rPr lang="es-ES_tradnl"/>
              <a:t>El ensayo exeg</a:t>
            </a:r>
            <a:r>
              <a:rPr lang="es-ES_tradnl" altLang="ja-JP"/>
              <a:t>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IV.	Interpretación bíblica y teológica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Explicar el significado del texto en su contexto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Explicar el significado del texto en sus contextos mayores (teología bíblica)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Explicar el significado del texto en relación con la teología sistemática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 startAt="5"/>
            </a:pPr>
            <a:r>
              <a:rPr lang="es-ES_tradnl" altLang="ja-JP" sz="2800" dirty="0">
                <a:latin typeface="Helvetica"/>
                <a:cs typeface="Helvetica"/>
              </a:rPr>
              <a:t>Aplicación (opcional)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Explicación de la importancia del texto para el contexto actual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Una o más aplicaciones concretas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 startAt="5"/>
            </a:pPr>
            <a:r>
              <a:rPr lang="es-ES_tradnl" altLang="ja-JP" sz="2800" dirty="0">
                <a:latin typeface="Helvetica"/>
                <a:cs typeface="Helvetica"/>
              </a:rPr>
              <a:t>Conclusión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Resumen de la investigación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lang="es-ES_tradnl" altLang="ja-JP" sz="2400" dirty="0">
                <a:latin typeface="Helvetica"/>
                <a:cs typeface="Helvetica"/>
              </a:rPr>
              <a:t>Asuntos que quedan por investigar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143000"/>
          </a:xfrm>
        </p:spPr>
        <p:txBody>
          <a:bodyPr/>
          <a:lstStyle/>
          <a:p>
            <a:r>
              <a:rPr lang="es-ES_tradnl" dirty="0"/>
              <a:t>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Escrito en computadora</a:t>
            </a:r>
          </a:p>
          <a:p>
            <a:pPr marL="812800" indent="-812800">
              <a:buFontTx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Doble espacio (o sea, una l</a:t>
            </a:r>
            <a:r>
              <a:rPr lang="es-ES_tradnl" altLang="ja-JP" sz="2800" dirty="0">
                <a:latin typeface="Helvetica"/>
                <a:cs typeface="Helvetica"/>
              </a:rPr>
              <a:t>ínea</a:t>
            </a:r>
            <a:r>
              <a:rPr lang="es-ES_tradnl" sz="2800" dirty="0">
                <a:latin typeface="Helvetica"/>
                <a:cs typeface="Helvetica"/>
              </a:rPr>
              <a:t> en blanco entre cada l</a:t>
            </a:r>
            <a:r>
              <a:rPr lang="es-ES_tradnl" altLang="ja-JP" sz="2800" dirty="0">
                <a:latin typeface="Helvetica"/>
                <a:cs typeface="Helvetica"/>
              </a:rPr>
              <a:t>ínea</a:t>
            </a:r>
            <a:r>
              <a:rPr lang="es-ES_tradnl" sz="2800" dirty="0">
                <a:latin typeface="Helvetica"/>
                <a:cs typeface="Helvetica"/>
              </a:rPr>
              <a:t> escrita)</a:t>
            </a:r>
          </a:p>
          <a:p>
            <a:pPr marL="812800" indent="-812800">
              <a:buFontTx/>
              <a:buAutoNum type="arabicPeriod"/>
            </a:pPr>
            <a:r>
              <a:rPr lang="es-ES_tradnl" sz="2800" dirty="0" err="1">
                <a:latin typeface="Helvetica"/>
                <a:cs typeface="Helvetica"/>
              </a:rPr>
              <a:t>M</a:t>
            </a:r>
            <a:r>
              <a:rPr lang="es-ES_tradnl" altLang="ja-JP" sz="2800" dirty="0" err="1">
                <a:latin typeface="Helvetica"/>
                <a:cs typeface="Helvetica"/>
              </a:rPr>
              <a:t>ár</a:t>
            </a:r>
            <a:r>
              <a:rPr lang="es-ES" sz="2800" dirty="0">
                <a:latin typeface="Helvetica"/>
                <a:cs typeface="Helvetica"/>
              </a:rPr>
              <a:t>g</a:t>
            </a:r>
            <a:r>
              <a:rPr lang="es-ES_tradnl" sz="2800" dirty="0">
                <a:latin typeface="Helvetica"/>
                <a:cs typeface="Helvetica"/>
              </a:rPr>
              <a:t>enes de 2.5 cm. (una pulgada)</a:t>
            </a:r>
          </a:p>
          <a:p>
            <a:pPr marL="812800" indent="-812800">
              <a:buFontTx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En la cabecera de cada </a:t>
            </a:r>
            <a:r>
              <a:rPr lang="es-ES_tradnl" sz="2800" dirty="0" err="1">
                <a:latin typeface="Helvetica"/>
                <a:cs typeface="Helvetica"/>
              </a:rPr>
              <a:t>p</a:t>
            </a:r>
            <a:r>
              <a:rPr lang="es-ES_tradnl" altLang="ja-JP" sz="2800" dirty="0" err="1">
                <a:latin typeface="Helvetica"/>
                <a:cs typeface="Helvetica"/>
              </a:rPr>
              <a:t>ág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na</a:t>
            </a:r>
            <a:r>
              <a:rPr lang="es-ES_tradnl" sz="2800" dirty="0">
                <a:latin typeface="Helvetica"/>
                <a:cs typeface="Helvetica"/>
              </a:rPr>
              <a:t> a mano derecha, el primer apellido y el n</a:t>
            </a:r>
            <a:r>
              <a:rPr lang="es-ES_tradnl" altLang="ja-JP" sz="2800" dirty="0">
                <a:latin typeface="Helvetica"/>
                <a:cs typeface="Helvetica"/>
              </a:rPr>
              <a:t>úmero</a:t>
            </a:r>
            <a:r>
              <a:rPr lang="es-ES_tradnl" sz="2800" dirty="0">
                <a:latin typeface="Helvetica"/>
                <a:cs typeface="Helvetica"/>
              </a:rPr>
              <a:t> de la </a:t>
            </a:r>
            <a:r>
              <a:rPr lang="es-ES_tradnl" sz="2800" dirty="0" err="1">
                <a:latin typeface="Helvetica"/>
                <a:cs typeface="Helvetica"/>
              </a:rPr>
              <a:t>p</a:t>
            </a:r>
            <a:r>
              <a:rPr lang="es-ES_tradnl" altLang="ja-JP" sz="2800" dirty="0" err="1">
                <a:latin typeface="Helvetica"/>
                <a:cs typeface="Helvetica"/>
              </a:rPr>
              <a:t>ág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na</a:t>
            </a:r>
            <a:endParaRPr lang="es-ES_tradnl" sz="2800" dirty="0">
              <a:latin typeface="Helvetica"/>
              <a:cs typeface="Helvetica"/>
            </a:endParaRPr>
          </a:p>
          <a:p>
            <a:pPr marL="812800" indent="-812800">
              <a:buFontTx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En la primera </a:t>
            </a:r>
            <a:r>
              <a:rPr lang="es-ES_tradnl" sz="2800" dirty="0" err="1">
                <a:latin typeface="Helvetica"/>
                <a:cs typeface="Helvetica"/>
              </a:rPr>
              <a:t>p</a:t>
            </a:r>
            <a:r>
              <a:rPr lang="es-ES_tradnl" altLang="ja-JP" sz="2800" dirty="0" err="1">
                <a:latin typeface="Helvetica"/>
                <a:cs typeface="Helvetica"/>
              </a:rPr>
              <a:t>ág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na</a:t>
            </a:r>
            <a:r>
              <a:rPr lang="es-ES_tradnl" sz="2800" dirty="0">
                <a:latin typeface="Helvetica"/>
                <a:cs typeface="Helvetica"/>
              </a:rPr>
              <a:t> arriba a mano izquierda, el nombre completo del estudiante, el t</a:t>
            </a:r>
            <a:r>
              <a:rPr lang="es-ES_tradnl" altLang="ja-JP" sz="2800" dirty="0">
                <a:latin typeface="Helvetica"/>
                <a:cs typeface="Helvetica"/>
              </a:rPr>
              <a:t>ít</a:t>
            </a:r>
            <a:r>
              <a:rPr lang="es-ES_tradnl" sz="2800" dirty="0">
                <a:latin typeface="Helvetica"/>
                <a:cs typeface="Helvetica"/>
              </a:rPr>
              <a:t>ulo del curso y la fecha</a:t>
            </a:r>
            <a:endParaRPr lang="es-ES_tradnl" altLang="ja-JP" sz="2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 dirty="0"/>
              <a:t>Normas del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  <a:ln/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Ortografía, puntuación, acentuación, gramática estándares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Mantener el mismo tiempo en los verbos que se refieren a sucesos pasados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 dirty="0">
                <a:latin typeface="Helvetica"/>
                <a:cs typeface="Helvetica"/>
              </a:rPr>
              <a:t>El </a:t>
            </a:r>
            <a:r>
              <a:rPr lang="es-ES_tradnl" sz="2800" dirty="0">
                <a:latin typeface="Helvetica"/>
                <a:cs typeface="Helvetica"/>
              </a:rPr>
              <a:t>ensayo completo y cada </a:t>
            </a:r>
            <a:r>
              <a:rPr lang="es-ES_tradnl" sz="2800" dirty="0" err="1">
                <a:latin typeface="Helvetica"/>
                <a:cs typeface="Helvetica"/>
              </a:rPr>
              <a:t>p</a:t>
            </a:r>
            <a:r>
              <a:rPr lang="es-ES_tradnl" altLang="ja-JP" sz="2800" dirty="0" err="1">
                <a:latin typeface="Helvetica"/>
                <a:cs typeface="Helvetica"/>
              </a:rPr>
              <a:t>ár</a:t>
            </a:r>
            <a:r>
              <a:rPr lang="es-ES" sz="2800" dirty="0">
                <a:latin typeface="Helvetica"/>
                <a:cs typeface="Helvetica"/>
              </a:rPr>
              <a:t>r</a:t>
            </a:r>
            <a:r>
              <a:rPr lang="es-ES_tradnl" sz="2800" dirty="0" err="1">
                <a:latin typeface="Helvetica"/>
                <a:cs typeface="Helvetica"/>
              </a:rPr>
              <a:t>afo</a:t>
            </a:r>
            <a:r>
              <a:rPr lang="es-ES_tradnl" sz="2800" dirty="0">
                <a:latin typeface="Helvetica"/>
                <a:cs typeface="Helvetica"/>
              </a:rPr>
              <a:t> debe mostrar coherencia, un argumento </a:t>
            </a:r>
            <a:r>
              <a:rPr lang="es-ES_tradnl" sz="2800" dirty="0" err="1">
                <a:latin typeface="Helvetica"/>
                <a:cs typeface="Helvetica"/>
              </a:rPr>
              <a:t>l</a:t>
            </a:r>
            <a:r>
              <a:rPr lang="es-ES_tradnl" altLang="ja-JP" sz="2800" dirty="0" err="1">
                <a:latin typeface="Helvetica"/>
                <a:cs typeface="Helvetica"/>
              </a:rPr>
              <a:t>óg</a:t>
            </a:r>
            <a:r>
              <a:rPr lang="es-ES" sz="2800" dirty="0">
                <a:latin typeface="Helvetica"/>
                <a:cs typeface="Helvetica"/>
              </a:rPr>
              <a:t>i</a:t>
            </a:r>
            <a:r>
              <a:rPr lang="es-ES_tradnl" sz="2800" dirty="0" err="1">
                <a:latin typeface="Helvetica"/>
                <a:cs typeface="Helvetica"/>
              </a:rPr>
              <a:t>camente</a:t>
            </a:r>
            <a:r>
              <a:rPr lang="es-ES_tradnl" sz="2800" dirty="0">
                <a:latin typeface="Helvetica"/>
                <a:cs typeface="Helvetica"/>
              </a:rPr>
              <a:t> desarrollado.</a:t>
            </a:r>
            <a:endParaRPr lang="es-ES_tradnl" altLang="ja-JP" sz="2800" dirty="0">
              <a:latin typeface="Helvetica"/>
              <a:cs typeface="Helvetica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/>
          <a:lstStyle/>
          <a:p>
            <a:r>
              <a:rPr lang="es-ES_tradnl" dirty="0"/>
              <a:t>Normas del ensayo exeg</a:t>
            </a:r>
            <a:r>
              <a:rPr lang="es-ES_tradnl" altLang="ja-JP" dirty="0"/>
              <a:t>ético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267</TotalTime>
  <Words>747</Words>
  <Application>Microsoft Macintosh PowerPoint</Application>
  <PresentationFormat>Presentación en pantalla (4:3)</PresentationFormat>
  <Paragraphs>98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Lucida Grande</vt:lpstr>
      <vt:lpstr>Papel</vt:lpstr>
      <vt:lpstr>Los pasos de la exégesis Y El ensayo exegético </vt:lpstr>
      <vt:lpstr>Orozco unidades 9-11</vt:lpstr>
      <vt:lpstr>Los pasos de la exégesis</vt:lpstr>
      <vt:lpstr>Los pasos de la exégesis</vt:lpstr>
      <vt:lpstr>Los pasos de la exégesis</vt:lpstr>
      <vt:lpstr>El ensayo exegético</vt:lpstr>
      <vt:lpstr>El ensayo exegético</vt:lpstr>
      <vt:lpstr>Normas del ensayo exegético</vt:lpstr>
      <vt:lpstr>Normas del ensayo exegético</vt:lpstr>
      <vt:lpstr>Normas del ensayo exegético</vt:lpstr>
      <vt:lpstr>Normas del ensayo exegético</vt:lpstr>
      <vt:lpstr>Normas del ensayo exegético</vt:lpstr>
      <vt:lpstr>Normas del ensayo exegético</vt:lpstr>
      <vt:lpstr>Tarea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Larry Trotter</dc:creator>
  <cp:lastModifiedBy>Carla Gallareta</cp:lastModifiedBy>
  <cp:revision>19</cp:revision>
  <dcterms:created xsi:type="dcterms:W3CDTF">2009-10-23T16:29:40Z</dcterms:created>
  <dcterms:modified xsi:type="dcterms:W3CDTF">2012-09-28T20:12:15Z</dcterms:modified>
</cp:coreProperties>
</file>