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5" r:id="rId1"/>
  </p:sldMasterIdLst>
  <p:notesMasterIdLst>
    <p:notesMasterId r:id="rId18"/>
  </p:notesMasterIdLst>
  <p:sldIdLst>
    <p:sldId id="257" r:id="rId2"/>
    <p:sldId id="259" r:id="rId3"/>
    <p:sldId id="260" r:id="rId4"/>
    <p:sldId id="261" r:id="rId5"/>
    <p:sldId id="265" r:id="rId6"/>
    <p:sldId id="262" r:id="rId7"/>
    <p:sldId id="264" r:id="rId8"/>
    <p:sldId id="263" r:id="rId9"/>
    <p:sldId id="272" r:id="rId10"/>
    <p:sldId id="266" r:id="rId11"/>
    <p:sldId id="267" r:id="rId12"/>
    <p:sldId id="268" r:id="rId13"/>
    <p:sldId id="269" r:id="rId14"/>
    <p:sldId id="270" r:id="rId15"/>
    <p:sldId id="273" r:id="rId16"/>
    <p:sldId id="274" r:id="rId17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6" d="100"/>
          <a:sy n="76" d="100"/>
        </p:scale>
        <p:origin x="-8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553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EC0A6F-D47A-4640-AA6A-84102F0DD18A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3248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934F59-66E5-B441-B589-7A261D5C92DC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E44F08-B516-E54B-A715-D160FD23E73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39D93-0B8B-D74A-B064-94A96DA405D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7288-4622-CF4F-B0B3-BC928F877F3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A1F26E3-A663-A94A-91DC-2BD51F00C87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FB8F-E712-FB40-8518-89E59DDF1EC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08EA-51CC-C24F-A473-9857FE9BA77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3C96-044D-6145-B16E-17EC5C58766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5528-DC50-5746-B71F-C04D5C456E6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0658-93E7-FC47-90A6-5202D558332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06A5A99-D268-2A4B-B25F-76DF2875374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ECA56A-E015-2A4F-BBA7-E9990A16C49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F394C8A-F5F2-884F-A3B5-D1959584A3D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Relationship Id="rId3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_tradnl" sz="4000" dirty="0" smtClean="0"/>
              <a:t>Los </a:t>
            </a:r>
            <a:r>
              <a:rPr lang="es-ES_tradnl" sz="4000" dirty="0"/>
              <a:t>verbos </a:t>
            </a:r>
            <a:r>
              <a:rPr lang="es-ES_tradnl" sz="4000" dirty="0" smtClean="0"/>
              <a:t>III</a:t>
            </a:r>
            <a:endParaRPr lang="es-ES_tradnl" sz="40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El Griego Coin</a:t>
            </a:r>
            <a:r>
              <a:rPr lang="es-ES_tradnl" altLang="ja-JP" dirty="0"/>
              <a:t>é</a:t>
            </a:r>
            <a:endParaRPr lang="es-ES_tradnl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  <p:pic>
        <p:nvPicPr>
          <p:cNvPr id="7" name="Imagen 6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509120"/>
            <a:ext cx="3960440" cy="26642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057400"/>
            <a:ext cx="7772400" cy="3770313"/>
          </a:xfrm>
          <a:noFill/>
          <a:ln/>
        </p:spPr>
      </p:pic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Verbos contractos: </a:t>
            </a:r>
            <a:r>
              <a:rPr lang="es-ES_tradnl">
                <a:latin typeface="Symbol" charset="0"/>
                <a:sym typeface="Symbol" charset="0"/>
              </a:rPr>
              <a:t></a:t>
            </a:r>
            <a:endParaRPr lang="es-ES_trad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4" b="3744"/>
          <a:stretch>
            <a:fillRect/>
          </a:stretch>
        </p:blipFill>
        <p:spPr>
          <a:noFill/>
          <a:ln/>
        </p:spPr>
      </p:pic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Verbos contractos: </a:t>
            </a:r>
            <a:r>
              <a:rPr lang="es-ES_tradnl">
                <a:latin typeface="Symbol" charset="0"/>
                <a:sym typeface="Symbol" charset="0"/>
              </a:rPr>
              <a:t></a:t>
            </a:r>
            <a:endParaRPr lang="es-ES_tradn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89050" y="1905000"/>
            <a:ext cx="6718300" cy="4114800"/>
          </a:xfrm>
          <a:noFill/>
          <a:ln/>
        </p:spPr>
      </p:pic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Verbos contractos: </a:t>
            </a:r>
            <a:r>
              <a:rPr lang="es-ES_tradnl">
                <a:latin typeface="Symbol" charset="0"/>
                <a:sym typeface="Symbol" charset="0"/>
              </a:rPr>
              <a:t></a:t>
            </a:r>
            <a:endParaRPr lang="es-ES_trad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4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1" b="4321"/>
          <a:stretch>
            <a:fillRect/>
          </a:stretch>
        </p:blipFill>
        <p:spPr>
          <a:noFill/>
          <a:ln/>
        </p:spPr>
      </p:pic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Verbos contractos: </a:t>
            </a:r>
            <a:r>
              <a:rPr lang="es-ES_tradnl">
                <a:latin typeface="Symbol" charset="0"/>
                <a:sym typeface="Symbol" charset="0"/>
              </a:rPr>
              <a:t></a:t>
            </a:r>
            <a:endParaRPr lang="es-ES_trad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_tradnl"/>
              <a:t>Para un paradigma amplio, consulta:</a:t>
            </a:r>
          </a:p>
          <a:p>
            <a:pPr algn="ctr">
              <a:buFontTx/>
              <a:buNone/>
            </a:pPr>
            <a:endParaRPr lang="es-ES_tradnl"/>
          </a:p>
          <a:p>
            <a:pPr algn="ctr">
              <a:buFontTx/>
              <a:buNone/>
            </a:pPr>
            <a:r>
              <a:rPr lang="es-ES_tradnl"/>
              <a:t>09-VerbosContracto.pdf</a:t>
            </a:r>
          </a:p>
          <a:p>
            <a:pPr algn="ctr">
              <a:buFontTx/>
              <a:buNone/>
            </a:pPr>
            <a:endParaRPr lang="es-ES_tradnl"/>
          </a:p>
          <a:p>
            <a:pPr algn="ctr">
              <a:buFontTx/>
              <a:buNone/>
            </a:pPr>
            <a:r>
              <a:rPr lang="es-ES_tradnl"/>
              <a:t>en la p</a:t>
            </a:r>
            <a:r>
              <a:rPr lang="es-ES_tradnl" altLang="ja-JP"/>
              <a:t>ágina de este curso</a:t>
            </a:r>
            <a:endParaRPr lang="es-ES_tradnl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Verbos contractos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6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667000"/>
            <a:ext cx="7772400" cy="2728913"/>
          </a:xfrm>
          <a:noFill/>
          <a:ln/>
        </p:spPr>
      </p:pic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Verbo </a:t>
            </a:r>
            <a:r>
              <a:rPr lang="es-ES_tradnl">
                <a:latin typeface="Symbol" charset="0"/>
                <a:sym typeface="Symbol" charset="0"/>
              </a:rPr>
              <a:t></a:t>
            </a:r>
            <a:endParaRPr lang="es-ES_tradnl"/>
          </a:p>
        </p:txBody>
      </p:sp>
      <p:pic>
        <p:nvPicPr>
          <p:cNvPr id="1474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05000"/>
            <a:ext cx="339090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_tradnl" sz="3600"/>
              <a:t>Identificar todas las formas</a:t>
            </a:r>
          </a:p>
          <a:p>
            <a:pPr algn="ctr">
              <a:buFontTx/>
              <a:buNone/>
            </a:pPr>
            <a:r>
              <a:rPr lang="es-ES_tradnl" sz="3600"/>
              <a:t>del verbo </a:t>
            </a:r>
            <a:r>
              <a:rPr lang="es-ES_tradnl" sz="3600">
                <a:latin typeface="Symbol" charset="0"/>
                <a:sym typeface="Symbol" charset="0"/>
              </a:rPr>
              <a:t></a:t>
            </a:r>
            <a:r>
              <a:rPr lang="es-ES_tradnl" sz="3600"/>
              <a:t> en Juan 10</a:t>
            </a:r>
            <a:endParaRPr lang="es-ES_tradnl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Ejercicio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057400"/>
            <a:ext cx="7772400" cy="1401763"/>
          </a:xfrm>
          <a:noFill/>
          <a:ln/>
        </p:spPr>
      </p:pic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/>
              <a:t>Los verbos que inician</a:t>
            </a:r>
            <a:br>
              <a:rPr lang="es-ES_tradnl"/>
            </a:br>
            <a:r>
              <a:rPr lang="es-ES_tradnl"/>
              <a:t>con vocal</a:t>
            </a:r>
          </a:p>
        </p:txBody>
      </p:sp>
      <p:pic>
        <p:nvPicPr>
          <p:cNvPr id="132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733800"/>
            <a:ext cx="3138488" cy="256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s-ES_tradnl">
                <a:cs typeface="Lucida Grande" charset="0"/>
              </a:rPr>
              <a:t>ἀ</a:t>
            </a:r>
            <a:r>
              <a:rPr lang="es-ES_tradnl"/>
              <a:t>κούω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/>
              <a:t>Juan 10:3: </a:t>
            </a:r>
            <a:r>
              <a:rPr lang="es-ES_tradnl">
                <a:cs typeface="Lucida Grande" charset="0"/>
              </a:rPr>
              <a:t>ἀ</a:t>
            </a:r>
            <a:r>
              <a:rPr lang="es-ES_tradnl"/>
              <a:t>κούει 3 sing pres act ind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/>
              <a:t>Juan 10:8: </a:t>
            </a:r>
            <a:r>
              <a:rPr lang="es-ES_tradnl">
                <a:cs typeface="Lucida Grande" charset="0"/>
              </a:rPr>
              <a:t>ἤ</a:t>
            </a:r>
            <a:r>
              <a:rPr lang="es-ES_tradnl"/>
              <a:t>κουσαν 3 pl aor act ind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/>
              <a:t>El sujeto de los dos es τ</a:t>
            </a:r>
            <a:r>
              <a:rPr lang="es-ES_tradnl">
                <a:cs typeface="Lucida Grande" charset="0"/>
              </a:rPr>
              <a:t>ὰ</a:t>
            </a:r>
            <a:r>
              <a:rPr lang="es-ES_tradnl"/>
              <a:t> πρόβατα.  Un sustantivo neutro plural puede tomar un verbo singular. (En español: La gente </a:t>
            </a:r>
            <a:r>
              <a:rPr lang="es-ES_tradnl" u="sng"/>
              <a:t>es</a:t>
            </a:r>
            <a:r>
              <a:rPr lang="es-ES_tradnl"/>
              <a:t> inteligente.)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/>
              <a:t>Los verbos que inician</a:t>
            </a:r>
            <a:br>
              <a:rPr lang="es-ES_tradnl"/>
            </a:br>
            <a:r>
              <a:rPr lang="es-ES_tradnl"/>
              <a:t>con vocal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5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2362200"/>
            <a:ext cx="5413375" cy="3841750"/>
          </a:xfrm>
          <a:noFill/>
          <a:ln/>
        </p:spPr>
      </p:pic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/>
              <a:t>Reduplicaci</a:t>
            </a:r>
            <a:r>
              <a:rPr lang="es-ES_tradnl" altLang="ja-JP"/>
              <a:t>ón de </a:t>
            </a:r>
            <a:r>
              <a:rPr lang="es-ES_tradnl"/>
              <a:t>verbos que inician con </a:t>
            </a:r>
            <a:r>
              <a:rPr lang="es-ES_tradnl">
                <a:latin typeface="Symbol" charset="0"/>
                <a:sym typeface="Symbol" charset="0"/>
              </a:rPr>
              <a:t></a:t>
            </a:r>
          </a:p>
        </p:txBody>
      </p:sp>
      <p:sp>
        <p:nvSpPr>
          <p:cNvPr id="134151" name="Line 7"/>
          <p:cNvSpPr>
            <a:spLocks noChangeShapeType="1"/>
          </p:cNvSpPr>
          <p:nvPr/>
        </p:nvSpPr>
        <p:spPr bwMode="auto">
          <a:xfrm>
            <a:off x="3962400" y="4953000"/>
            <a:ext cx="914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4152" name="Line 8"/>
          <p:cNvSpPr>
            <a:spLocks noChangeShapeType="1"/>
          </p:cNvSpPr>
          <p:nvPr/>
        </p:nvSpPr>
        <p:spPr bwMode="auto">
          <a:xfrm>
            <a:off x="3962400" y="5486400"/>
            <a:ext cx="914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4153" name="Line 9"/>
          <p:cNvSpPr>
            <a:spLocks noChangeShapeType="1"/>
          </p:cNvSpPr>
          <p:nvPr/>
        </p:nvSpPr>
        <p:spPr bwMode="auto">
          <a:xfrm>
            <a:off x="3962400" y="5943600"/>
            <a:ext cx="914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s-ES_tradnl"/>
          </a:p>
          <a:p>
            <a:r>
              <a:rPr lang="es-ES_tradnl"/>
              <a:t>Juan 16:27</a:t>
            </a:r>
          </a:p>
          <a:p>
            <a:r>
              <a:rPr lang="es-ES_tradnl"/>
              <a:t>πεφιλήκατε 2 pl perf act ind de φιλέω</a:t>
            </a: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/>
              <a:t>Reduplicaci</a:t>
            </a:r>
            <a:r>
              <a:rPr lang="es-ES_tradnl" altLang="ja-JP"/>
              <a:t>ón de </a:t>
            </a:r>
            <a:r>
              <a:rPr lang="es-ES_tradnl"/>
              <a:t>verbos que inician con </a:t>
            </a:r>
            <a:r>
              <a:rPr lang="es-ES_tradnl">
                <a:latin typeface="Symbol" charset="0"/>
                <a:sym typeface="Symbol" charset="0"/>
              </a:rPr>
              <a:t>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2362200"/>
            <a:ext cx="5413375" cy="3841750"/>
          </a:xfrm>
          <a:ln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/>
              <a:t>Agregar </a:t>
            </a:r>
            <a:r>
              <a:rPr lang="es-ES_tradnl">
                <a:latin typeface="Symbol" charset="0"/>
                <a:sym typeface="Symbol" charset="0"/>
              </a:rPr>
              <a:t></a:t>
            </a:r>
            <a:r>
              <a:rPr lang="es-ES_tradnl"/>
              <a:t> a temas que terminan con </a:t>
            </a:r>
            <a:r>
              <a:rPr lang="es-ES_tradnl">
                <a:latin typeface="Symbol" charset="0"/>
                <a:sym typeface="Symbol" charset="0"/>
              </a:rPr>
              <a:t>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3962400" y="4876800"/>
            <a:ext cx="1676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962400" y="5410200"/>
            <a:ext cx="1676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962400" y="5867400"/>
            <a:ext cx="1676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0" y="5029200"/>
            <a:ext cx="1066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0" y="5562600"/>
            <a:ext cx="1066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4572000" y="6019800"/>
            <a:ext cx="1066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s-ES_tradnl">
              <a:latin typeface="Symbol" charset="0"/>
              <a:sym typeface="Symbol" charset="0"/>
            </a:endParaRPr>
          </a:p>
          <a:p>
            <a:r>
              <a:rPr lang="es-ES_tradnl"/>
              <a:t>Apocalipsis 22:8</a:t>
            </a:r>
            <a:endParaRPr lang="es-ES_tradnl">
              <a:latin typeface="Symbol" charset="0"/>
              <a:sym typeface="Symbol" charset="0"/>
            </a:endParaRPr>
          </a:p>
          <a:p>
            <a:r>
              <a:rPr lang="es-ES_tradnl">
                <a:cs typeface="Lucida Grande" charset="0"/>
              </a:rPr>
              <a:t>ἔ</a:t>
            </a:r>
            <a:r>
              <a:rPr lang="es-ES_tradnl"/>
              <a:t>βλεψα</a:t>
            </a:r>
            <a:r>
              <a:rPr lang="es-ES_tradnl">
                <a:latin typeface="Symbol" charset="0"/>
                <a:sym typeface="Symbol" charset="0"/>
              </a:rPr>
              <a:t></a:t>
            </a:r>
            <a:r>
              <a:rPr lang="es-ES_tradnl"/>
              <a:t>1 sing aor act ind de βλέπω</a:t>
            </a: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/>
              <a:t>Agregar </a:t>
            </a:r>
            <a:r>
              <a:rPr lang="es-ES_tradnl">
                <a:latin typeface="Symbol" charset="0"/>
                <a:sym typeface="Symbol" charset="0"/>
              </a:rPr>
              <a:t></a:t>
            </a:r>
            <a:r>
              <a:rPr lang="es-ES_tradnl"/>
              <a:t> a temas que terminan con </a:t>
            </a:r>
            <a:r>
              <a:rPr lang="es-ES_tradnl">
                <a:latin typeface="Symbol" charset="0"/>
                <a:sym typeface="Symbol" charset="0"/>
              </a:rPr>
              <a:t>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2362200"/>
            <a:ext cx="5413375" cy="3841750"/>
          </a:xfrm>
          <a:ln/>
        </p:spPr>
      </p:pic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/>
              <a:t>Agregar </a:t>
            </a:r>
            <a:r>
              <a:rPr lang="es-ES_tradnl">
                <a:latin typeface="Symbol" charset="0"/>
                <a:sym typeface="Symbol" charset="0"/>
              </a:rPr>
              <a:t></a:t>
            </a:r>
            <a:r>
              <a:rPr lang="es-ES_tradnl"/>
              <a:t> a temas que terminan con</a:t>
            </a:r>
            <a:br>
              <a:rPr lang="es-ES_tradnl"/>
            </a:br>
            <a:r>
              <a:rPr lang="es-ES_tradnl">
                <a:latin typeface="Symbol" charset="0"/>
                <a:sym typeface="Symbol" charset="0"/>
              </a:rPr>
              <a:t></a:t>
            </a:r>
          </a:p>
        </p:txBody>
      </p:sp>
      <p:sp>
        <p:nvSpPr>
          <p:cNvPr id="135172" name="Line 4"/>
          <p:cNvSpPr>
            <a:spLocks noChangeShapeType="1"/>
          </p:cNvSpPr>
          <p:nvPr/>
        </p:nvSpPr>
        <p:spPr bwMode="auto">
          <a:xfrm flipV="1">
            <a:off x="5486400" y="4953000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5175" name="Oval 7"/>
          <p:cNvSpPr>
            <a:spLocks noChangeArrowheads="1"/>
          </p:cNvSpPr>
          <p:nvPr/>
        </p:nvSpPr>
        <p:spPr bwMode="auto">
          <a:xfrm>
            <a:off x="3352800" y="4724400"/>
            <a:ext cx="21336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5176" name="Line 8"/>
          <p:cNvSpPr>
            <a:spLocks noChangeShapeType="1"/>
          </p:cNvSpPr>
          <p:nvPr/>
        </p:nvSpPr>
        <p:spPr bwMode="auto">
          <a:xfrm flipV="1">
            <a:off x="5562600" y="54864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5177" name="Oval 9"/>
          <p:cNvSpPr>
            <a:spLocks noChangeArrowheads="1"/>
          </p:cNvSpPr>
          <p:nvPr/>
        </p:nvSpPr>
        <p:spPr bwMode="auto">
          <a:xfrm>
            <a:off x="3429000" y="5257800"/>
            <a:ext cx="21336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5178" name="Line 10"/>
          <p:cNvSpPr>
            <a:spLocks noChangeShapeType="1"/>
          </p:cNvSpPr>
          <p:nvPr/>
        </p:nvSpPr>
        <p:spPr bwMode="auto">
          <a:xfrm flipV="1">
            <a:off x="5638800" y="5943600"/>
            <a:ext cx="685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5179" name="Oval 11"/>
          <p:cNvSpPr>
            <a:spLocks noChangeArrowheads="1"/>
          </p:cNvSpPr>
          <p:nvPr/>
        </p:nvSpPr>
        <p:spPr bwMode="auto">
          <a:xfrm>
            <a:off x="3505200" y="5715000"/>
            <a:ext cx="21336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46" name="Picture 1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8" r="25528"/>
          <a:stretch>
            <a:fillRect/>
          </a:stretch>
        </p:blipFill>
        <p:spPr>
          <a:noFill/>
          <a:ln/>
        </p:spPr>
      </p:pic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Agregar </a:t>
            </a:r>
            <a:r>
              <a:rPr lang="es-ES_tradnl" dirty="0">
                <a:latin typeface="Symbol" charset="0"/>
                <a:sym typeface="Symbol" charset="0"/>
              </a:rPr>
              <a:t></a:t>
            </a:r>
            <a:r>
              <a:rPr lang="es-ES_tradnl" dirty="0"/>
              <a:t> a temas que terminan </a:t>
            </a:r>
            <a:r>
              <a:rPr lang="es-ES_tradnl" dirty="0" smtClean="0"/>
              <a:t>con</a:t>
            </a:r>
            <a:br>
              <a:rPr lang="es-ES_tradnl" dirty="0" smtClean="0"/>
            </a:br>
            <a:r>
              <a:rPr lang="es-ES_tradnl" dirty="0" smtClean="0">
                <a:latin typeface="Symbol" charset="0"/>
                <a:sym typeface="Symbol" charset="0"/>
              </a:rPr>
              <a:t></a:t>
            </a:r>
            <a:r>
              <a:rPr lang="es-ES_tradnl" dirty="0">
                <a:latin typeface="Symbol" charset="0"/>
                <a:sym typeface="Symbol" charset="0"/>
              </a:rPr>
              <a:t>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560</TotalTime>
  <Words>241</Words>
  <Application>Microsoft Macintosh PowerPoint</Application>
  <PresentationFormat>Presentación en pantalla (4:3)</PresentationFormat>
  <Paragraphs>35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ＭＳ Ｐゴシック</vt:lpstr>
      <vt:lpstr>Osaka</vt:lpstr>
      <vt:lpstr>Times</vt:lpstr>
      <vt:lpstr>Lucida Grande</vt:lpstr>
      <vt:lpstr>Symbol</vt:lpstr>
      <vt:lpstr>Pptssem</vt:lpstr>
      <vt:lpstr>El Griego Coiné</vt:lpstr>
      <vt:lpstr>Los verbos que inician con vocal</vt:lpstr>
      <vt:lpstr>Los verbos que inician con vocal</vt:lpstr>
      <vt:lpstr>Reduplicación de verbos que inician con </vt:lpstr>
      <vt:lpstr>Reduplicación de verbos que inician con </vt:lpstr>
      <vt:lpstr>Agregar  a temas que terminan con </vt:lpstr>
      <vt:lpstr>Agregar  a temas que terminan con </vt:lpstr>
      <vt:lpstr>Agregar  a temas que terminan con </vt:lpstr>
      <vt:lpstr>Agregar  a temas que terminan con </vt:lpstr>
      <vt:lpstr>Verbos contractos: </vt:lpstr>
      <vt:lpstr>Verbos contractos: </vt:lpstr>
      <vt:lpstr>Verbos contractos: </vt:lpstr>
      <vt:lpstr>Verbos contractos: </vt:lpstr>
      <vt:lpstr>Verbos contractos</vt:lpstr>
      <vt:lpstr>Verbo </vt:lpstr>
      <vt:lpstr>Ejercicio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Trotter</dc:creator>
  <cp:lastModifiedBy>Carla Gallareta</cp:lastModifiedBy>
  <cp:revision>71</cp:revision>
  <dcterms:created xsi:type="dcterms:W3CDTF">2010-01-19T22:42:04Z</dcterms:created>
  <dcterms:modified xsi:type="dcterms:W3CDTF">2012-09-28T20:57:32Z</dcterms:modified>
</cp:coreProperties>
</file>