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1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9" d="100"/>
          <a:sy n="99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BDBC16-6C02-CE46-BE9D-5B17E11D6C0F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9882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485C5-E209-EF44-BAB9-403EA281249B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21C2E-8C49-5A4D-A557-DAF4BCA727F8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72F28-9D85-2448-B2A8-27B50FD5D50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2D3E0-828A-1141-B616-3F9E183EA691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996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338E9-006E-284B-9B48-9D039212C036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B54D5-CBB9-9649-A68F-61D8662481AB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38F51-DBE2-F44C-9A51-04442971490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18541-7C13-0D49-B9A0-CDA811981688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FC254-45D6-1347-A5B3-3CDA4FFE20FD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CC22A-141C-1B49-9869-851A0472C6B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8CB-C50E-084A-9700-8D741CB390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1737-E853-0B44-91C8-B53C428CB38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1FB2013-3102-9A4C-B82C-C0D48973F01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4D-7E83-9241-8371-2C1D8371A9D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3EED-DE73-8641-BF44-748C6E5E63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00F6-90B2-D046-9340-A7BAD20B112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437B-007B-1645-9A3B-70BB1190357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EBF6-1D3B-534D-8EEF-D88A2DAF37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5FEEF7-77B7-1C41-B7BE-B4E16F2CE84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C67AD-21A3-B449-B4C0-DBB765C7E4A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7931EA-9456-B043-806C-10D48C4B1EA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dirty="0" smtClean="0"/>
              <a:t>Miscelánea II</a:t>
            </a:r>
            <a:endParaRPr lang="es-ES_tradnl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000" dirty="0">
                <a:latin typeface="AveriaSerif-Bold"/>
                <a:cs typeface="AveriaSerif-Bold"/>
              </a:rPr>
              <a:t>El Griego Coin</a:t>
            </a:r>
            <a:r>
              <a:rPr lang="es-ES_tradnl" altLang="ja-JP" sz="5000" dirty="0">
                <a:latin typeface="AveriaSerif-Bold"/>
                <a:cs typeface="AveriaSerif-Bold"/>
              </a:rPr>
              <a:t>é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93096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284163" indent="-284163">
              <a:buFont typeface="Arial" charset="0"/>
              <a:buAutoNum type="arabicPeriod"/>
            </a:pPr>
            <a:r>
              <a:rPr lang="es-ES_tradnl" sz="2400">
                <a:latin typeface="Symbol" charset="0"/>
                <a:sym typeface="Symbol" charset="0"/>
              </a:rPr>
              <a:t></a:t>
            </a:r>
            <a:r>
              <a:rPr lang="es-ES_tradnl" sz="2400"/>
              <a:t>- y, a</a:t>
            </a:r>
            <a:r>
              <a:rPr lang="es-ES_tradnl" altLang="ja-JP" sz="2400"/>
              <a:t>ún, también</a:t>
            </a:r>
          </a:p>
          <a:p>
            <a:pPr marL="687388" lvl="1" indent="-4763">
              <a:buFont typeface="Arial" charset="0"/>
              <a:buNone/>
            </a:pPr>
            <a:r>
              <a:rPr lang="es-ES_tradnl" altLang="ja-JP" sz="2400">
                <a:sym typeface="Symbol" charset="0"/>
              </a:rPr>
              <a:t></a:t>
            </a:r>
          </a:p>
          <a:p>
            <a:pPr marL="687388" lvl="1" indent="-4763">
              <a:buFont typeface="Arial" charset="0"/>
              <a:buNone/>
            </a:pPr>
            <a:r>
              <a:rPr lang="es-ES_tradnl" altLang="ja-JP" sz="2400"/>
              <a:t>Pues, esto también yo digo.</a:t>
            </a:r>
            <a:endParaRPr lang="es-ES_tradnl" altLang="ja-JP" sz="2400">
              <a:sym typeface="Symbol" charset="0"/>
            </a:endParaRPr>
          </a:p>
          <a:p>
            <a:pPr marL="687388" lvl="1" indent="-4763">
              <a:buFont typeface="Arial" charset="0"/>
              <a:buNone/>
            </a:pPr>
            <a:r>
              <a:rPr lang="es-ES_tradnl" altLang="ja-JP" sz="2400">
                <a:sym typeface="Symbol" charset="0"/>
              </a:rPr>
              <a:t></a:t>
            </a:r>
          </a:p>
          <a:p>
            <a:pPr marL="687388" lvl="1" indent="-4763">
              <a:buFont typeface="Arial" charset="0"/>
              <a:buNone/>
            </a:pPr>
            <a:r>
              <a:rPr lang="es-ES_tradnl" altLang="ja-JP" sz="2400"/>
              <a:t>Aún los niños conocen la ley.</a:t>
            </a:r>
          </a:p>
          <a:p>
            <a:pPr marL="284163" indent="-284163">
              <a:buFont typeface="Arial" charset="0"/>
              <a:buAutoNum type="arabicPeriod" startAt="2"/>
            </a:pPr>
            <a:r>
              <a:rPr lang="es-ES_tradnl" altLang="ja-JP" sz="2400">
                <a:latin typeface="Symbol" charset="0"/>
                <a:sym typeface="Symbol" charset="0"/>
              </a:rPr>
              <a:t></a:t>
            </a:r>
            <a:r>
              <a:rPr lang="es-ES_tradnl" altLang="ja-JP" sz="2400"/>
              <a:t>- y no, ni, ni siquiera</a:t>
            </a:r>
          </a:p>
          <a:p>
            <a:pPr marL="687388" lvl="1" indent="-4763">
              <a:buFont typeface="Arial" charset="0"/>
              <a:buNone/>
            </a:pPr>
            <a:r>
              <a:rPr lang="es-ES_tradnl" sz="2400"/>
              <a:t>Juan 1:13 - ο</a:t>
            </a:r>
            <a:r>
              <a:rPr lang="es-ES_tradnl" sz="2400">
                <a:ea typeface="ＭＳ Ｐゴシック" charset="0"/>
                <a:cs typeface="Lucida Grande" charset="0"/>
              </a:rPr>
              <a:t>ἳ</a:t>
            </a:r>
            <a:r>
              <a:rPr lang="es-ES_tradnl" sz="2400"/>
              <a:t> ο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κ </a:t>
            </a:r>
            <a:r>
              <a:rPr lang="es-ES_tradnl" sz="2400">
                <a:ea typeface="ＭＳ Ｐゴシック" charset="0"/>
                <a:cs typeface="Lucida Grande" charset="0"/>
              </a:rPr>
              <a:t>ἐ</a:t>
            </a:r>
            <a:r>
              <a:rPr lang="es-ES_tradnl" sz="2400"/>
              <a:t>ξ α</a:t>
            </a:r>
            <a:r>
              <a:rPr lang="es-ES_tradnl" sz="2400">
                <a:ea typeface="ＭＳ Ｐゴシック" charset="0"/>
                <a:cs typeface="Lucida Grande" charset="0"/>
              </a:rPr>
              <a:t>ἱ</a:t>
            </a:r>
            <a:r>
              <a:rPr lang="es-ES_tradnl" sz="2400"/>
              <a:t>μάτων ο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δ</a:t>
            </a:r>
            <a:r>
              <a:rPr lang="es-ES_tradnl" sz="2400">
                <a:ea typeface="ＭＳ Ｐゴシック" charset="0"/>
                <a:cs typeface="Lucida Grande" charset="0"/>
              </a:rPr>
              <a:t>ὲ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ἐ</a:t>
            </a:r>
            <a:r>
              <a:rPr lang="es-ES_tradnl" sz="2400"/>
              <a:t>κ θελήματος σαρκ</a:t>
            </a:r>
            <a:r>
              <a:rPr lang="es-ES_tradnl" sz="2400">
                <a:ea typeface="ＭＳ Ｐゴシック" charset="0"/>
                <a:cs typeface="Lucida Grande" charset="0"/>
              </a:rPr>
              <a:t>ὸ</a:t>
            </a:r>
            <a:r>
              <a:rPr lang="es-ES_tradnl" sz="2400"/>
              <a:t>ς ο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δ</a:t>
            </a:r>
            <a:r>
              <a:rPr lang="es-ES_tradnl" sz="2400">
                <a:ea typeface="ＭＳ Ｐゴシック" charset="0"/>
                <a:cs typeface="Lucida Grande" charset="0"/>
              </a:rPr>
              <a:t>ὲ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ἐ</a:t>
            </a:r>
            <a:r>
              <a:rPr lang="es-ES_tradnl" sz="2400"/>
              <a:t>κ θελήματος </a:t>
            </a:r>
            <a:r>
              <a:rPr lang="es-ES_tradnl" sz="2400">
                <a:ea typeface="ＭＳ Ｐゴシック" charset="0"/>
                <a:cs typeface="Lucida Grande" charset="0"/>
              </a:rPr>
              <a:t>ἀ</a:t>
            </a:r>
            <a:r>
              <a:rPr lang="es-ES_tradnl" sz="2400"/>
              <a:t>νδρ</a:t>
            </a:r>
            <a:r>
              <a:rPr lang="es-ES_tradnl" sz="2400">
                <a:ea typeface="ＭＳ Ｐゴシック" charset="0"/>
                <a:cs typeface="Lucida Grande" charset="0"/>
              </a:rPr>
              <a:t>ὸ</a:t>
            </a:r>
            <a:r>
              <a:rPr lang="es-ES_tradnl" sz="2400"/>
              <a:t>ς </a:t>
            </a:r>
            <a:r>
              <a:rPr lang="es-ES_tradnl" sz="2400">
                <a:ea typeface="ＭＳ Ｐゴシック" charset="0"/>
                <a:cs typeface="Lucida Grande" charset="0"/>
              </a:rPr>
              <a:t>ἀ</a:t>
            </a:r>
            <a:r>
              <a:rPr lang="es-ES_tradnl" sz="2400"/>
              <a:t>λλ' </a:t>
            </a:r>
            <a:r>
              <a:rPr lang="es-ES_tradnl" sz="2400">
                <a:ea typeface="ＭＳ Ｐゴシック" charset="0"/>
                <a:cs typeface="Lucida Grande" charset="0"/>
              </a:rPr>
              <a:t>ἐ</a:t>
            </a:r>
            <a:r>
              <a:rPr lang="es-ES_tradnl" sz="2400"/>
              <a:t>κ θεο</a:t>
            </a:r>
            <a:r>
              <a:rPr lang="es-ES_tradnl" sz="2400">
                <a:ea typeface="ＭＳ Ｐゴシック" charset="0"/>
                <a:cs typeface="Lucida Grande" charset="0"/>
              </a:rPr>
              <a:t>ῦ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ἐ</a:t>
            </a:r>
            <a:r>
              <a:rPr lang="es-ES_tradnl" sz="2400"/>
              <a:t>γεννήθησαν.</a:t>
            </a:r>
          </a:p>
          <a:p>
            <a:pPr marL="687388" lvl="1" indent="-4763">
              <a:buFont typeface="Arial" charset="0"/>
              <a:buNone/>
            </a:pPr>
            <a:r>
              <a:rPr lang="es-ES_tradnl" sz="2400"/>
              <a:t>	Juan 3:27 - </a:t>
            </a:r>
            <a:r>
              <a:rPr lang="es-ES_tradnl" sz="2400">
                <a:ea typeface="ＭＳ Ｐゴシック" charset="0"/>
                <a:cs typeface="Lucida Grande" charset="0"/>
              </a:rPr>
              <a:t>ἀ</a:t>
            </a:r>
            <a:r>
              <a:rPr lang="es-ES_tradnl" sz="2400"/>
              <a:t>πεκρίθη </a:t>
            </a:r>
            <a:r>
              <a:rPr lang="es-ES_tradnl" sz="2400">
                <a:ea typeface="ＭＳ Ｐゴシック" charset="0"/>
                <a:cs typeface="Lucida Grande" charset="0"/>
              </a:rPr>
              <a:t>Ἰ</a:t>
            </a:r>
            <a:r>
              <a:rPr lang="es-ES_tradnl" sz="2400"/>
              <a:t>ωάννης κα</a:t>
            </a:r>
            <a:r>
              <a:rPr lang="es-ES_tradnl" sz="2400">
                <a:ea typeface="ＭＳ Ｐゴシック" charset="0"/>
                <a:cs typeface="Lucida Grande" charset="0"/>
              </a:rPr>
              <a:t>ὶ</a:t>
            </a:r>
            <a:r>
              <a:rPr lang="es-ES_tradnl" sz="2400"/>
              <a:t> ε</a:t>
            </a:r>
            <a:r>
              <a:rPr lang="es-ES_tradnl" sz="2400">
                <a:ea typeface="ＭＳ Ｐゴシック" charset="0"/>
                <a:cs typeface="Lucida Grande" charset="0"/>
              </a:rPr>
              <a:t>ἶ</a:t>
            </a:r>
            <a:r>
              <a:rPr lang="es-ES_tradnl" sz="2400"/>
              <a:t>πεν, Ο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 δύναται </a:t>
            </a:r>
            <a:r>
              <a:rPr lang="es-ES_tradnl" sz="2400">
                <a:ea typeface="ＭＳ Ｐゴシック" charset="0"/>
                <a:cs typeface="Lucida Grande" charset="0"/>
              </a:rPr>
              <a:t>ἄ</a:t>
            </a:r>
            <a:r>
              <a:rPr lang="es-ES_tradnl" sz="2400"/>
              <a:t>νθρωπος λαμβάνειν ο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δ</a:t>
            </a:r>
            <a:r>
              <a:rPr lang="es-ES_tradnl" sz="2400">
                <a:ea typeface="ＭＳ Ｐゴシック" charset="0"/>
                <a:cs typeface="Lucida Grande" charset="0"/>
              </a:rPr>
              <a:t>ὲ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ἓ</a:t>
            </a:r>
            <a:r>
              <a:rPr lang="es-ES_tradnl" sz="2400"/>
              <a:t>ν </a:t>
            </a:r>
            <a:r>
              <a:rPr lang="es-ES_tradnl" sz="2400">
                <a:ea typeface="ＭＳ Ｐゴシック" charset="0"/>
                <a:cs typeface="Lucida Grande" charset="0"/>
              </a:rPr>
              <a:t>ἐὰ</a:t>
            </a:r>
            <a:r>
              <a:rPr lang="es-ES_tradnl" sz="2400"/>
              <a:t>ν μ</a:t>
            </a:r>
            <a:r>
              <a:rPr lang="es-ES_tradnl" sz="2400">
                <a:ea typeface="ＭＳ Ｐゴシック" charset="0"/>
                <a:cs typeface="Lucida Grande" charset="0"/>
              </a:rPr>
              <a:t>ὴ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ᾖ</a:t>
            </a:r>
            <a:r>
              <a:rPr lang="es-ES_tradnl" sz="2400"/>
              <a:t> δεδομένον α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τ</a:t>
            </a:r>
            <a:r>
              <a:rPr lang="es-ES_tradnl" sz="2400">
                <a:ea typeface="ＭＳ Ｐゴシック" charset="0"/>
                <a:cs typeface="Lucida Grande" charset="0"/>
              </a:rPr>
              <a:t>ῷ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ἐ</a:t>
            </a:r>
            <a:r>
              <a:rPr lang="es-ES_tradnl" sz="2400"/>
              <a:t>κ το</a:t>
            </a:r>
            <a:r>
              <a:rPr lang="es-ES_tradnl" sz="2400">
                <a:ea typeface="ＭＳ Ｐゴシック" charset="0"/>
                <a:cs typeface="Lucida Grande" charset="0"/>
              </a:rPr>
              <a:t>ῦ</a:t>
            </a:r>
            <a:r>
              <a:rPr lang="es-ES_tradnl" sz="2400"/>
              <a:t> ο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ρανο</a:t>
            </a:r>
            <a:r>
              <a:rPr lang="es-ES_tradnl" sz="2400">
                <a:ea typeface="ＭＳ Ｐゴシック" charset="0"/>
                <a:cs typeface="Lucida Grande" charset="0"/>
              </a:rPr>
              <a:t>ῦ</a:t>
            </a:r>
            <a:r>
              <a:rPr lang="es-ES_tradnl" sz="2400"/>
              <a:t>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Algunas Conjunciones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latin typeface="Symbol" charset="0"/>
                <a:sym typeface="Symbol" charset="0"/>
              </a:rPr>
              <a:t></a:t>
            </a:r>
            <a:r>
              <a:rPr lang="es-ES_tradnl" altLang="ja-JP" sz="2800"/>
              <a:t> - pero, pues, y</a:t>
            </a:r>
          </a:p>
          <a:p>
            <a:pPr marL="747713" lvl="1" indent="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Es pospositivo: no va en primero lugar en el enunciado.</a:t>
            </a:r>
          </a:p>
          <a:p>
            <a:pPr marL="747713" lvl="1" indent="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Juan 10:2 -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δ</a:t>
            </a:r>
            <a:r>
              <a:rPr lang="es-ES_tradnl">
                <a:ea typeface="ＭＳ Ｐゴシック" charset="0"/>
                <a:cs typeface="Lucida Grande" charset="0"/>
              </a:rPr>
              <a:t>ὲ</a:t>
            </a:r>
            <a:r>
              <a:rPr lang="es-ES_tradnl"/>
              <a:t>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σερχόμενος δι</a:t>
            </a:r>
            <a:r>
              <a:rPr lang="es-ES_tradnl">
                <a:ea typeface="ＭＳ Ｐゴシック" charset="0"/>
                <a:cs typeface="Lucida Grande" charset="0"/>
              </a:rPr>
              <a:t>ὰ</a:t>
            </a:r>
            <a:r>
              <a:rPr lang="es-ES_tradnl"/>
              <a:t> τ</a:t>
            </a:r>
            <a:r>
              <a:rPr lang="es-ES_tradnl">
                <a:ea typeface="ＭＳ Ｐゴシック" charset="0"/>
                <a:cs typeface="Lucida Grande" charset="0"/>
              </a:rPr>
              <a:t>ῆ</a:t>
            </a:r>
            <a:r>
              <a:rPr lang="es-ES_tradnl"/>
              <a:t>ς θύρας ποιμήν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στιν τ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ν προβάτων.</a:t>
            </a:r>
            <a:endParaRPr lang="es-ES_tradnl" altLang="ja-JP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4</a:t>
            </a:r>
            <a:r>
              <a:rPr lang="es-ES_tradnl" altLang="ja-JP" sz="2800">
                <a:latin typeface="Symbol" charset="0"/>
                <a:sym typeface="Symbol" charset="0"/>
              </a:rPr>
              <a:t>	</a:t>
            </a:r>
            <a:r>
              <a:rPr lang="es-ES_tradnl" altLang="ja-JP" sz="2800"/>
              <a:t>- por un lado . . . por el otro</a:t>
            </a:r>
          </a:p>
          <a:p>
            <a:pPr marL="747713" lvl="1" indent="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Lucas 3:16 -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γ</a:t>
            </a:r>
            <a:r>
              <a:rPr lang="es-ES_tradnl">
                <a:ea typeface="ＭＳ Ｐゴシック" charset="0"/>
                <a:cs typeface="Lucida Grande" charset="0"/>
              </a:rPr>
              <a:t>ὼ</a:t>
            </a:r>
            <a:r>
              <a:rPr lang="es-ES_tradnl"/>
              <a:t> μ</a:t>
            </a:r>
            <a:r>
              <a:rPr lang="es-ES_tradnl">
                <a:ea typeface="ＭＳ Ｐゴシック" charset="0"/>
                <a:cs typeface="Lucida Grande" charset="0"/>
              </a:rPr>
              <a:t>ὲ</a:t>
            </a:r>
            <a:r>
              <a:rPr lang="es-ES_tradnl"/>
              <a:t>ν </a:t>
            </a:r>
            <a:r>
              <a:rPr lang="es-ES_tradnl">
                <a:ea typeface="ＭＳ Ｐゴシック" charset="0"/>
                <a:cs typeface="Lucida Grande" charset="0"/>
              </a:rPr>
              <a:t>ὕ</a:t>
            </a:r>
            <a:r>
              <a:rPr lang="es-ES_tradnl"/>
              <a:t>δατι βαπτίζω </a:t>
            </a:r>
            <a:r>
              <a:rPr lang="es-ES_tradnl">
                <a:ea typeface="ＭＳ Ｐゴシック" charset="0"/>
                <a:cs typeface="Lucida Grande" charset="0"/>
              </a:rPr>
              <a:t>ὑ</a:t>
            </a: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ᾶ</a:t>
            </a:r>
            <a:r>
              <a:rPr lang="es-ES_tradnl"/>
              <a:t>ς: </a:t>
            </a:r>
            <a:r>
              <a:rPr lang="es-ES_tradnl">
                <a:ea typeface="ＭＳ Ｐゴシック" charset="0"/>
                <a:cs typeface="Lucida Grande" charset="0"/>
              </a:rPr>
              <a:t>ἔ</a:t>
            </a:r>
            <a:r>
              <a:rPr lang="es-ES_tradnl"/>
              <a:t>ρχεται δ</a:t>
            </a:r>
            <a:r>
              <a:rPr lang="es-ES_tradnl">
                <a:ea typeface="ＭＳ Ｐゴシック" charset="0"/>
                <a:cs typeface="Lucida Grande" charset="0"/>
              </a:rPr>
              <a:t>ὲ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σχυρότερός μου</a:t>
            </a:r>
            <a:r>
              <a:rPr lang="es-ES_tradnl" altLang="ja-JP"/>
              <a:t> . . . 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latin typeface="Symbol" charset="0"/>
                <a:sym typeface="Symbol" charset="0"/>
              </a:rPr>
              <a:t></a:t>
            </a:r>
            <a:r>
              <a:rPr lang="es-ES_tradnl" altLang="ja-JP" sz="2800"/>
              <a:t>- pero (más fuerte que </a:t>
            </a:r>
            <a:r>
              <a:rPr lang="es-ES_tradnl" altLang="ja-JP" sz="2800">
                <a:latin typeface="Symbol" charset="0"/>
                <a:sym typeface="Symbol" charset="0"/>
              </a:rPr>
              <a:t></a:t>
            </a:r>
            <a:r>
              <a:rPr lang="es-ES_tradnl" altLang="ja-JP" sz="2800"/>
              <a:t>)</a:t>
            </a:r>
          </a:p>
          <a:p>
            <a:pPr marL="747713" lvl="1" indent="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Juan 10:1 -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μ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σερχόμενος δι</a:t>
            </a:r>
            <a:r>
              <a:rPr lang="es-ES_tradnl">
                <a:ea typeface="ＭＳ Ｐゴシック" charset="0"/>
                <a:cs typeface="Lucida Grande" charset="0"/>
              </a:rPr>
              <a:t>ὰ</a:t>
            </a:r>
            <a:r>
              <a:rPr lang="es-ES_tradnl"/>
              <a:t> τ</a:t>
            </a:r>
            <a:r>
              <a:rPr lang="es-ES_tradnl">
                <a:ea typeface="ＭＳ Ｐゴシック" charset="0"/>
                <a:cs typeface="Lucida Grande" charset="0"/>
              </a:rPr>
              <a:t>ῆ</a:t>
            </a:r>
            <a:r>
              <a:rPr lang="es-ES_tradnl"/>
              <a:t>ς θύρας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ς τ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ν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λ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ν τ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ν προβάτων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λλ</a:t>
            </a:r>
            <a:r>
              <a:rPr lang="es-ES_tradnl">
                <a:ea typeface="ＭＳ Ｐゴシック" charset="0"/>
                <a:cs typeface="Lucida Grande" charset="0"/>
              </a:rPr>
              <a:t>ὰ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ναβαίνων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λλαχόθεν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κε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νος κλέπτης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στ</a:t>
            </a:r>
            <a:r>
              <a:rPr lang="es-ES_tradnl">
                <a:ea typeface="ＭＳ Ｐゴシック" charset="0"/>
                <a:cs typeface="Lucida Grande" charset="0"/>
              </a:rPr>
              <a:t>ὶ</a:t>
            </a:r>
            <a:r>
              <a:rPr lang="es-ES_tradnl"/>
              <a:t>ν κα</a:t>
            </a:r>
            <a:r>
              <a:rPr lang="es-ES_tradnl">
                <a:ea typeface="ＭＳ Ｐゴシック" charset="0"/>
                <a:cs typeface="Lucida Grande" charset="0"/>
              </a:rPr>
              <a:t>ὶ</a:t>
            </a:r>
            <a:r>
              <a:rPr lang="es-ES_tradnl"/>
              <a:t> λ</a:t>
            </a:r>
            <a:r>
              <a:rPr lang="es-ES_tradnl">
                <a:ea typeface="ＭＳ Ｐゴシック" charset="0"/>
                <a:cs typeface="Lucida Grande" charset="0"/>
              </a:rPr>
              <a:t>ῃ</a:t>
            </a:r>
            <a:r>
              <a:rPr lang="es-ES_tradnl"/>
              <a:t>στής: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Algunas Conjunciones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6.</a:t>
            </a:r>
            <a:r>
              <a:rPr lang="es-ES_tradnl" sz="2800">
                <a:latin typeface="Symbol" charset="0"/>
                <a:sym typeface="Symbol" charset="0"/>
              </a:rPr>
              <a:t>	</a:t>
            </a:r>
            <a:r>
              <a:rPr lang="es-ES_tradnl" sz="2800"/>
              <a:t>- pues, como (pospositivo)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None/>
            </a:pPr>
            <a:r>
              <a:rPr lang="es-ES_tradnl"/>
              <a:t>Juan 3:16 - Ο</a:t>
            </a:r>
            <a:r>
              <a:rPr lang="es-ES_tradnl">
                <a:ea typeface="ＭＳ Ｐゴシック" charset="0"/>
                <a:cs typeface="Lucida Grande" charset="0"/>
              </a:rPr>
              <a:t>ὕ</a:t>
            </a:r>
            <a:r>
              <a:rPr lang="es-ES_tradnl"/>
              <a:t>τως γ</a:t>
            </a:r>
            <a:r>
              <a:rPr lang="es-ES_tradnl">
                <a:ea typeface="ＭＳ Ｐゴシック" charset="0"/>
                <a:cs typeface="Lucida Grande" charset="0"/>
              </a:rPr>
              <a:t>ὰ</a:t>
            </a:r>
            <a:r>
              <a:rPr lang="es-ES_tradnl"/>
              <a:t>ρ </a:t>
            </a:r>
            <a:r>
              <a:rPr lang="es-ES_tradnl">
                <a:ea typeface="ＭＳ Ｐゴシック" charset="0"/>
                <a:cs typeface="Lucida Grande" charset="0"/>
              </a:rPr>
              <a:t>ἠ</a:t>
            </a:r>
            <a:r>
              <a:rPr lang="es-ES_tradnl"/>
              <a:t>γάπησεν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θε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ς τ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ν κόσμον</a:t>
            </a:r>
            <a:endParaRPr lang="es-ES_tradnl" altLang="ja-JP" sz="2400">
              <a:latin typeface="Symbol" charset="0"/>
              <a:sym typeface="Symbo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>
                <a:latin typeface="Symbol" charset="0"/>
                <a:sym typeface="Symbol" charset="0"/>
              </a:rPr>
              <a:t></a:t>
            </a:r>
            <a:r>
              <a:rPr lang="es-ES_tradnl" altLang="ja-JP" sz="2800"/>
              <a:t> - porque, que, introduce citas directas o indirectas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sz="2800">
                <a:latin typeface="Symbol" charset="0"/>
                <a:sym typeface="Symbol" charset="0"/>
              </a:rPr>
              <a:t></a:t>
            </a:r>
            <a:r>
              <a:rPr lang="es-ES_tradnl" sz="2800"/>
              <a:t> - pues, por lo tanto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None/>
            </a:pPr>
            <a:r>
              <a:rPr lang="es-ES_tradnl"/>
              <a:t>Ε</a:t>
            </a:r>
            <a:r>
              <a:rPr lang="es-ES_tradnl">
                <a:ea typeface="ＭＳ Ｐゴシック" charset="0"/>
                <a:cs typeface="Lucida Grande" charset="0"/>
              </a:rPr>
              <a:t>ἶ</a:t>
            </a:r>
            <a:r>
              <a:rPr lang="es-ES_tradnl"/>
              <a:t>πεν ο</a:t>
            </a:r>
            <a:r>
              <a:rPr lang="es-ES_tradnl">
                <a:ea typeface="ＭＳ Ｐゴシック" charset="0"/>
                <a:cs typeface="Lucida Grande" charset="0"/>
              </a:rPr>
              <a:t>ὖ</a:t>
            </a:r>
            <a:r>
              <a:rPr lang="es-ES_tradnl"/>
              <a:t>ν πάλιν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ησο</a:t>
            </a:r>
            <a:r>
              <a:rPr lang="es-ES_tradnl">
                <a:ea typeface="ＭＳ Ｐゴシック" charset="0"/>
                <a:cs typeface="Lucida Grande" charset="0"/>
              </a:rPr>
              <a:t>ῦ</a:t>
            </a:r>
            <a:r>
              <a:rPr lang="es-ES_tradnl"/>
              <a:t>ς,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ν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ν λέγω </a:t>
            </a:r>
            <a:r>
              <a:rPr lang="es-ES_tradnl">
                <a:ea typeface="ＭＳ Ｐゴシック" charset="0"/>
                <a:cs typeface="Lucida Grande" charset="0"/>
              </a:rPr>
              <a:t>ὑ</a:t>
            </a: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ν </a:t>
            </a:r>
            <a:r>
              <a:rPr lang="es-ES_tradnl">
                <a:ea typeface="ＭＳ Ｐゴシック" charset="0"/>
                <a:cs typeface="Lucida Grande" charset="0"/>
              </a:rPr>
              <a:t>ὅ</a:t>
            </a:r>
            <a:r>
              <a:rPr lang="es-ES_tradnl"/>
              <a:t>τι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γώ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μι </a:t>
            </a:r>
            <a:r>
              <a:rPr lang="es-ES_tradnl">
                <a:ea typeface="ＭＳ Ｐゴシック" charset="0"/>
                <a:cs typeface="Lucida Grande" charset="0"/>
              </a:rPr>
              <a:t>ἡ</a:t>
            </a:r>
            <a:r>
              <a:rPr lang="es-ES_tradnl"/>
              <a:t> θύρα τ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ν προβάτων.</a:t>
            </a:r>
            <a:endParaRPr lang="es-ES_tradnl" sz="2400"/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sz="2800">
                <a:latin typeface="Symbol" charset="0"/>
                <a:sym typeface="Symbol" charset="0"/>
              </a:rPr>
              <a:t></a:t>
            </a:r>
            <a:r>
              <a:rPr lang="es-ES_tradnl" sz="2800"/>
              <a:t>- por lo tanto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None/>
            </a:pPr>
            <a:r>
              <a:rPr lang="es-ES_tradnl" sz="2400"/>
              <a:t>Mateo 27:8 - </a:t>
            </a:r>
            <a:r>
              <a:rPr lang="es-ES_tradnl"/>
              <a:t>δι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κλήθη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γρ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ς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κε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νος </a:t>
            </a:r>
            <a:r>
              <a:rPr lang="es-ES_tradnl">
                <a:ea typeface="ＭＳ Ｐゴシック" charset="0"/>
                <a:cs typeface="Lucida Grande" charset="0"/>
              </a:rPr>
              <a:t>Ἀ</a:t>
            </a:r>
            <a:r>
              <a:rPr lang="es-ES_tradnl"/>
              <a:t>γρ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ς Α</a:t>
            </a:r>
            <a:r>
              <a:rPr lang="es-ES_tradnl">
                <a:ea typeface="ＭＳ Ｐゴシック" charset="0"/>
                <a:cs typeface="Lucida Grande" charset="0"/>
              </a:rPr>
              <a:t>ἵ</a:t>
            </a:r>
            <a:r>
              <a:rPr lang="es-ES_tradnl"/>
              <a:t>ματος </a:t>
            </a:r>
            <a:r>
              <a:rPr lang="es-ES_tradnl">
                <a:ea typeface="ＭＳ Ｐゴシック" charset="0"/>
                <a:cs typeface="Lucida Grande" charset="0"/>
              </a:rPr>
              <a:t>ἕ</a:t>
            </a:r>
            <a:r>
              <a:rPr lang="es-ES_tradnl"/>
              <a:t>ως τ</a:t>
            </a:r>
            <a:r>
              <a:rPr lang="es-ES_tradnl">
                <a:ea typeface="ＭＳ Ｐゴシック" charset="0"/>
                <a:cs typeface="Lucida Grande" charset="0"/>
              </a:rPr>
              <a:t>ῆ</a:t>
            </a:r>
            <a:r>
              <a:rPr lang="es-ES_tradnl"/>
              <a:t>ς σήμερον.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Algunas Conjunciones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10</a:t>
            </a:r>
            <a:r>
              <a:rPr lang="es-ES_tradnl" sz="2800">
                <a:latin typeface="Symbol" charset="0"/>
                <a:sym typeface="Symbol" charset="0"/>
              </a:rPr>
              <a:t>	</a:t>
            </a:r>
            <a:r>
              <a:rPr lang="es-ES_tradnl" sz="2800"/>
              <a:t> - cuando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None/>
            </a:pPr>
            <a:r>
              <a:rPr lang="es-ES_tradnl">
                <a:ea typeface="ＭＳ Ｐゴシック" charset="0"/>
                <a:cs typeface="Lucida Grande" charset="0"/>
              </a:rPr>
              <a:t>Juan 10:4 - ὅ</a:t>
            </a:r>
            <a:r>
              <a:rPr lang="es-ES_tradnl"/>
              <a:t>ταν τ</a:t>
            </a:r>
            <a:r>
              <a:rPr lang="es-ES_tradnl">
                <a:ea typeface="ＭＳ Ｐゴシック" charset="0"/>
                <a:cs typeface="Lucida Grande" charset="0"/>
              </a:rPr>
              <a:t>ὰ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ἴ</a:t>
            </a:r>
            <a:r>
              <a:rPr lang="es-ES_tradnl"/>
              <a:t>δια πάντα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κβάλ</a:t>
            </a:r>
            <a:r>
              <a:rPr lang="es-ES_tradnl">
                <a:ea typeface="ＭＳ Ｐゴシック" charset="0"/>
                <a:cs typeface="Lucida Grande" charset="0"/>
              </a:rPr>
              <a:t>ῃ</a:t>
            </a:r>
            <a:r>
              <a:rPr lang="es-ES_tradnl"/>
              <a:t>, </a:t>
            </a:r>
            <a:r>
              <a:rPr lang="es-ES_tradnl">
                <a:ea typeface="ＭＳ Ｐゴシック" charset="0"/>
                <a:cs typeface="Lucida Grande" charset="0"/>
              </a:rPr>
              <a:t>ἔ</a:t>
            </a:r>
            <a:r>
              <a:rPr lang="es-ES_tradnl"/>
              <a:t>μπροσθεν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ν πορεύεται</a:t>
            </a:r>
            <a:endParaRPr lang="es-ES_tradnl" sz="2400">
              <a:latin typeface="Symbol" charset="0"/>
              <a:sym typeface="Symbo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11.</a:t>
            </a:r>
            <a:r>
              <a:rPr lang="es-ES_tradnl" sz="2800">
                <a:latin typeface="Symbol" charset="0"/>
                <a:sym typeface="Symbol" charset="0"/>
              </a:rPr>
              <a:t>	</a:t>
            </a:r>
            <a:r>
              <a:rPr lang="es-ES_tradnl" sz="2800"/>
              <a:t> - si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None/>
            </a:pPr>
            <a:r>
              <a:rPr lang="es-ES_tradnl"/>
              <a:t>Juan 10:24 -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 σ</a:t>
            </a:r>
            <a:r>
              <a:rPr lang="es-ES_tradnl">
                <a:ea typeface="ＭＳ Ｐゴシック" charset="0"/>
                <a:cs typeface="Lucida Grande" charset="0"/>
              </a:rPr>
              <a:t>ὺ</a:t>
            </a:r>
            <a:r>
              <a:rPr lang="es-ES_tradnl"/>
              <a:t> ε</a:t>
            </a:r>
            <a:r>
              <a:rPr lang="es-ES_tradnl">
                <a:ea typeface="ＭＳ Ｐゴシック" charset="0"/>
                <a:cs typeface="Lucida Grande" charset="0"/>
              </a:rPr>
              <a:t>ἶ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Χριστός,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π</a:t>
            </a:r>
            <a:r>
              <a:rPr lang="es-ES_tradnl">
                <a:ea typeface="ＭＳ Ｐゴシック" charset="0"/>
                <a:cs typeface="Lucida Grande" charset="0"/>
              </a:rPr>
              <a:t>ὲ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ἡ</a:t>
            </a: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ν παρρησί</a:t>
            </a:r>
            <a:r>
              <a:rPr lang="es-ES_tradnl">
                <a:ea typeface="ＭＳ Ｐゴシック" charset="0"/>
                <a:cs typeface="Lucida Grande" charset="0"/>
              </a:rPr>
              <a:t>ᾳ</a:t>
            </a:r>
            <a:r>
              <a:rPr lang="es-ES_tradnl"/>
              <a:t>.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Algunas Conjunciones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Las part</a:t>
            </a:r>
            <a:r>
              <a:rPr lang="es-ES_tradnl" altLang="ja-JP" sz="2800"/>
              <a:t>ículas son palabras pequeñas que agregan algún énfasis.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Symbol" charset="0"/>
                <a:sym typeface="Symbol" charset="0"/>
              </a:rPr>
              <a:t></a:t>
            </a:r>
            <a:r>
              <a:rPr lang="es-ES_tradnl" sz="2800"/>
              <a:t>- ciertamente - Juan 10:1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Symbol" charset="0"/>
                <a:sym typeface="Symbol" charset="0"/>
              </a:rPr>
              <a:t></a:t>
            </a:r>
            <a:r>
              <a:rPr lang="es-ES_tradnl" sz="2800"/>
              <a:t> - introduce incertidumbre; </a:t>
            </a:r>
            <a:r>
              <a:rPr lang="es-ES_tradnl" sz="2800">
                <a:latin typeface="Symbol" charset="0"/>
                <a:sym typeface="Symbol" charset="0"/>
              </a:rPr>
              <a:t></a:t>
            </a:r>
            <a:r>
              <a:rPr lang="es-ES_tradnl" sz="2800"/>
              <a:t> = </a:t>
            </a:r>
            <a:r>
              <a:rPr lang="es-ES_tradnl" sz="2800">
                <a:latin typeface="Symbol" charset="0"/>
                <a:sym typeface="Symbol" charset="0"/>
              </a:rPr>
              <a:t></a:t>
            </a:r>
            <a:endParaRPr lang="es-ES_tradnl" sz="280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Symbol" charset="0"/>
                <a:sym typeface="Symbol" charset="0"/>
              </a:rPr>
              <a:t></a:t>
            </a:r>
            <a:r>
              <a:rPr lang="es-ES_tradnl" sz="2800"/>
              <a:t> - enfatiza la palabra que le acompaña, de hecho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Symbol" charset="0"/>
                <a:sym typeface="Symbol" charset="0"/>
              </a:rPr>
              <a:t></a:t>
            </a:r>
            <a:r>
              <a:rPr lang="es-ES_tradnl" sz="2800"/>
              <a:t> - frecuentemente no se traduce, divide las frases del enunciado -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Symbol" charset="0"/>
                <a:sym typeface="Symbol" charset="0"/>
              </a:rPr>
              <a:t></a:t>
            </a:r>
            <a:r>
              <a:rPr lang="es-ES_tradnl" sz="2800"/>
              <a:t> - jam</a:t>
            </a:r>
            <a:r>
              <a:rPr lang="es-ES_tradnl" altLang="ja-JP" sz="2800"/>
              <a:t>ás, entonces</a:t>
            </a:r>
            <a:endParaRPr lang="es-ES_tradnl" sz="280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Algunas Part</a:t>
            </a:r>
            <a:r>
              <a:rPr lang="es-ES_tradnl" altLang="ja-JP"/>
              <a:t>ículas</a:t>
            </a:r>
            <a:endParaRPr lang="es-ES_tradnl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Identificar los pronombres, las conjunciones y las part</a:t>
            </a:r>
            <a:r>
              <a:rPr lang="es-ES_tradnl" altLang="ja-JP" sz="2800"/>
              <a:t>ículas en Juan 10</a:t>
            </a:r>
            <a:endParaRPr lang="es-ES_tradnl" sz="280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Ejercicio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Trabajar en traducir Juan 3:16-21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Ejercicio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Se consisti</a:t>
            </a:r>
            <a:r>
              <a:rPr lang="es-ES_tradnl" altLang="ja-JP" sz="2800"/>
              <a:t>rá de algunos versículos sencillos de Juan que tendrán que traducir, identificando todas las palabras.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altLang="ja-JP" sz="28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Se podrá utilizar todas las herramientas escritas y electrónicas menos Biblias e interlineales.</a:t>
            </a:r>
            <a:endParaRPr lang="es-ES_tradnl" sz="28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 sz="280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Examen Final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1107</TotalTime>
  <Words>309</Words>
  <Application>Microsoft Macintosh PowerPoint</Application>
  <PresentationFormat>Presentación en pantalla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ＭＳ Ｐゴシック</vt:lpstr>
      <vt:lpstr>Osaka</vt:lpstr>
      <vt:lpstr>Times</vt:lpstr>
      <vt:lpstr>Symbol</vt:lpstr>
      <vt:lpstr>Lucida Grande</vt:lpstr>
      <vt:lpstr>Baskerville Old Face</vt:lpstr>
      <vt:lpstr>Pptssem</vt:lpstr>
      <vt:lpstr>El Griego Coiné</vt:lpstr>
      <vt:lpstr>Algunas Conjunciones</vt:lpstr>
      <vt:lpstr>Algunas Conjunciones</vt:lpstr>
      <vt:lpstr>Algunas Conjunciones</vt:lpstr>
      <vt:lpstr>Algunas Conjunciones</vt:lpstr>
      <vt:lpstr>Algunas Partículas</vt:lpstr>
      <vt:lpstr>Ejercicio</vt:lpstr>
      <vt:lpstr>Ejercicio</vt:lpstr>
      <vt:lpstr>Examen Final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118</cp:revision>
  <dcterms:created xsi:type="dcterms:W3CDTF">2010-01-19T22:42:04Z</dcterms:created>
  <dcterms:modified xsi:type="dcterms:W3CDTF">2012-09-28T23:03:16Z</dcterms:modified>
</cp:coreProperties>
</file>