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12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45181D-7C5D-2F4A-8CBD-36DBADF1A4D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9DDED-7014-FE43-991D-52ACD8E4C8B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6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5884B-D928-BB45-B787-1274B541C41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56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0908AD-A354-BB4F-97B5-2CCACFEA7E0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61B987-82A6-114E-B6A7-109B62327E5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C221-0B1A-0140-99CA-A676EF853B9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EAA5-3218-8749-AE44-A9DDCB6E9F9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BF35-30BB-ED41-9A11-0FDC431D8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47EB-39A3-074B-B407-A8E59312152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5111-37B8-3946-9070-F30FD5EE70E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71BFDB-F7E4-8044-8E72-4A7C1250679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3EF09-B223-3B47-859B-D01B74D3485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45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530F13-7F85-9D4A-AC01-6DC20A3098D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D6C2-E514-2547-BB06-F6746FAC9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837-4D76-AE4C-9320-B9A5D8E6F7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5FABA-DA14-8643-9439-88CAFF85045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55629-88C5-BF41-8B55-FC7FDB0DD5E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BC7A3-A979-D343-8425-9950BB8E0BD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EB88-9F3C-7A4B-9820-8AC568B377F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9E10E-BFC9-7D4A-B390-C9995E8DDC2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21702-C033-1441-BD8D-B63F4F8E828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65BE-8537-8541-9155-A95AC70FDD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9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A2BAD287-5D7A-8741-B43F-8A0C8BFC3E4F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7534D5-785B-1848-A365-BF4AAA5292D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u="sng"/>
              <a:t>Recursos principales</a:t>
            </a:r>
          </a:p>
          <a:p>
            <a:r>
              <a:rPr lang="es-ES_tradnl" i="1"/>
              <a:t>Introducci</a:t>
            </a:r>
            <a:r>
              <a:rPr lang="es-ES_tradnl" altLang="ja-JP" i="1">
                <a:cs typeface="ＭＳ Ｐゴシック" charset="0"/>
              </a:rPr>
              <a:t>ón al Nuevo Testamento</a:t>
            </a:r>
            <a:r>
              <a:rPr lang="es-ES_tradnl" altLang="ja-JP">
                <a:cs typeface="ＭＳ Ｐゴシック" charset="0"/>
              </a:rPr>
              <a:t> por Everett Harrison</a:t>
            </a:r>
          </a:p>
          <a:p>
            <a:r>
              <a:rPr lang="es-ES_tradnl" altLang="ja-JP" i="1">
                <a:cs typeface="ＭＳ Ｐゴシック" charset="0"/>
              </a:rPr>
              <a:t>New Testament Introduction</a:t>
            </a:r>
            <a:r>
              <a:rPr lang="es-ES_tradnl" altLang="ja-JP">
                <a:cs typeface="ＭＳ Ｐゴシック" charset="0"/>
              </a:rPr>
              <a:t> por Donald Guthrie</a:t>
            </a:r>
          </a:p>
          <a:p>
            <a:r>
              <a:rPr lang="es-ES_tradnl" altLang="ja-JP" i="1">
                <a:cs typeface="ＭＳ Ｐゴシック" charset="0"/>
              </a:rPr>
              <a:t>The Gospel of Mark</a:t>
            </a:r>
            <a:r>
              <a:rPr lang="es-ES_tradnl" altLang="ja-JP">
                <a:cs typeface="ＭＳ Ｐゴシック" charset="0"/>
              </a:rPr>
              <a:t> por William Lane</a:t>
            </a:r>
            <a:endParaRPr lang="es-ES_tradnl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El Evangelio seg</a:t>
            </a:r>
            <a:r>
              <a:rPr lang="es-ES_tradnl" altLang="ja-JP">
                <a:cs typeface="ＭＳ Ｐゴシック" charset="0"/>
              </a:rPr>
              <a:t>ún Marcos</a:t>
            </a:r>
            <a:endParaRPr lang="es-ES_tradnl"/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Eusebio citó a Papias, quien citó al Presbítero: “Y el Presbítero decía esto: ‘Marcos, que fue intérprete de Pedro, escribió exactamente todo lo que recordaba, aunque no en orden, de las cosas dichas o hechas por el Señor’”.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estructura de Marcos es sencilla: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Introducción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Galilea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Más allá de Galilea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Rumbo a Jerusalén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Jerusalén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Pasión y resurrección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evangelio inicia y concluye con la expresión”hijo de Dios” - 1:1 y 15:39.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medio de estas declaraciones, Marcos presentó a Jesús como Hijo de Dios en acción.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énfasis en el poder de Jesús sobre la enfermedad, los demonios, la muerte, el pecado y la naturaleza.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Las dos confesiones también dividen el libro en dos partes con dos clímax.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Pedro confiesa a Jesús el Cristo para el mundo judío.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centurión confiesa a Jesús el hijo de Dios para el mundo gentil.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Hay una comparación ingeniosa de la estructura de Marcos con la predicación de Pedro en Hechos 10.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endParaRPr lang="es-ES_tradnl" altLang="ja-JP" sz="2800">
              <a:cs typeface="ＭＳ Ｐゴシック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>
              <a:buFontTx/>
              <a:buNone/>
            </a:pPr>
            <a:r>
              <a:rPr lang="es-ES_tradnl"/>
              <a:t>1:1 evangelio de Jesucristo, Hijo de Dios</a:t>
            </a:r>
          </a:p>
          <a:p>
            <a:pPr>
              <a:buFontTx/>
              <a:buNone/>
            </a:pPr>
            <a:endParaRPr lang="es-ES_tradnl"/>
          </a:p>
          <a:p>
            <a:pPr>
              <a:buFontTx/>
              <a:buNone/>
            </a:pPr>
            <a:r>
              <a:rPr lang="es-ES_tradnl"/>
              <a:t>1:14 predicando en Galilea</a:t>
            </a:r>
          </a:p>
          <a:p>
            <a:pPr>
              <a:buFontTx/>
              <a:buNone/>
            </a:pPr>
            <a:endParaRPr lang="es-ES_tradnl"/>
          </a:p>
          <a:p>
            <a:pPr>
              <a:buFontTx/>
              <a:buNone/>
            </a:pPr>
            <a:r>
              <a:rPr lang="es-ES_tradnl"/>
              <a:t>1:10 el Esp</a:t>
            </a:r>
            <a:r>
              <a:rPr lang="es-ES_tradnl" altLang="ja-JP">
                <a:cs typeface="ＭＳ Ｐゴシック" charset="0"/>
              </a:rPr>
              <a:t>íritu descendió sobre él</a:t>
            </a:r>
          </a:p>
          <a:p>
            <a:pPr>
              <a:buFontTx/>
              <a:buNone/>
            </a:pPr>
            <a:endParaRPr lang="es-ES_tradnl"/>
          </a:p>
        </p:txBody>
      </p:sp>
      <p:sp>
        <p:nvSpPr>
          <p:cNvPr id="1157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>
              <a:buFontTx/>
              <a:buNone/>
            </a:pPr>
            <a:r>
              <a:rPr lang="es-ES_tradnl"/>
              <a:t>36 la palabra que evangeliza paz por medio de Jesucristo, Señor de todo</a:t>
            </a:r>
          </a:p>
          <a:p>
            <a:pPr>
              <a:buFontTx/>
              <a:buNone/>
            </a:pPr>
            <a:r>
              <a:rPr lang="es-ES_tradnl"/>
              <a:t>37 en toda Judea, empezando en Galilea</a:t>
            </a:r>
          </a:p>
          <a:p>
            <a:pPr>
              <a:buFontTx/>
              <a:buNone/>
            </a:pPr>
            <a:r>
              <a:rPr lang="es-ES_tradnl"/>
              <a:t>38 Dios lo ungi</a:t>
            </a:r>
            <a:r>
              <a:rPr lang="es-ES_tradnl" altLang="ja-JP">
                <a:cs typeface="ＭＳ Ｐゴシック" charset="0"/>
              </a:rPr>
              <a:t>ó con el Espíritu Santo y poder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76700" cy="5029200"/>
          </a:xfrm>
        </p:spPr>
        <p:txBody>
          <a:bodyPr/>
          <a:lstStyle/>
          <a:p>
            <a:pPr>
              <a:buFontTx/>
              <a:buNone/>
            </a:pPr>
            <a:r>
              <a:rPr lang="es-ES_tradnl"/>
              <a:t>1:16 a 10:52 narrativas de sanidades</a:t>
            </a:r>
            <a:r>
              <a:rPr lang="es-ES_tradnl" altLang="ja-JP"/>
              <a:t> y exorcismos</a:t>
            </a:r>
          </a:p>
          <a:p>
            <a:pPr>
              <a:buFontTx/>
              <a:buNone/>
            </a:pPr>
            <a:r>
              <a:rPr lang="es-ES_tradnl" altLang="ja-JP">
                <a:cs typeface="ＭＳ Ｐゴシック" charset="0"/>
              </a:rPr>
              <a:t>11-14 en Jerusalén</a:t>
            </a:r>
          </a:p>
          <a:p>
            <a:pPr>
              <a:buFontTx/>
              <a:buNone/>
            </a:pPr>
            <a:endParaRPr lang="es-ES_tradnl" altLang="ja-JP" sz="3600">
              <a:cs typeface="ＭＳ Ｐゴシック" charset="0"/>
            </a:endParaRPr>
          </a:p>
          <a:p>
            <a:pPr>
              <a:buFontTx/>
              <a:buNone/>
            </a:pPr>
            <a:r>
              <a:rPr lang="es-ES_tradnl" altLang="ja-JP">
                <a:cs typeface="ＭＳ Ｐゴシック" charset="0"/>
              </a:rPr>
              <a:t>15 crucifixión</a:t>
            </a:r>
          </a:p>
          <a:p>
            <a:pPr>
              <a:buFontTx/>
              <a:buNone/>
            </a:pPr>
            <a:endParaRPr lang="es-ES_tradnl" altLang="ja-JP" sz="3600">
              <a:cs typeface="ＭＳ Ｐゴシック" charset="0"/>
            </a:endParaRPr>
          </a:p>
          <a:p>
            <a:pPr>
              <a:buFontTx/>
              <a:buNone/>
            </a:pPr>
            <a:r>
              <a:rPr lang="es-ES_tradnl" altLang="ja-JP">
                <a:cs typeface="ＭＳ Ｐゴシック" charset="0"/>
              </a:rPr>
              <a:t>16 resurrección</a:t>
            </a:r>
          </a:p>
          <a:p>
            <a:pPr>
              <a:buFontTx/>
              <a:buNone/>
            </a:pPr>
            <a:endParaRPr lang="es-ES_tradnl"/>
          </a:p>
        </p:txBody>
      </p:sp>
      <p:sp>
        <p:nvSpPr>
          <p:cNvPr id="1167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86300" y="1828800"/>
            <a:ext cx="40767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/>
              <a:t>38 san</a:t>
            </a:r>
            <a:r>
              <a:rPr lang="es-ES_tradnl" altLang="ja-JP">
                <a:cs typeface="ＭＳ Ｐゴシック" charset="0"/>
              </a:rPr>
              <a:t>ó los oprimidos por el diablo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altLang="ja-JP"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39 Somos testigos de lo que hizo en Judea y Jerusalén.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39 lo mataron, colgándolo en un madero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altLang="ja-JP">
                <a:cs typeface="ＭＳ Ｐゴシック" charset="0"/>
              </a:rPr>
              <a:t>40 Dios lo levantó al tercer día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Énfasis en la pasión (más de la tercera parte del libro)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Algunos suponen que escribi</a:t>
            </a:r>
            <a:r>
              <a:rPr lang="es-ES_tradnl" altLang="ja-JP">
                <a:cs typeface="ＭＳ Ｐゴシック" charset="0"/>
              </a:rPr>
              <a:t>ó su evangelio empezando con la conclusión y luego agregando material apropiado para preparar para la conclusión.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Se puede decir que es una narrativa de la pasión con una larga introducción.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/>
              <a:t>Acci</a:t>
            </a:r>
            <a:r>
              <a:rPr lang="es-ES_tradnl" altLang="ja-JP">
                <a:cs typeface="ＭＳ Ｐゴシック" charset="0"/>
              </a:rPr>
              <a:t>ón y prisa (“inmediatamente”)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Parataxis: unir enunciados con Y</a:t>
            </a:r>
            <a:endParaRPr lang="es-ES_tradnl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Detalles en las narrativas (Por ejemplo, ¿cómo se llamaba el ciego que recobró su vista cerca de Jericó?  Solo Marcos nos dice.)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Registro de las emociones de la gente (1:27; 2:12), de los discípulos (9:6; 10:24, 32) y de Jesús (1:41, 43; 3:5; 7;43).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Franqueza sobre la lentitud de los discípulos (4:13; 6:52; 8:17, 21; 9:10, 32) y de los familiares de Jesús (3:21).</a:t>
            </a:r>
            <a:endParaRPr lang="es-ES_tradnl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Autor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Origen</a:t>
            </a:r>
            <a:r>
              <a:rPr lang="es-ES_tradnl"/>
              <a:t> 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Fecha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Propósito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Estructura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Características especiales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Asuntos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Marcos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todos los evangelios, es anónimo.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tradición es unánime en identificar a (Juan) Marcos como el autor: Papias (citado por Eusebio), el Prólogo anti-marcionita, Ireneo, Clemente de Alejandría.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 Pedro 5:13 menciona la presencia de Marcos con Pedro.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referencias vívidas acerca de Pedro en el evangelio, las cuales apoyan la aseveración de Papias de que Marcos reportó el testimonio de Pedro.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Papias, Ireneo y Clemente ubicaron a Marcos con Pedro en Roma.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Prólogo anti-marcionita lo ubicó en Italia.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Muchos intérpretes consideran la mención de Babilonia en I Pedro 5:13 como una referencia a Roma.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 Clemente y El pastor de Hermas, ambos de Roma, conocieron el Evangelio de Marcos.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Las referencias al sufrimiento y a la persecución pueden ser alusiones a las persecuciones del emperador Nerón.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Origen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Marcos usó latinismos que tenían que ver con el ejército, aunque estos se usaban en todo el imperio romano.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Más interesantes son sus dos explicaciones de vocablos griegos con equivalentes latinos: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12:42, explicó que dos lepta son iguales a un cuadrante.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cuadrante no circulaba en el oriente del imperio.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Marcos dividió la noche en cuatro vigilias según el estilo romano (6:48, 13:35), mientras que los judíos solían dividir la noche en tres vigilias.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Origen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Marcos explicó algunas costumbres de Judea - 7:3; 14:12; 15;42.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También tradujo algunas palabras arameas - 3:17; 5:41; 7:11, 34; 9;43; 10:46; 14:36; 15:22, 34.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El clímax del evangelio es la confesión del centurión </a:t>
            </a:r>
            <a:r>
              <a:rPr lang="es-ES_tradnl" altLang="ja-JP" sz="2800" i="1">
                <a:cs typeface="ＭＳ Ｐゴシック" charset="0"/>
              </a:rPr>
              <a:t>romano</a:t>
            </a:r>
            <a:r>
              <a:rPr lang="es-ES_tradnl" altLang="ja-JP" sz="2800">
                <a:cs typeface="ＭＳ Ｐゴシック" charset="0"/>
              </a:rPr>
              <a:t> que Jesús es hijo de Dios - 15:39.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Todos estos factores apoyan la identificación de Roma como la cuidad de su composición.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Origen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Casi todos fijan la fecha de Marcos en la década 60-70, pero por diferentes razones.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que niegan la posibilidad de profecía de predicción argumentan que las predicciones vagas acerca de la caída de Jerusalén tenían que haber sido hechas justo antes del año 70.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que afirman que la persecución de Nerón fue el contexto del evangelio lo fechan justo después del inicio de la persecución en 64.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Clemente de Alejandría escribió que Marcos compuso su evangelio mientras Pedro estaba todavía vivo.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Ireneo dijo que lo escribió después de la muerte de Pablo y Pedro, los cuales murieron en Roma en la persecución de Nerón, según la tradición.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Fecha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primera frase de Marcos sirve como un titulo descriptivo: “El inicio del evangelio de Jesucristo, Hijo de Dios”.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Así que Marcos anunció su propósito de escribir un evangelio, es decir una historia evangelística, una proclamación de buenas noticias.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es cierto que su evangelio fue el primero, Marcos también inventó el género de evangelio.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Aun si no haya sido escrito en Roma, todavía podemos decir que fue escrito para explicar el evangelio a una audiencia romana.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</a:t>
            </a:r>
            <a:r>
              <a:rPr lang="es-ES_tradnl" altLang="ja-JP">
                <a:cs typeface="ＭＳ Ｐゴシック" charset="0"/>
              </a:rPr>
              <a:t>ósitos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Si la identificación de la persecución de Nerón es correcta como contexto, otro propósito fue para animar a los cristianos perseguidos.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En Marcos 10:30, se incluyó “con persecuciones” en la lista de bendiciones que uno recibiría por haber dejado todo para seguir a Cristo.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Similar a los cristianos en Roma, Jesús ya había sido calumniado y condenado injustamente.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</a:t>
            </a:r>
            <a:r>
              <a:rPr lang="es-ES_tradnl" altLang="ja-JP">
                <a:cs typeface="ＭＳ Ｐゴシック" charset="0"/>
              </a:rPr>
              <a:t>ósitos</a:t>
            </a:r>
            <a:endParaRPr lang="es-ES_tradnl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1709</TotalTime>
  <Words>1155</Words>
  <Application>Microsoft Macintosh PowerPoint</Application>
  <PresentationFormat>Presentación en pantalla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Blank Presentation</vt:lpstr>
      <vt:lpstr>Pptssem</vt:lpstr>
      <vt:lpstr>El Evangelio según Marcos</vt:lpstr>
      <vt:lpstr>Marcos</vt:lpstr>
      <vt:lpstr>El Autor</vt:lpstr>
      <vt:lpstr>El Origen</vt:lpstr>
      <vt:lpstr>El Origen</vt:lpstr>
      <vt:lpstr>El Origen</vt:lpstr>
      <vt:lpstr>Fecha</vt:lpstr>
      <vt:lpstr>Propósitos</vt:lpstr>
      <vt:lpstr>Propósitos</vt:lpstr>
      <vt:lpstr>Estructura</vt:lpstr>
      <vt:lpstr>Estructura</vt:lpstr>
      <vt:lpstr>Estructura</vt:lpstr>
      <vt:lpstr>Estructura</vt:lpstr>
      <vt:lpstr>Estructura</vt:lpstr>
      <vt:lpstr>Características Especiales</vt:lpstr>
      <vt:lpstr>Características Especiales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208</cp:revision>
  <dcterms:created xsi:type="dcterms:W3CDTF">2010-01-07T00:19:26Z</dcterms:created>
  <dcterms:modified xsi:type="dcterms:W3CDTF">2012-10-03T18:39:17Z</dcterms:modified>
</cp:coreProperties>
</file>