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  <p:sldMasterId id="2147483673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3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1" d="100"/>
          <a:sy n="91" d="100"/>
        </p:scale>
        <p:origin x="-6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140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184D34-2E49-1F43-9C3B-F5B678F14DC8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57122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A49E0-5C41-E640-939B-D26AD80463DC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1423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6A3C2A-A2F2-6D4E-B1D7-E29FCE05CAED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1843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58A24-4861-4B4E-96E8-CB6EFA6F4DE9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1863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A9FDD7-47B4-0F4C-A510-32BD7121E02D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1884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18E34B-AF0A-2145-ADF1-4BCBD29824CF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1904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82BE59-6A9B-0443-A5D0-02D757F9B9C6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1966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26BFCE-ECB2-6948-A998-84A06C4C1482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1986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3C75FB-A251-2746-A17D-9478432BC46A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2007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76259D-0D59-C744-BC98-360C649A2ADE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2027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7943E2-4DB9-714C-A2CC-B8DD2073011B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2048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BEB90D-1CFE-7C4E-BCE1-D969CB03679A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679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71F1C7-E7B9-944A-AF57-1BFB3F09DC08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1699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1E89E-9B0F-344E-8132-00F3CED4686C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1720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2B42E-E1DF-A249-A953-E042FF0C6662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80226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02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1950AB-7EF8-6F4B-8D79-3E4C95010D27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1740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CBB1E4-12C8-F34F-803A-508CD9309AE7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1761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BCF461-B815-9646-B20A-B9303EAF9418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1781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B91CA-14B0-2640-809C-41B403904D37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1822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7EB348-09B2-7442-9F83-55A8AC8C2322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E6C9A-5A4E-3A46-81CF-B01BBCBB1BC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7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9D83F-DD4A-914F-A317-2CEAC81C8AC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73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B73DFE-46EB-CF4D-9F81-A240DE6BD92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41D6DBE-3529-864B-8649-90668599BC7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17B6-450D-004A-9793-6B1636894BB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E963-0FBA-344E-9709-07026536CB8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F123-27BD-9E4D-AE83-835891A6594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E6C3-0E87-754F-BCE7-5F2CC084279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AE9D-4B92-074A-B092-33110E0F17A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1EAEB6F-D6BB-7245-832C-EE08AD079EE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ACBD4-D6D2-8E4C-8A73-335846AC547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64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344DAE-1C33-1A4F-BA27-8B579612B82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9C25-DCA5-5E45-9B12-DA24099C2D1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04B2-7919-B74E-9D9E-B95ECA42144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12E15-55E4-4F4A-A48D-449E1105F8C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7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35089-A4DB-DA4C-A608-539AA6494CB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4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A228F-C1EA-FA42-9D26-548166D4182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7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5F96C-A8D5-804C-9B18-1616EC2E342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3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5B05F-95E8-0540-90E6-279258262C8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8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7BED6-D300-6944-B23D-30CC6750997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17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B2031-763A-2B4B-AAC4-B9A3A17C5EE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  <a:cs typeface="+mn-cs"/>
              </a:defRPr>
            </a:lvl1pPr>
          </a:lstStyle>
          <a:p>
            <a:fld id="{C2B09A85-8055-CC46-A68A-AB6929D3F9E0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D8E3375-EB7B-184F-BB25-E9FD093CAAC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s-ES_tradnl"/>
              <a:t>Vamos a considerar: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/>
              <a:t>Autor </a:t>
            </a:r>
            <a:r>
              <a:rPr lang="es-ES_tradnl">
                <a:solidFill>
                  <a:srgbClr val="FF0000"/>
                </a:solidFill>
              </a:rPr>
              <a:t>√</a:t>
            </a:r>
            <a:endParaRPr lang="es-ES_tradnl"/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Origen</a:t>
            </a:r>
            <a:r>
              <a:rPr lang="es-ES_tradnl"/>
              <a:t> </a:t>
            </a:r>
            <a:r>
              <a:rPr lang="es-ES_tradnl">
                <a:solidFill>
                  <a:srgbClr val="FF0000"/>
                </a:solidFill>
              </a:rPr>
              <a:t>√</a:t>
            </a:r>
            <a:endParaRPr lang="es-ES_tradnl"/>
          </a:p>
          <a:p>
            <a:pPr marL="990600" lvl="1" indent="-533400">
              <a:buFont typeface="Arial" charset="0"/>
              <a:buAutoNum type="arabicPeriod"/>
            </a:pPr>
            <a:r>
              <a:rPr lang="es-ES_tradnl"/>
              <a:t>Fecha </a:t>
            </a:r>
            <a:r>
              <a:rPr lang="es-ES_tradnl">
                <a:solidFill>
                  <a:srgbClr val="FF0000"/>
                </a:solidFill>
              </a:rPr>
              <a:t>√</a:t>
            </a:r>
            <a:endParaRPr lang="es-ES_tradnl" altLang="ja-JP">
              <a:cs typeface="ＭＳ Ｐゴシック" charset="0"/>
            </a:endParaRP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Propósito </a:t>
            </a:r>
            <a:r>
              <a:rPr lang="es-ES_tradnl">
                <a:solidFill>
                  <a:srgbClr val="FF0000"/>
                </a:solidFill>
              </a:rPr>
              <a:t>√</a:t>
            </a:r>
            <a:endParaRPr lang="es-ES_tradnl" altLang="ja-JP">
              <a:cs typeface="ＭＳ Ｐゴシック" charset="0"/>
            </a:endParaRP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Estructura </a:t>
            </a:r>
            <a:r>
              <a:rPr lang="es-ES_tradnl">
                <a:solidFill>
                  <a:srgbClr val="FF0000"/>
                </a:solidFill>
              </a:rPr>
              <a:t>√</a:t>
            </a:r>
            <a:endParaRPr lang="es-ES_tradnl" altLang="ja-JP">
              <a:cs typeface="ＭＳ Ｐゴシック" charset="0"/>
            </a:endParaRP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Características especiales </a:t>
            </a:r>
            <a:r>
              <a:rPr lang="es-ES_tradnl">
                <a:solidFill>
                  <a:srgbClr val="FF0000"/>
                </a:solidFill>
              </a:rPr>
              <a:t>√</a:t>
            </a:r>
            <a:endParaRPr lang="es-ES_tradnl" altLang="ja-JP">
              <a:cs typeface="ＭＳ Ｐゴシック" charset="0"/>
            </a:endParaRPr>
          </a:p>
          <a:p>
            <a:pPr marL="990600" lvl="1" indent="-533400">
              <a:buFont typeface="Arial" charset="0"/>
              <a:buAutoNum type="arabicPeriod"/>
            </a:pPr>
            <a:r>
              <a:rPr lang="es-ES_tradnl"/>
              <a:t>Asuntos hermen</a:t>
            </a:r>
            <a:r>
              <a:rPr lang="es-ES_tradnl" altLang="ja-JP">
                <a:cs typeface="ＭＳ Ｐゴシック" charset="0"/>
              </a:rPr>
              <a:t>éuticos</a:t>
            </a:r>
            <a:endParaRPr lang="es-ES_tradnl">
              <a:cs typeface="ＭＳ Ｐゴシック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Lucas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165100" indent="-165100" algn="ctr">
              <a:lnSpc>
                <a:spcPct val="90000"/>
              </a:lnSpc>
              <a:buFontTx/>
              <a:buNone/>
            </a:pPr>
            <a:r>
              <a:rPr lang="es-ES_tradnl" u="sng">
                <a:cs typeface="ＭＳ Ｐゴシック" charset="0"/>
              </a:rPr>
              <a:t>La crucifixi</a:t>
            </a:r>
            <a:r>
              <a:rPr lang="es-ES_tradnl" altLang="ja-JP" u="sng">
                <a:cs typeface="ＭＳ Ｐゴシック" charset="0"/>
              </a:rPr>
              <a:t>ón</a:t>
            </a:r>
          </a:p>
          <a:p>
            <a:pPr marL="165100" indent="-165100">
              <a:lnSpc>
                <a:spcPct val="90000"/>
              </a:lnSpc>
              <a:buFontTx/>
              <a:buChar char="•"/>
            </a:pPr>
            <a:r>
              <a:rPr lang="es-ES_tradnl">
                <a:cs typeface="ＭＳ Ｐゴシック" charset="0"/>
              </a:rPr>
              <a:t>La crucifixi</a:t>
            </a:r>
            <a:r>
              <a:rPr lang="es-ES_tradnl" altLang="ja-JP">
                <a:cs typeface="ＭＳ Ｐゴシック" charset="0"/>
              </a:rPr>
              <a:t>ón de Jesús es el evento más al revés, después de que Heródes rehusó condenarlo y Pilato lo declaró inocente tres veces - 23:1-15.</a:t>
            </a:r>
          </a:p>
          <a:p>
            <a:pPr marL="165100" indent="-165100">
              <a:lnSpc>
                <a:spcPct val="90000"/>
              </a:lnSpc>
              <a:buFontTx/>
              <a:buChar char="•"/>
            </a:pPr>
            <a:r>
              <a:rPr lang="es-ES_tradnl" altLang="ja-JP">
                <a:cs typeface="ＭＳ Ｐゴシック" charset="0"/>
              </a:rPr>
              <a:t>El homicida salió libre y el inocente fue crucificado - 23:25.</a:t>
            </a:r>
            <a:endParaRPr lang="es-ES_tradnl">
              <a:cs typeface="ＭＳ Ｐゴシック" charset="0"/>
            </a:endParaRP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Gran </a:t>
            </a:r>
            <a:r>
              <a:rPr lang="ja-JP" altLang="es-ES_tradnl">
                <a:latin typeface="Arial"/>
              </a:rPr>
              <a:t>“</a:t>
            </a:r>
            <a:r>
              <a:rPr lang="es-ES_tradnl"/>
              <a:t>Reversión</a:t>
            </a:r>
            <a:r>
              <a:rPr lang="ja-JP" altLang="es-ES_tradnl">
                <a:latin typeface="Arial"/>
              </a:rPr>
              <a:t>”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165100" indent="-165100" algn="ctr">
              <a:lnSpc>
                <a:spcPct val="90000"/>
              </a:lnSpc>
              <a:buFontTx/>
              <a:buNone/>
            </a:pPr>
            <a:r>
              <a:rPr lang="es-ES_tradnl" u="sng">
                <a:cs typeface="ＭＳ Ｐゴシック" charset="0"/>
              </a:rPr>
              <a:t>La resurrecci</a:t>
            </a:r>
            <a:r>
              <a:rPr lang="es-ES_tradnl" altLang="ja-JP" u="sng">
                <a:cs typeface="ＭＳ Ｐゴシック" charset="0"/>
              </a:rPr>
              <a:t>ón</a:t>
            </a:r>
          </a:p>
          <a:p>
            <a:pPr marL="165100" indent="-165100">
              <a:lnSpc>
                <a:spcPct val="90000"/>
              </a:lnSpc>
              <a:buFontTx/>
              <a:buChar char="•"/>
            </a:pPr>
            <a:r>
              <a:rPr lang="es-ES_tradnl">
                <a:cs typeface="ＭＳ Ｐゴシック" charset="0"/>
              </a:rPr>
              <a:t>La resurrecci</a:t>
            </a:r>
            <a:r>
              <a:rPr lang="es-ES_tradnl" altLang="ja-JP">
                <a:cs typeface="ＭＳ Ｐゴシック" charset="0"/>
              </a:rPr>
              <a:t>ón fue la “reversión” más sorprendente que, a la vez, restauró las cosas a su orden correcto.</a:t>
            </a:r>
          </a:p>
          <a:p>
            <a:pPr marL="165100" indent="-165100">
              <a:lnSpc>
                <a:spcPct val="90000"/>
              </a:lnSpc>
              <a:buFontTx/>
              <a:buChar char="•"/>
            </a:pPr>
            <a:r>
              <a:rPr lang="es-ES_tradnl" altLang="ja-JP">
                <a:cs typeface="ＭＳ Ｐゴシック" charset="0"/>
              </a:rPr>
              <a:t>“¿Por qué buscan ustedes entre los muertos al que vive?” - 24:5.</a:t>
            </a:r>
            <a:endParaRPr lang="es-ES_tradnl">
              <a:cs typeface="ＭＳ Ｐゴシック" charset="0"/>
            </a:endParaRPr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Gran </a:t>
            </a:r>
            <a:r>
              <a:rPr lang="ja-JP" altLang="es-ES_tradnl">
                <a:latin typeface="Arial"/>
              </a:rPr>
              <a:t>“</a:t>
            </a:r>
            <a:r>
              <a:rPr lang="es-ES_tradnl"/>
              <a:t>Reversión</a:t>
            </a:r>
            <a:r>
              <a:rPr lang="ja-JP" altLang="es-ES_tradnl">
                <a:latin typeface="Arial"/>
              </a:rPr>
              <a:t>”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>
                <a:cs typeface="ＭＳ Ｐゴシック" charset="0"/>
              </a:rPr>
              <a:t>El primer serm</a:t>
            </a:r>
            <a:r>
              <a:rPr lang="es-ES_tradnl" altLang="ja-JP">
                <a:cs typeface="ＭＳ Ｐゴシック" charset="0"/>
              </a:rPr>
              <a:t>ón de Jesús en Nazaret anunció su propósito de traer liberación a los cautivos - 4:16-19 e Isaías 61:1-2.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Así que introdujo la liberación como el tema de su ministerio.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Luego, inmediatamente expulsó demonios, sanó a enfermos y llamó a pecadores - 4-5.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Es decir, en Lucas, Jesús es el libertador.</a:t>
            </a:r>
            <a:endParaRPr lang="es-ES_tradnl">
              <a:cs typeface="ＭＳ Ｐゴシック" charset="0"/>
            </a:endParaRPr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jubileo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>
                <a:cs typeface="ＭＳ Ｐゴシック" charset="0"/>
              </a:rPr>
              <a:t>Al citar a Isa</a:t>
            </a:r>
            <a:r>
              <a:rPr lang="es-ES_tradnl" altLang="ja-JP">
                <a:cs typeface="ＭＳ Ｐゴシック" charset="0"/>
              </a:rPr>
              <a:t>ías, se identificó como el que instituiría el jubileo definitivo - Lev 25:8-17.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>
                <a:cs typeface="ＭＳ Ｐゴシック" charset="0"/>
              </a:rPr>
              <a:t>Agregó su elemento universal al concepto del jubileo judío, cosa que los provocó a ira - 4:23-30.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>
                <a:cs typeface="ＭＳ Ｐゴシック" charset="0"/>
              </a:rPr>
              <a:t>Ese incidente en Nazaret también fue el inicio del conflicto en Lucas y un temprano vislumbre de la crucifixión.</a:t>
            </a:r>
            <a:endParaRPr lang="es-ES_tradnl">
              <a:cs typeface="ＭＳ Ｐゴシック" charset="0"/>
            </a:endParaRPr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jubileo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>
                <a:cs typeface="ＭＳ Ｐゴシック" charset="0"/>
              </a:rPr>
              <a:t>Como es la primera par</a:t>
            </a:r>
            <a:r>
              <a:rPr lang="es-ES_tradnl" altLang="ja-JP" sz="2800">
                <a:cs typeface="ＭＳ Ｐゴシック" charset="0"/>
              </a:rPr>
              <a:t>ábola en los tres sinópticos, podríamos estudiarla con cualquiera de los tres - Mateo 1.24; Marcos 4:1-20; Lucas 8:1-15.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>
                <a:cs typeface="ＭＳ Ｐゴシック" charset="0"/>
              </a:rPr>
              <a:t>En la </a:t>
            </a:r>
            <a:r>
              <a:rPr lang="es-ES_tradnl" altLang="ja-JP" sz="2800">
                <a:cs typeface="ＭＳ Ｐゴシック" charset="0"/>
              </a:rPr>
              <a:t>última sesión, vamos a estudiar las parábolas en general.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Vamos a considerarla ahora, porque es básica para el estudio de las parábolas en general.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En Marcos 4:13, Jesús dijo: “¿No entienden esta parábola?  ¿Cómo podrán entender las demás?”</a:t>
            </a:r>
            <a:endParaRPr lang="es-ES_tradnl" sz="2800">
              <a:cs typeface="ＭＳ Ｐゴシック" charset="0"/>
            </a:endParaRPr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Par</a:t>
            </a:r>
            <a:r>
              <a:rPr lang="es-ES_tradnl" altLang="ja-JP">
                <a:cs typeface="ＭＳ Ｐゴシック" charset="0"/>
              </a:rPr>
              <a:t>ábola del Sembrador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>
                <a:cs typeface="ＭＳ Ｐゴシック" charset="0"/>
              </a:rPr>
              <a:t>As</a:t>
            </a:r>
            <a:r>
              <a:rPr lang="es-ES_tradnl" altLang="ja-JP">
                <a:cs typeface="ＭＳ Ｐゴシック" charset="0"/>
              </a:rPr>
              <a:t>í que, Jesús inició su predicación parabólica con esta parábola, la cual proveyó la clave para entender las demás.</a:t>
            </a:r>
          </a:p>
          <a:p>
            <a:pPr marL="1274763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>
                <a:cs typeface="ＭＳ Ｐゴシック" charset="0"/>
              </a:rPr>
              <a:t>Es una par</a:t>
            </a:r>
            <a:r>
              <a:rPr lang="es-ES_tradnl" altLang="ja-JP">
                <a:cs typeface="ＭＳ Ｐゴシック" charset="0"/>
              </a:rPr>
              <a:t>ábola acerca de parábolas.</a:t>
            </a:r>
          </a:p>
          <a:p>
            <a:pPr marL="1274763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Es decir, Jesús usó una parábola para ilustrar lo que hacía al usar parábolas.</a:t>
            </a:r>
          </a:p>
          <a:p>
            <a:pPr marL="1274763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Aunque nos parezca obvio, la clave para entender las parábolas es saber que se refieren a Jesús y su reino, algo que no era obvio para la audiencia original.</a:t>
            </a:r>
            <a:endParaRPr lang="es-ES_tradnl">
              <a:cs typeface="ＭＳ Ｐゴシック" charset="0"/>
            </a:endParaRPr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Par</a:t>
            </a:r>
            <a:r>
              <a:rPr lang="es-ES_tradnl" altLang="ja-JP">
                <a:cs typeface="ＭＳ Ｐゴシック" charset="0"/>
              </a:rPr>
              <a:t>ábola del Sembrador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>
                <a:cs typeface="ＭＳ Ｐゴシック" charset="0"/>
              </a:rPr>
              <a:t>En los tres evangelios, Jes</a:t>
            </a:r>
            <a:r>
              <a:rPr lang="es-ES_tradnl" altLang="ja-JP">
                <a:cs typeface="ＭＳ Ｐゴシック" charset="0"/>
              </a:rPr>
              <a:t>ús justificó su uso de parábolas con una cita de Isaías 6:9.</a:t>
            </a:r>
          </a:p>
          <a:p>
            <a:pPr marL="1274763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En Mateo y Lucas, la cita explica el hecho de que la gente no entiende.</a:t>
            </a:r>
          </a:p>
          <a:p>
            <a:pPr marL="1274763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En Marcos, la cita explica que el uso de las parábolas fue para que la gente no entendiera.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>
                <a:cs typeface="ＭＳ Ｐゴシック" charset="0"/>
              </a:rPr>
              <a:t>En los tres evangelios, Jesús enfatizó que es un regalo de Dios el entender las parábolas.</a:t>
            </a:r>
            <a:endParaRPr lang="es-ES_tradnl">
              <a:cs typeface="ＭＳ Ｐゴシック" charset="0"/>
            </a:endParaRP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Par</a:t>
            </a:r>
            <a:r>
              <a:rPr lang="es-ES_tradnl" altLang="ja-JP">
                <a:cs typeface="ＭＳ Ｐゴシック" charset="0"/>
              </a:rPr>
              <a:t>ábola del Sembrador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8"/>
            </a:pPr>
            <a:r>
              <a:rPr lang="es-ES_tradnl">
                <a:cs typeface="ＭＳ Ｐゴシック" charset="0"/>
              </a:rPr>
              <a:t>Tambi</a:t>
            </a:r>
            <a:r>
              <a:rPr lang="es-ES_tradnl" altLang="ja-JP">
                <a:cs typeface="ＭＳ Ｐゴシック" charset="0"/>
              </a:rPr>
              <a:t>én en los tres, Jesús terminó su predicación de la parábola con la invitación: “El que tenga oídos, que oiga.”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8"/>
            </a:pPr>
            <a:r>
              <a:rPr lang="es-ES_tradnl">
                <a:cs typeface="ＭＳ Ｐゴシック" charset="0"/>
              </a:rPr>
              <a:t>As</a:t>
            </a:r>
            <a:r>
              <a:rPr lang="es-ES_tradnl" altLang="ja-JP">
                <a:cs typeface="ＭＳ Ｐゴシック" charset="0"/>
              </a:rPr>
              <a:t>í que, las parábolas enfatizan al mismo tiempo la responsabilidad de los oyentes de oír bien y la necesidad de la revelación divina para entender.</a:t>
            </a:r>
            <a:endParaRPr lang="es-ES_tradnl">
              <a:cs typeface="ＭＳ Ｐゴシック" charset="0"/>
            </a:endParaRPr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Par</a:t>
            </a:r>
            <a:r>
              <a:rPr lang="es-ES_tradnl" altLang="ja-JP">
                <a:cs typeface="ＭＳ Ｐゴシック" charset="0"/>
              </a:rPr>
              <a:t>ábola del Sembrador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10"/>
            </a:pPr>
            <a:r>
              <a:rPr lang="es-ES_tradnl" altLang="ja-JP">
                <a:cs typeface="ＭＳ Ｐゴシック" charset="0"/>
              </a:rPr>
              <a:t>Aunque su referencia original fue a la predicación de Jesús, la parábola sigue describiendo las respuestas a la palabra de Cristo.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10"/>
            </a:pPr>
            <a:r>
              <a:rPr lang="es-ES_tradnl">
                <a:cs typeface="ＭＳ Ｐゴシック" charset="0"/>
              </a:rPr>
              <a:t>Sin saberlo, los oyentes originales ya est</a:t>
            </a:r>
            <a:r>
              <a:rPr lang="es-ES_tradnl" altLang="ja-JP">
                <a:cs typeface="ＭＳ Ｐゴシック" charset="0"/>
              </a:rPr>
              <a:t>aban dentro de la parábola como una de las cuatro tierras.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10"/>
            </a:pPr>
            <a:r>
              <a:rPr lang="es-ES_tradnl" altLang="ja-JP">
                <a:cs typeface="ＭＳ Ｐゴシック" charset="0"/>
              </a:rPr>
              <a:t>Cuando la palabra de Cristo se predica hoy en día, también estamos dentro de esta parábola como una de las tierras.</a:t>
            </a:r>
            <a:endParaRPr lang="es-ES_tradnl">
              <a:cs typeface="ＭＳ Ｐゴシック" charset="0"/>
            </a:endParaRPr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Par</a:t>
            </a:r>
            <a:r>
              <a:rPr lang="es-ES_tradnl" altLang="ja-JP">
                <a:cs typeface="ＭＳ Ｐゴシック" charset="0"/>
              </a:rPr>
              <a:t>ábola del Sembrador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>
                <a:cs typeface="ＭＳ Ｐゴシック" charset="0"/>
              </a:rPr>
              <a:t>Un tema importante en Lucas es la inversi</a:t>
            </a:r>
            <a:r>
              <a:rPr lang="es-ES_tradnl" altLang="ja-JP">
                <a:cs typeface="ＭＳ Ｐゴシック" charset="0"/>
              </a:rPr>
              <a:t>ón del orden “normal” tanto en asuntos de dinero como en cuestiones religiosas y sociales.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La conclusión es exactamente al revés de lo anticipado por la audiencia.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Siguen algunos ejemplos.</a:t>
            </a:r>
            <a:endParaRPr lang="es-ES_tradnl">
              <a:cs typeface="ＭＳ Ｐゴシック" charset="0"/>
            </a:endParaRPr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Gran </a:t>
            </a:r>
            <a:r>
              <a:rPr lang="ja-JP" altLang="es-ES_tradnl">
                <a:latin typeface="Arial"/>
              </a:rPr>
              <a:t>“</a:t>
            </a:r>
            <a:r>
              <a:rPr lang="es-ES_tradnl"/>
              <a:t>Reversión</a:t>
            </a:r>
            <a:r>
              <a:rPr lang="ja-JP" altLang="es-ES_tradnl">
                <a:latin typeface="Arial"/>
              </a:rPr>
              <a:t>”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s-ES_tradnl" u="sng">
                <a:cs typeface="ＭＳ Ｐゴシック" charset="0"/>
              </a:rPr>
              <a:t>Los nacimientos de Juan y Jes</a:t>
            </a:r>
            <a:r>
              <a:rPr lang="es-ES_tradnl" altLang="ja-JP" u="sng">
                <a:cs typeface="ＭＳ Ｐゴシック" charset="0"/>
              </a:rPr>
              <a:t>ús</a:t>
            </a:r>
            <a:endParaRPr lang="es-ES_tradnl" u="sng"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>
                <a:cs typeface="ＭＳ Ｐゴシック" charset="0"/>
              </a:rPr>
              <a:t>El evangelio empieza con dos nacimientos </a:t>
            </a:r>
            <a:r>
              <a:rPr lang="ja-JP" altLang="es-ES_tradnl">
                <a:cs typeface="ＭＳ Ｐゴシック" charset="0"/>
              </a:rPr>
              <a:t>“</a:t>
            </a:r>
            <a:r>
              <a:rPr lang="es-ES_tradnl">
                <a:cs typeface="ＭＳ Ｐゴシック" charset="0"/>
              </a:rPr>
              <a:t>imposibles</a:t>
            </a:r>
            <a:r>
              <a:rPr lang="ja-JP" altLang="es-ES_tradnl">
                <a:cs typeface="ＭＳ Ｐゴシック" charset="0"/>
              </a:rPr>
              <a:t>”</a:t>
            </a:r>
            <a:r>
              <a:rPr lang="es-ES_tradnl">
                <a:cs typeface="ＭＳ Ｐゴシック" charset="0"/>
              </a:rPr>
              <a:t>, a una estéril y a una virgen.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s-ES_tradnl">
              <a:cs typeface="ＭＳ Ｐゴシック" charset="0"/>
            </a:endParaRP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s-ES_tradnl" u="sng">
                <a:cs typeface="ＭＳ Ｐゴシック" charset="0"/>
              </a:rPr>
              <a:t>El Magnificat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s-ES_tradnl">
                <a:cs typeface="ＭＳ Ｐゴシック" charset="0"/>
              </a:rPr>
              <a:t>En su c</a:t>
            </a:r>
            <a:r>
              <a:rPr lang="es-ES_tradnl" altLang="ja-JP">
                <a:cs typeface="ＭＳ Ｐゴシック" charset="0"/>
              </a:rPr>
              <a:t>ántico, María glorificó a Dios por exaltar a una humilde sierva (1:46) y de derrocar a los poderosos, exaltar a los humildes, llenar a los hambrientos y destituir a los ricos (1:52).</a:t>
            </a:r>
            <a:endParaRPr lang="es-ES_tradnl">
              <a:cs typeface="ＭＳ Ｐゴシック" charset="0"/>
            </a:endParaRPr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Gran </a:t>
            </a:r>
            <a:r>
              <a:rPr lang="ja-JP" altLang="es-ES_tradnl">
                <a:latin typeface="Arial"/>
              </a:rPr>
              <a:t>“</a:t>
            </a:r>
            <a:r>
              <a:rPr lang="es-ES_tradnl"/>
              <a:t>Reversión</a:t>
            </a:r>
            <a:r>
              <a:rPr lang="ja-JP" altLang="es-ES_tradnl">
                <a:latin typeface="Arial"/>
              </a:rPr>
              <a:t>”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165100" indent="-165100" algn="ctr">
              <a:lnSpc>
                <a:spcPct val="90000"/>
              </a:lnSpc>
              <a:buFont typeface="Arial" charset="0"/>
              <a:buNone/>
            </a:pPr>
            <a:r>
              <a:rPr lang="es-ES_tradnl" u="sng">
                <a:cs typeface="ＭＳ Ｐゴシック" charset="0"/>
              </a:rPr>
              <a:t>El serm</a:t>
            </a:r>
            <a:r>
              <a:rPr lang="es-ES_tradnl" altLang="ja-JP" u="sng">
                <a:cs typeface="ＭＳ Ｐゴシック" charset="0"/>
              </a:rPr>
              <a:t>ón en un lugar plano</a:t>
            </a:r>
            <a:endParaRPr lang="es-ES_tradnl" u="sng">
              <a:cs typeface="ＭＳ Ｐゴシック" charset="0"/>
            </a:endParaRPr>
          </a:p>
          <a:p>
            <a:pPr marL="165100" indent="-165100">
              <a:lnSpc>
                <a:spcPct val="90000"/>
              </a:lnSpc>
              <a:buFontTx/>
              <a:buChar char="•"/>
            </a:pPr>
            <a:r>
              <a:rPr lang="es-ES_tradnl">
                <a:cs typeface="ＭＳ Ｐゴシック" charset="0"/>
              </a:rPr>
              <a:t>Prometi</a:t>
            </a:r>
            <a:r>
              <a:rPr lang="es-ES_tradnl" altLang="ja-JP">
                <a:cs typeface="ＭＳ Ｐゴシック" charset="0"/>
              </a:rPr>
              <a:t>ó dar el mundo a los pobres, saciar a los hambrientos, hacer reír a los que lloran y bendecir a los perseguidos - 6:20-23.</a:t>
            </a:r>
          </a:p>
          <a:p>
            <a:pPr marL="165100" indent="-165100">
              <a:lnSpc>
                <a:spcPct val="90000"/>
              </a:lnSpc>
              <a:buFontTx/>
              <a:buChar char="•"/>
            </a:pPr>
            <a:r>
              <a:rPr lang="es-ES_tradnl" altLang="ja-JP">
                <a:cs typeface="ＭＳ Ｐゴシック" charset="0"/>
              </a:rPr>
              <a:t>Además, pronunció ayes sobre los ricos y prometió hambre a los saciados, lágrimas para los que ríen y maldición para los elogiados - 6:24-26.</a:t>
            </a:r>
          </a:p>
          <a:p>
            <a:pPr marL="165100" indent="-165100">
              <a:lnSpc>
                <a:spcPct val="90000"/>
              </a:lnSpc>
              <a:buFontTx/>
              <a:buChar char="•"/>
            </a:pPr>
            <a:endParaRPr lang="es-ES_tradnl" altLang="ja-JP">
              <a:cs typeface="ＭＳ Ｐゴシック" charset="0"/>
            </a:endParaRPr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Gran </a:t>
            </a:r>
            <a:r>
              <a:rPr lang="ja-JP" altLang="es-ES_tradnl">
                <a:latin typeface="Arial"/>
              </a:rPr>
              <a:t>“</a:t>
            </a:r>
            <a:r>
              <a:rPr lang="es-ES_tradnl"/>
              <a:t>Reversión</a:t>
            </a:r>
            <a:r>
              <a:rPr lang="ja-JP" altLang="es-ES_tradnl">
                <a:latin typeface="Arial"/>
              </a:rPr>
              <a:t>”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es-ES_tradnl" altLang="ja-JP" u="sng">
                <a:cs typeface="ＭＳ Ｐゴシック" charset="0"/>
              </a:rPr>
              <a:t>El buen samaritano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 altLang="ja-JP">
                <a:cs typeface="ＭＳ Ｐゴシック" charset="0"/>
              </a:rPr>
              <a:t>El sacerdote y el levita no amaron al prójimo, pero el despreciado samaritano sí - 10:25-37.</a:t>
            </a:r>
            <a:endParaRPr lang="es-ES_tradnl" altLang="ja-JP" u="sng"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s-ES_tradnl" altLang="ja-JP" u="sng">
              <a:cs typeface="ＭＳ Ｐゴシック" charset="0"/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s-ES_tradnl" altLang="ja-JP" u="sng">
                <a:cs typeface="ＭＳ Ｐゴシック" charset="0"/>
              </a:rPr>
              <a:t>El rico insensato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>
                <a:cs typeface="ＭＳ Ｐゴシック" charset="0"/>
              </a:rPr>
              <a:t>El gran negociante perdi</a:t>
            </a:r>
            <a:r>
              <a:rPr lang="es-ES_tradnl" altLang="ja-JP">
                <a:cs typeface="ＭＳ Ｐゴシック" charset="0"/>
              </a:rPr>
              <a:t>ó</a:t>
            </a:r>
            <a:r>
              <a:rPr lang="es-ES_tradnl">
                <a:cs typeface="ＭＳ Ｐゴシック" charset="0"/>
              </a:rPr>
              <a:t> todo - 12:16-21.</a:t>
            </a: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Gran </a:t>
            </a:r>
            <a:r>
              <a:rPr lang="ja-JP" altLang="es-ES_tradnl">
                <a:latin typeface="Arial"/>
              </a:rPr>
              <a:t>“</a:t>
            </a:r>
            <a:r>
              <a:rPr lang="es-ES_tradnl"/>
              <a:t>Reversión</a:t>
            </a:r>
            <a:r>
              <a:rPr lang="ja-JP" altLang="es-ES_tradnl">
                <a:latin typeface="Arial"/>
              </a:rPr>
              <a:t>”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es-ES_tradnl" u="sng">
                <a:cs typeface="ＭＳ Ｐゴシック" charset="0"/>
              </a:rPr>
              <a:t>Los primeros y los</a:t>
            </a:r>
            <a:r>
              <a:rPr lang="es-ES_tradnl" altLang="ja-JP" u="sng">
                <a:cs typeface="ＭＳ Ｐゴシック" charset="0"/>
              </a:rPr>
              <a:t> últimos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 altLang="ja-JP">
                <a:cs typeface="ＭＳ Ｐゴシック" charset="0"/>
              </a:rPr>
              <a:t>“Hay últimos que serán primeros, y primeros que serán últimos” - 13:30.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s-ES_tradnl" altLang="ja-JP">
              <a:cs typeface="ＭＳ Ｐゴシック" charset="0"/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s-ES_tradnl" u="sng">
                <a:cs typeface="ＭＳ Ｐゴシック" charset="0"/>
              </a:rPr>
              <a:t>Los enaltecidos y los humillados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ja-JP" altLang="es-ES_tradnl">
                <a:cs typeface="ＭＳ Ｐゴシック" charset="0"/>
              </a:rPr>
              <a:t>“</a:t>
            </a:r>
            <a:r>
              <a:rPr lang="es-ES_tradnl">
                <a:cs typeface="ＭＳ Ｐゴシック" charset="0"/>
              </a:rPr>
              <a:t>Todo el que a s</a:t>
            </a:r>
            <a:r>
              <a:rPr lang="es-ES_tradnl" altLang="ja-JP">
                <a:cs typeface="ＭＳ Ｐゴシック" charset="0"/>
              </a:rPr>
              <a:t>í mismo se enaltece será humillado, y el que se humilla será enaltecido” - 14:11.</a:t>
            </a:r>
            <a:endParaRPr lang="es-ES_tradnl" u="sng">
              <a:cs typeface="ＭＳ Ｐゴシック" charset="0"/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Gran </a:t>
            </a:r>
            <a:r>
              <a:rPr lang="ja-JP" altLang="es-ES_tradnl">
                <a:latin typeface="Arial"/>
              </a:rPr>
              <a:t>“</a:t>
            </a:r>
            <a:r>
              <a:rPr lang="es-ES_tradnl"/>
              <a:t>Reversión</a:t>
            </a:r>
            <a:r>
              <a:rPr lang="ja-JP" altLang="es-ES_tradnl">
                <a:latin typeface="Arial"/>
              </a:rPr>
              <a:t>”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es-ES_tradnl" u="sng">
                <a:cs typeface="ＭＳ Ｐゴシック" charset="0"/>
              </a:rPr>
              <a:t>Los invitados a sus eventos</a:t>
            </a:r>
            <a:endParaRPr lang="es-ES_tradnl" altLang="ja-JP" u="sng"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>
                <a:cs typeface="ＭＳ Ｐゴシック" charset="0"/>
              </a:rPr>
              <a:t>No inviten a los amigos, hermanos, parientes o vecinos ricos sino a los pobres, discapacitados, cojos e invidentes - 14:12-14.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s-ES_tradnl">
              <a:cs typeface="ＭＳ Ｐゴシック" charset="0"/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s-ES_tradnl" u="sng">
                <a:cs typeface="ＭＳ Ｐゴシック" charset="0"/>
              </a:rPr>
              <a:t>El hijo pr</a:t>
            </a:r>
            <a:r>
              <a:rPr lang="es-ES_tradnl" altLang="ja-JP" u="sng">
                <a:cs typeface="ＭＳ Ｐゴシック" charset="0"/>
              </a:rPr>
              <a:t>ódigo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>
                <a:cs typeface="ＭＳ Ｐゴシック" charset="0"/>
              </a:rPr>
              <a:t>El desgraciado recibe todo y el obediente queda fuera - 15:11-32.</a:t>
            </a: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Gran </a:t>
            </a:r>
            <a:r>
              <a:rPr lang="ja-JP" altLang="es-ES_tradnl">
                <a:latin typeface="Arial"/>
              </a:rPr>
              <a:t>“</a:t>
            </a:r>
            <a:r>
              <a:rPr lang="es-ES_tradnl"/>
              <a:t>Reversión</a:t>
            </a:r>
            <a:r>
              <a:rPr lang="ja-JP" altLang="es-ES_tradnl">
                <a:latin typeface="Arial"/>
              </a:rPr>
              <a:t>”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es-ES_tradnl" u="sng">
                <a:cs typeface="ＭＳ Ｐゴシック" charset="0"/>
              </a:rPr>
              <a:t>El rico y L</a:t>
            </a:r>
            <a:r>
              <a:rPr lang="es-ES_tradnl" altLang="ja-JP" u="sng">
                <a:cs typeface="ＭＳ Ｐゴシック" charset="0"/>
              </a:rPr>
              <a:t>ázaro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>
                <a:cs typeface="ＭＳ Ｐゴシック" charset="0"/>
              </a:rPr>
              <a:t>El rico sufre en llamas mientras que el pobre mendigo L</a:t>
            </a:r>
            <a:r>
              <a:rPr lang="es-ES_tradnl" altLang="ja-JP">
                <a:cs typeface="ＭＳ Ｐゴシック" charset="0"/>
              </a:rPr>
              <a:t>ázaro descansa con Abraham en el cielo - 16:19-31.</a:t>
            </a:r>
            <a:endParaRPr lang="es-ES_tradnl"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s-ES_tradnl">
              <a:cs typeface="ＭＳ Ｐゴシック" charset="0"/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s-ES_tradnl" u="sng">
                <a:cs typeface="ＭＳ Ｐゴシック" charset="0"/>
              </a:rPr>
              <a:t>El fariseo y el publicano</a:t>
            </a:r>
            <a:endParaRPr lang="es-ES_tradnl" altLang="ja-JP" u="sng"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>
                <a:cs typeface="ＭＳ Ｐゴシック" charset="0"/>
              </a:rPr>
              <a:t>El fariseo muy cumplido no es justificado mientras que el publicano s</a:t>
            </a:r>
            <a:r>
              <a:rPr lang="es-ES_tradnl" altLang="ja-JP">
                <a:cs typeface="ＭＳ Ｐゴシック" charset="0"/>
              </a:rPr>
              <a:t>í es - 18:9-14</a:t>
            </a:r>
            <a:r>
              <a:rPr lang="es-ES_tradnl">
                <a:cs typeface="ＭＳ Ｐゴシック" charset="0"/>
              </a:rPr>
              <a:t>.</a:t>
            </a: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Gran </a:t>
            </a:r>
            <a:r>
              <a:rPr lang="ja-JP" altLang="es-ES_tradnl">
                <a:latin typeface="Arial"/>
              </a:rPr>
              <a:t>“</a:t>
            </a:r>
            <a:r>
              <a:rPr lang="es-ES_tradnl"/>
              <a:t>Reversión</a:t>
            </a:r>
            <a:r>
              <a:rPr lang="ja-JP" altLang="es-ES_tradnl">
                <a:latin typeface="Arial"/>
              </a:rPr>
              <a:t>”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es-ES_tradnl" u="sng">
                <a:cs typeface="ＭＳ Ｐゴシック" charset="0"/>
              </a:rPr>
              <a:t>Zaqueo</a:t>
            </a:r>
            <a:endParaRPr lang="es-ES_tradnl" altLang="ja-JP" u="sng"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>
                <a:cs typeface="ＭＳ Ｐゴシック" charset="0"/>
              </a:rPr>
              <a:t>Como ejemplo vivo de la par</a:t>
            </a:r>
            <a:r>
              <a:rPr lang="es-ES_tradnl" altLang="ja-JP">
                <a:cs typeface="ＭＳ Ｐゴシック" charset="0"/>
              </a:rPr>
              <a:t>ábola del fariseo y el publicano, Zaqueo el publicano recibió la salvación, mientras que los que se consideraban mejores se quedaron afuera murmurando - 19:1-10.</a:t>
            </a:r>
            <a:endParaRPr lang="es-ES_tradnl"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s-ES_tradnl">
              <a:cs typeface="ＭＳ Ｐゴシック" charset="0"/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s-ES_tradnl" u="sng">
                <a:cs typeface="ＭＳ Ｐゴシック" charset="0"/>
              </a:rPr>
              <a:t>El ladr</a:t>
            </a:r>
            <a:r>
              <a:rPr lang="es-ES_tradnl" altLang="ja-JP" u="sng">
                <a:cs typeface="ＭＳ Ｐゴシック" charset="0"/>
              </a:rPr>
              <a:t>ón crucificado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>
                <a:cs typeface="ＭＳ Ｐゴシック" charset="0"/>
              </a:rPr>
              <a:t>Mientras los religiosos se burlaban, el criminal pidi</a:t>
            </a:r>
            <a:r>
              <a:rPr lang="es-ES_tradnl" altLang="ja-JP">
                <a:cs typeface="ＭＳ Ｐゴシック" charset="0"/>
              </a:rPr>
              <a:t>ó y recibió salvación - 23:35-43.</a:t>
            </a:r>
            <a:endParaRPr lang="es-ES_tradnl">
              <a:cs typeface="ＭＳ Ｐゴシック" charset="0"/>
            </a:endParaRPr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Gran </a:t>
            </a:r>
            <a:r>
              <a:rPr lang="ja-JP" altLang="es-ES_tradnl">
                <a:latin typeface="Arial"/>
              </a:rPr>
              <a:t>“</a:t>
            </a:r>
            <a:r>
              <a:rPr lang="es-ES_tradnl"/>
              <a:t>Reversión</a:t>
            </a:r>
            <a:r>
              <a:rPr lang="ja-JP" altLang="es-ES_tradnl">
                <a:latin typeface="Arial"/>
              </a:rPr>
              <a:t>”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2216</TotalTime>
  <Words>1139</Words>
  <Application>Microsoft Macintosh PowerPoint</Application>
  <PresentationFormat>Presentación en pantalla (4:3)</PresentationFormat>
  <Paragraphs>110</Paragraphs>
  <Slides>18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18</vt:i4>
      </vt:variant>
    </vt:vector>
  </HeadingPairs>
  <TitlesOfParts>
    <vt:vector size="25" baseType="lpstr">
      <vt:lpstr>Arial</vt:lpstr>
      <vt:lpstr>ＭＳ Ｐゴシック</vt:lpstr>
      <vt:lpstr>Wingdings</vt:lpstr>
      <vt:lpstr>Osaka</vt:lpstr>
      <vt:lpstr>Times</vt:lpstr>
      <vt:lpstr>Blank Presentation</vt:lpstr>
      <vt:lpstr>Pptssem</vt:lpstr>
      <vt:lpstr>Lucas</vt:lpstr>
      <vt:lpstr>La Gran “Reversión”</vt:lpstr>
      <vt:lpstr>La Gran “Reversión”</vt:lpstr>
      <vt:lpstr>La Gran “Reversión”</vt:lpstr>
      <vt:lpstr>La Gran “Reversión”</vt:lpstr>
      <vt:lpstr>La Gran “Reversión”</vt:lpstr>
      <vt:lpstr>La Gran “Reversión”</vt:lpstr>
      <vt:lpstr>La Gran “Reversión”</vt:lpstr>
      <vt:lpstr>La Gran “Reversión”</vt:lpstr>
      <vt:lpstr>La Gran “Reversión”</vt:lpstr>
      <vt:lpstr>La Gran “Reversión”</vt:lpstr>
      <vt:lpstr>El jubileo</vt:lpstr>
      <vt:lpstr>El jubileo</vt:lpstr>
      <vt:lpstr>La Parábola del Sembrador</vt:lpstr>
      <vt:lpstr>La Parábola del Sembrador</vt:lpstr>
      <vt:lpstr>La Parábola del Sembrador</vt:lpstr>
      <vt:lpstr>La Parábola del Sembrador</vt:lpstr>
      <vt:lpstr>La Parábola del Sembrador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crítica textual del NT</dc:title>
  <dc:creator>Larry Trotter</dc:creator>
  <cp:lastModifiedBy>Carla Gallareta</cp:lastModifiedBy>
  <cp:revision>279</cp:revision>
  <dcterms:created xsi:type="dcterms:W3CDTF">2010-01-07T00:19:26Z</dcterms:created>
  <dcterms:modified xsi:type="dcterms:W3CDTF">2012-10-03T18:17:16Z</dcterms:modified>
</cp:coreProperties>
</file>