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17"/>
  </p:notesMasterIdLst>
  <p:sldIdLst>
    <p:sldId id="257" r:id="rId2"/>
    <p:sldId id="275" r:id="rId3"/>
    <p:sldId id="326" r:id="rId4"/>
    <p:sldId id="258" r:id="rId5"/>
    <p:sldId id="268" r:id="rId6"/>
    <p:sldId id="259" r:id="rId7"/>
    <p:sldId id="327" r:id="rId8"/>
    <p:sldId id="328" r:id="rId9"/>
    <p:sldId id="329" r:id="rId10"/>
    <p:sldId id="330" r:id="rId11"/>
    <p:sldId id="331" r:id="rId12"/>
    <p:sldId id="332" r:id="rId13"/>
    <p:sldId id="334" r:id="rId14"/>
    <p:sldId id="335" r:id="rId15"/>
    <p:sldId id="336" r:id="rId16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11" d="100"/>
          <a:sy n="111" d="100"/>
        </p:scale>
        <p:origin x="-28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614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97D249-E5E1-2D40-972A-98209543E6FF}" type="slidenum">
              <a:rPr lang="es-ES_tradnl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845248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9E3D35-04E7-7D4C-9F1B-8CC16E2B95FD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819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6BC58A-D26B-CF4D-9BBE-7CE5F2ECFAAF}" type="slidenum">
              <a:rPr lang="es-ES_tradnl"/>
              <a:pPr/>
              <a:t>10</a:t>
            </a:fld>
            <a:endParaRPr lang="es-ES_tradnl"/>
          </a:p>
        </p:txBody>
      </p:sp>
      <p:sp>
        <p:nvSpPr>
          <p:cNvPr id="31027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D935DF-00CE-C544-BF29-F0C3611D698B}" type="slidenum">
              <a:rPr lang="es-ES_tradnl"/>
              <a:pPr/>
              <a:t>11</a:t>
            </a:fld>
            <a:endParaRPr lang="es-ES_tradnl"/>
          </a:p>
        </p:txBody>
      </p:sp>
      <p:sp>
        <p:nvSpPr>
          <p:cNvPr id="31232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3E9331-348D-1043-8816-B2743449D95F}" type="slidenum">
              <a:rPr lang="es-ES_tradnl"/>
              <a:pPr/>
              <a:t>12</a:t>
            </a:fld>
            <a:endParaRPr lang="es-ES_tradnl"/>
          </a:p>
        </p:txBody>
      </p:sp>
      <p:sp>
        <p:nvSpPr>
          <p:cNvPr id="31437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2F5581-F92F-4E40-B74A-D474866D0695}" type="slidenum">
              <a:rPr lang="es-ES_tradnl"/>
              <a:pPr/>
              <a:t>13</a:t>
            </a:fld>
            <a:endParaRPr lang="es-ES_tradnl"/>
          </a:p>
        </p:txBody>
      </p:sp>
      <p:sp>
        <p:nvSpPr>
          <p:cNvPr id="31846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D3779-83B5-B44C-9B31-FF792CD76236}" type="slidenum">
              <a:rPr lang="es-ES_tradnl"/>
              <a:pPr/>
              <a:t>14</a:t>
            </a:fld>
            <a:endParaRPr lang="es-ES_tradnl"/>
          </a:p>
        </p:txBody>
      </p:sp>
      <p:sp>
        <p:nvSpPr>
          <p:cNvPr id="32051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36A801-E7F4-294E-952C-7C03C7184A56}" type="slidenum">
              <a:rPr lang="es-ES_tradnl"/>
              <a:pPr/>
              <a:t>15</a:t>
            </a:fld>
            <a:endParaRPr lang="es-ES_tradnl"/>
          </a:p>
        </p:txBody>
      </p:sp>
      <p:sp>
        <p:nvSpPr>
          <p:cNvPr id="32256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B475E3-CF63-D641-86B2-D7680955A871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19558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127934-306D-5F46-9187-885B3E02AF00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30208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8C73A5-EFBD-B24C-A936-EE594DA10F00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12288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9A6AC9-CC8E-A740-BC39-44D0F42AD2AF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14541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D22B90-0C9F-3745-95BE-EDF470A64163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12493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F29C60-55DD-8242-9DA3-3432D71C8B84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30413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BD578E-3CB6-6446-83F0-03B462874B49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30617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F66B49-321C-544B-8B29-03EBDCAB169B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30822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3C9DCA-4108-3F46-9861-B37BD201BCE1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839B-614D-1C44-9848-37B40D9CCBDB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15C9-E9C3-3448-AD81-9908A2C7C0BB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AE3ABA2-F1FD-6F43-A87E-6EAA8AFCA1BD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3916-D874-F742-9234-9F489CD50425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C88BD-A4E0-D346-95C8-A5727871305E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2848A-9F7F-8549-B6AF-3487A583A54F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6528-66CB-B248-9D47-C174AACFF349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F1F1E-7198-4B41-A3DB-FD7924D63B3C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7DAD91D-A0F6-A44B-B6E1-DD4EF5596376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EF3C22-0265-F849-A070-E3E046154435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129EF4C-B35C-1647-8D3C-6381EDB13F9F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609600" indent="-609600">
              <a:buFont typeface="Arial" charset="0"/>
              <a:buNone/>
            </a:pPr>
            <a:endParaRPr lang="es-ES_tradnl" altLang="ja-JP" dirty="0">
              <a:cs typeface="ＭＳ Ｐゴシック" charset="0"/>
            </a:endParaRPr>
          </a:p>
          <a:p>
            <a:pPr marL="609600" indent="-609600" algn="ctr">
              <a:buFont typeface="Arial" charset="0"/>
              <a:buNone/>
            </a:pPr>
            <a:r>
              <a:rPr lang="es-ES_tradnl" altLang="ja-JP" sz="4000" dirty="0">
                <a:cs typeface="ＭＳ Ｐゴシック" charset="0"/>
              </a:rPr>
              <a:t>Introducción a </a:t>
            </a:r>
            <a:r>
              <a:rPr lang="es-ES_tradnl" altLang="ja-JP" sz="4000" dirty="0" smtClean="0">
                <a:cs typeface="ＭＳ Ｐゴシック" charset="0"/>
              </a:rPr>
              <a:t>Reyes (Parte I)</a:t>
            </a:r>
            <a:endParaRPr lang="es-ES_tradnl" altLang="ja-JP" sz="4000" dirty="0">
              <a:cs typeface="ＭＳ Ｐゴシック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sz="5000" dirty="0">
                <a:latin typeface="AveriaSerif-Bold"/>
                <a:cs typeface="AveriaSerif-Bold"/>
              </a:rPr>
              <a:t>Los libros hist</a:t>
            </a:r>
            <a:r>
              <a:rPr lang="es-ES_tradnl" altLang="ja-JP" sz="5000" dirty="0">
                <a:latin typeface="AveriaSerif-Bold"/>
                <a:cs typeface="AveriaSerif-Bold"/>
              </a:rPr>
              <a:t>óricos del AT</a:t>
            </a:r>
            <a:endParaRPr lang="es-ES_tradnl" sz="5000" dirty="0">
              <a:latin typeface="AveriaSerif-Bold"/>
              <a:cs typeface="AveriaSerif-Bold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220788" y="317023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  <p:pic>
        <p:nvPicPr>
          <p:cNvPr id="7" name="Imagen 6" descr="Logo color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620688"/>
            <a:ext cx="2880320" cy="19376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Reyes menciona: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El año de entronización del rey de un reino (Judá o Israel) con respecto al año del rey del otro reino (Israel o Judá)- I Rey 16:15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La duración del reino - II Rey 8:17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A veces una sincronización de algún evento en Israel o Judá con un evento en otra nación - I Rey 14:25.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Hay unas fechas establecidas con exactitud por medio de historias independientes egipcias y mesopotámicas.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Sin embargo, ha sido muy difícil alinear todas las referencias cronológicas de Reyes unas con otras y con las fechas fijas.</a:t>
            </a:r>
          </a:p>
        </p:txBody>
      </p:sp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Reyes - La cronología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buFont typeface="Arial" charset="0"/>
              <a:buAutoNum type="arabicPeriod" startAt="4"/>
            </a:pPr>
            <a:r>
              <a:rPr lang="es-ES_tradnl" altLang="ja-JP" sz="2800">
                <a:cs typeface="ＭＳ Ｐゴシック" charset="0"/>
              </a:rPr>
              <a:t>Parte del problema es nuestra ignorancia acerca de sistemas de fechas usadas en Israel y Judá y de interregnos y </a:t>
            </a:r>
            <a:r>
              <a:rPr lang="es-ES_tradnl" altLang="ja-JP" sz="2800">
                <a:latin typeface="Arial"/>
                <a:cs typeface="ＭＳ Ｐゴシック" charset="0"/>
              </a:rPr>
              <a:t>“</a:t>
            </a:r>
            <a:r>
              <a:rPr lang="es-ES_tradnl" altLang="ja-JP" sz="2800">
                <a:cs typeface="ＭＳ Ｐゴシック" charset="0"/>
              </a:rPr>
              <a:t>co-regnos</a:t>
            </a:r>
            <a:r>
              <a:rPr lang="es-ES_tradnl" altLang="ja-JP" sz="2800">
                <a:latin typeface="Arial"/>
                <a:cs typeface="ＭＳ Ｐゴシック" charset="0"/>
              </a:rPr>
              <a:t>”</a:t>
            </a:r>
            <a:r>
              <a:rPr lang="es-ES_tradnl" altLang="ja-JP" sz="2800">
                <a:cs typeface="ＭＳ Ｐゴシック" charset="0"/>
              </a:rPr>
              <a:t>.</a:t>
            </a:r>
          </a:p>
          <a:p>
            <a:pPr marL="609600" indent="-609600"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Unos ejemplos modernos de diferentes sistemas de fechas son: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Uno tiene un año más en Corea que tiene aquí.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El nuevo milenio empezó en 2001, pero todo el mundo lo festejó al inicio de 2000.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En inglés, en una semana es </a:t>
            </a:r>
            <a:r>
              <a:rPr lang="es-ES_tradnl" altLang="ja-JP" sz="2400">
                <a:latin typeface="Arial"/>
                <a:cs typeface="ＭＳ Ｐゴシック" charset="0"/>
              </a:rPr>
              <a:t>“</a:t>
            </a:r>
            <a:r>
              <a:rPr lang="es-ES_tradnl" altLang="ja-JP" sz="2400">
                <a:cs typeface="ＭＳ Ｐゴシック" charset="0"/>
              </a:rPr>
              <a:t>en siete días</a:t>
            </a:r>
            <a:r>
              <a:rPr lang="es-ES_tradnl" altLang="ja-JP" sz="2400">
                <a:latin typeface="Arial"/>
                <a:cs typeface="ＭＳ Ｐゴシック" charset="0"/>
              </a:rPr>
              <a:t>”</a:t>
            </a:r>
            <a:r>
              <a:rPr lang="es-ES_tradnl" altLang="ja-JP" sz="2400">
                <a:cs typeface="ＭＳ Ｐゴシック" charset="0"/>
              </a:rPr>
              <a:t>, mientras que en español es </a:t>
            </a:r>
            <a:r>
              <a:rPr lang="es-ES_tradnl" altLang="ja-JP" sz="2400">
                <a:latin typeface="Arial"/>
                <a:cs typeface="ＭＳ Ｐゴシック" charset="0"/>
              </a:rPr>
              <a:t>“</a:t>
            </a:r>
            <a:r>
              <a:rPr lang="es-ES_tradnl" altLang="ja-JP" sz="2400">
                <a:cs typeface="ＭＳ Ｐゴシック" charset="0"/>
              </a:rPr>
              <a:t>en ocho días</a:t>
            </a:r>
            <a:r>
              <a:rPr lang="es-ES_tradnl" altLang="ja-JP" sz="2400">
                <a:latin typeface="Arial"/>
                <a:cs typeface="ＭＳ Ｐゴシック" charset="0"/>
              </a:rPr>
              <a:t>”</a:t>
            </a:r>
            <a:r>
              <a:rPr lang="es-ES_tradnl" altLang="ja-JP" sz="2400">
                <a:cs typeface="ＭＳ Ｐゴシック" charset="0"/>
              </a:rPr>
              <a:t>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Español mismo emplea dos sistemas, porque en dos semanas es </a:t>
            </a:r>
            <a:r>
              <a:rPr lang="es-ES_tradnl" altLang="ja-JP" sz="2400">
                <a:latin typeface="Arial"/>
                <a:cs typeface="ＭＳ Ｐゴシック" charset="0"/>
              </a:rPr>
              <a:t>“</a:t>
            </a:r>
            <a:r>
              <a:rPr lang="es-ES_tradnl" altLang="ja-JP" sz="2400">
                <a:cs typeface="ＭＳ Ｐゴシック" charset="0"/>
              </a:rPr>
              <a:t>en quince días</a:t>
            </a:r>
            <a:r>
              <a:rPr lang="es-ES_tradnl" altLang="ja-JP" sz="2400">
                <a:latin typeface="Arial"/>
                <a:cs typeface="ＭＳ Ｐゴシック" charset="0"/>
              </a:rPr>
              <a:t>”</a:t>
            </a:r>
            <a:r>
              <a:rPr lang="es-ES_tradnl" altLang="ja-JP" sz="2400">
                <a:cs typeface="ＭＳ Ｐゴシック" charset="0"/>
              </a:rPr>
              <a:t>, pero en tres semanas es </a:t>
            </a:r>
            <a:r>
              <a:rPr lang="es-ES_tradnl" altLang="ja-JP" sz="2400">
                <a:latin typeface="Arial"/>
                <a:cs typeface="ＭＳ Ｐゴシック" charset="0"/>
              </a:rPr>
              <a:t>“</a:t>
            </a:r>
            <a:r>
              <a:rPr lang="es-ES_tradnl" altLang="ja-JP" sz="2400">
                <a:cs typeface="ＭＳ Ｐゴシック" charset="0"/>
              </a:rPr>
              <a:t>en veintiún días</a:t>
            </a:r>
            <a:r>
              <a:rPr lang="es-ES_tradnl" altLang="ja-JP" sz="2400">
                <a:latin typeface="Arial"/>
                <a:cs typeface="ＭＳ Ｐゴシック" charset="0"/>
              </a:rPr>
              <a:t>”</a:t>
            </a:r>
            <a:r>
              <a:rPr lang="es-ES_tradnl" altLang="ja-JP" sz="2400">
                <a:cs typeface="ＭＳ Ｐゴシック" charset="0"/>
              </a:rPr>
              <a:t>.</a:t>
            </a:r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Reyes - La cronología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 startAt="6"/>
            </a:pPr>
            <a:r>
              <a:rPr lang="es-ES_tradnl" altLang="ja-JP" sz="2800">
                <a:cs typeface="ＭＳ Ｐゴシック" charset="0"/>
              </a:rPr>
              <a:t>E. Thiele hizo una impresionante armonización de las fechas, suponiendo cinco co-regnos que no se mencionan en el texto.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Harrison aceptó esta armonización como la solución a casi todos los enigmas del texto masorético (733).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Dillard y Longman consideraron que la suposición de cinco co-regnos sin aprobación textual es una improvisación ilegítima (158-59).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Según éstos, todavía hay enigmas no resueltos.</a:t>
            </a:r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Reyes - La cronología</a:t>
            </a:r>
            <a:endParaRPr lang="es-ES_tradnl" sz="5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En la historia de la monarquía dividida, el autor viajaba entre los dos reinos.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Registraba la historia del rey de un reino, luego todos los reyes que fueron entronizados en el otro reino durante su reino.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Utilizó un formato más o menos uniforme para registrar las historias de los reyes, que incluyó noticias introductorias, noticias concluyentes y registros de incidentes importantes.</a:t>
            </a:r>
          </a:p>
        </p:txBody>
      </p:sp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2800">
                <a:cs typeface="ＭＳ Ｐゴシック" charset="0"/>
              </a:rPr>
              <a:t>Reyes - El formato de la historia de los reyes</a:t>
            </a:r>
            <a:endParaRPr lang="es-ES_tradnl" sz="5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 startAt="4"/>
            </a:pPr>
            <a:r>
              <a:rPr lang="es-ES_tradnl" altLang="ja-JP" sz="2800">
                <a:cs typeface="ＭＳ Ｐゴシック" charset="0"/>
              </a:rPr>
              <a:t>Las noticias introductorias frecuentemente incluyeron: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Fecha de entronización con referencia al año del rey del otro reino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Edad del rey al entronizarse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Duración de su reino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Para los reyes de Israel, también la capital real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Linaje: nombre de la madre en Judá y nombre del padre en Israel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Evaluación teológica o moral, seguida a veces con una narrativa que ilustró la evaluación</a:t>
            </a:r>
          </a:p>
        </p:txBody>
      </p:sp>
      <p:sp>
        <p:nvSpPr>
          <p:cNvPr id="319494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ES_tradnl" altLang="ja-JP" sz="2800">
                <a:cs typeface="ＭＳ Ｐゴシック" charset="0"/>
              </a:rPr>
              <a:t>Reyes - El formato de la historia de los reyes</a:t>
            </a:r>
            <a:endParaRPr lang="es-ES_tradnl" sz="5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Las noticias concluyentes frecuentemente incluyeron: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La fuente de la información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Una mención de otros hechos interesantes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La muerte y, en el caso de los reyes de Judá, su entierro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La sucesión</a:t>
            </a:r>
          </a:p>
          <a:p>
            <a:pPr marL="1371600" lvl="2" indent="-457200">
              <a:buFont typeface="Times" charset="0"/>
              <a:buChar char="•"/>
            </a:pPr>
            <a:r>
              <a:rPr lang="es-ES_tradnl" altLang="ja-JP" sz="2000">
                <a:cs typeface="ＭＳ Ｐゴシック" charset="0"/>
              </a:rPr>
              <a:t>Por un hijo en Judá</a:t>
            </a:r>
          </a:p>
          <a:p>
            <a:pPr marL="1371600" lvl="2" indent="-457200">
              <a:buFont typeface="Times" charset="0"/>
              <a:buChar char="•"/>
            </a:pPr>
            <a:r>
              <a:rPr lang="es-ES_tradnl" altLang="ja-JP" sz="2000">
                <a:cs typeface="ＭＳ Ｐゴシック" charset="0"/>
              </a:rPr>
              <a:t>Por un hijo o usurpador en Israel</a:t>
            </a:r>
          </a:p>
          <a:p>
            <a:pPr marL="609600" indent="-609600"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Entre la introducción y la conclusión, se registró por lo menos un incidente importante, frecuentemente relacionado con alguna acción militar.</a:t>
            </a:r>
            <a:endParaRPr lang="es-ES_tradnl" altLang="ja-JP" sz="2400">
              <a:cs typeface="ＭＳ Ｐゴシック" charset="0"/>
            </a:endParaRPr>
          </a:p>
        </p:txBody>
      </p:sp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2800">
                <a:cs typeface="ＭＳ Ｐゴシック" charset="0"/>
              </a:rPr>
              <a:t>Reyes - El formato de la historia de los reyes</a:t>
            </a:r>
            <a:endParaRPr lang="es-ES_tradnl" sz="28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En el Tanakh, es el cuarto de los profetas anteriores que incluyen Josué, Jueces, Samuel y Reyes.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Aunque para nosotros, el género es historia no profecía, Reyes contienen mucho relacionado con la profecía: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Registra la actividad de muchos profetas.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Isaías (36-39) y Jeremías (52) citaron Reyes o una fuente de Reyes.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Crónicas relata que algunos profetas escribieron eventos históricos en sus libros - I Cron 29:29; II Cron 9:29; 12:15; 20:34; 26:27; 32:32.</a:t>
            </a:r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Reyes</a:t>
            </a:r>
            <a:r>
              <a:rPr lang="es-ES_tradnl" altLang="ja-JP" sz="4000">
                <a:cs typeface="ＭＳ Ｐゴシック" charset="0"/>
              </a:rPr>
              <a:t> -  Su lugar en el canon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 startAt="3"/>
            </a:pPr>
            <a:r>
              <a:rPr lang="es-ES_tradnl" altLang="ja-JP" sz="2800">
                <a:cs typeface="ＭＳ Ｐゴシック" charset="0"/>
              </a:rPr>
              <a:t>En el texto masorético, Reyes era un solo libro, pero fue dividido en dos en la LXX, la cual los llamó I y II Reinos.</a:t>
            </a:r>
          </a:p>
          <a:p>
            <a:pPr marL="609600" indent="-609600">
              <a:buFont typeface="Arial" charset="0"/>
              <a:buAutoNum type="arabicPeriod" startAt="3"/>
            </a:pPr>
            <a:r>
              <a:rPr lang="es-ES_tradnl" altLang="ja-JP" sz="2800">
                <a:cs typeface="ＭＳ Ｐゴシック" charset="0"/>
              </a:rPr>
              <a:t>La división entre los libros parece ser arbitraria.</a:t>
            </a:r>
          </a:p>
          <a:p>
            <a:pPr marL="609600" indent="-609600">
              <a:buFont typeface="Arial" charset="0"/>
              <a:buAutoNum type="arabicPeriod" startAt="3"/>
            </a:pPr>
            <a:r>
              <a:rPr lang="es-ES_tradnl" altLang="ja-JP" sz="2800">
                <a:cs typeface="ＭＳ Ｐゴシック" charset="0"/>
              </a:rPr>
              <a:t>Es el libro que registra la historia de la monarquía desde la muerte de David hasta la liberación de Joaquín en el exilio en Babilonia.</a:t>
            </a:r>
          </a:p>
        </p:txBody>
      </p:sp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Reyes</a:t>
            </a:r>
            <a:r>
              <a:rPr lang="es-ES_tradnl" altLang="ja-JP" sz="4000">
                <a:cs typeface="ＭＳ Ｐゴシック" charset="0"/>
              </a:rPr>
              <a:t> -  Su lugar en el canon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Como todos los libros históricos, Reyes es historia didáctica.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Según la teoría de Noth, es historia deuteronomista, porque vemos los principios de Deuteronomio ilustrados en la historia de la monarquía.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Young no aceptó la idea del historiador deuteronomista, probablemente porque Noth incluyó muchas de las ideas críticas (208).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Harrison la aceptó sin las fechas tardías asignadas a Deuteronomio por Noth (732).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Dillard y Longman enfatizaron la idea central de que la teología de Deuteronomio se ve en Reyes (149).</a:t>
            </a:r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Reyes</a:t>
            </a:r>
            <a:r>
              <a:rPr lang="es-ES_tradnl" altLang="ja-JP" sz="4000">
                <a:cs typeface="ＭＳ Ｐゴシック" charset="0"/>
              </a:rPr>
              <a:t> - Género</a:t>
            </a:r>
            <a:endParaRPr lang="es-ES_tradnl" sz="40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spAutoFit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El Talmud </a:t>
            </a:r>
            <a:r>
              <a:rPr lang="es-ES_tradnl" altLang="ja-JP" sz="2800" i="1">
                <a:cs typeface="ＭＳ Ｐゴシック" charset="0"/>
              </a:rPr>
              <a:t>Baba Bathra</a:t>
            </a:r>
            <a:r>
              <a:rPr lang="es-ES_tradnl" altLang="ja-JP" sz="2800">
                <a:cs typeface="ＭＳ Ｐゴシック" charset="0"/>
              </a:rPr>
              <a:t> dijo que Jeremías escribió Reyes, probablemente por las citas de Reyes que aparecen en Jeremías.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No hay forma de verificar lo correcto de esta identificación, pero Reyes registra hechos que acontecieron en Babilonia después de que Jeremías fue llevado a Egipto. </a:t>
            </a:r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Reyes - Autor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No podría haberse escrito antes de 562 o 561 a.C., la fecha cuando Joaquín fue liberado de la cárcel en Babilonia.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Como no registra ninguna mención del edicto de Ciro de repatriar a los judíos (algo que habría quedado muy bien dentro de us propósito), parece que el autor escribió durante el exilio (586-539 a.C.).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Estos límites nos dan una fecha aproximada de entre 560 y 540 a.C.</a:t>
            </a:r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Reyes - Fecha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Los críticos de las fuentes intentaron identificar algunos de sus fuentes favoritas (J, E) en Reyes, pero sus esfuerzos se contradecían y se deshicieron.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Luego algunos identificaron dos redactores, uno que vivió durante el tiempo de Josías (cuando, según estos críticos, se escribió Deuteronomio) y otro durante el exilio.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Como hemos mencionado varias veces, Noth promovió la idea de que un solo autor fue responsable por Josué-Reyes, algo que no tenemos que aceptar aunque reconocemos un enfoque en común.</a:t>
            </a:r>
          </a:p>
        </p:txBody>
      </p:sp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Reyes - Composición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Font typeface="Arial" charset="0"/>
              <a:buAutoNum type="arabicPeriod" startAt="4"/>
            </a:pPr>
            <a:r>
              <a:rPr lang="es-ES_tradnl" altLang="ja-JP" sz="2800">
                <a:cs typeface="ＭＳ Ｐゴシック" charset="0"/>
              </a:rPr>
              <a:t>Reyes identifica las siguientes fuentes: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El libro de las crónicas de Salomón - I Rey 11:41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El libro de las crónicas de los reyes de Israel - 14:19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El libro de las crónicas de los reyes de Judá - 14:29</a:t>
            </a:r>
          </a:p>
          <a:p>
            <a:pPr marL="609600" indent="-609600"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No es posible saber con exactitud cuál era el contenido de estos libros, pero parecen haber sido historias oficiales contemporáneas con los eventos registrados.</a:t>
            </a:r>
          </a:p>
          <a:p>
            <a:pPr marL="609600" indent="-609600"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Probablemente había otras fuentes, por ejemplo, las historias acerca de Elías y Eliseo.</a:t>
            </a:r>
            <a:endParaRPr lang="es-ES_tradnl" altLang="ja-JP" sz="2400">
              <a:cs typeface="ＭＳ Ｐゴシック" charset="0"/>
            </a:endParaRPr>
          </a:p>
        </p:txBody>
      </p:sp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Reyes - Composición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Hay variantes entre el texto masorético, las versiones griegas y los rollos del Mar Muerto.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Después de los descubrimientos del Mar Muerto, es posible pensar que algunas diferencias en la LXX se deben al uso de un texto hebreo diferente del texto masorético, no a traducciones libres del texto masorético.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Aunque no está en juego ningún hecho importante, la crítica textual de Reyes es complicada.</a:t>
            </a:r>
          </a:p>
          <a:p>
            <a:pPr marL="609600" indent="-609600">
              <a:buFont typeface="Arial" charset="0"/>
              <a:buAutoNum type="arabicPeriod"/>
            </a:pPr>
            <a:endParaRPr lang="es-ES_tradnl" altLang="ja-JP" sz="2800">
              <a:cs typeface="ＭＳ Ｐゴシック" charset="0"/>
            </a:endParaRPr>
          </a:p>
        </p:txBody>
      </p:sp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Reyes - El texto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Pptssem.thmx</Template>
  <TotalTime>3958</TotalTime>
  <Words>1258</Words>
  <Application>Microsoft Macintosh PowerPoint</Application>
  <PresentationFormat>Presentación en pantalla (4:3)</PresentationFormat>
  <Paragraphs>96</Paragraphs>
  <Slides>15</Slides>
  <Notes>15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1" baseType="lpstr">
      <vt:lpstr>Arial</vt:lpstr>
      <vt:lpstr>ＭＳ Ｐゴシック</vt:lpstr>
      <vt:lpstr>Helvetica</vt:lpstr>
      <vt:lpstr>Wingdings</vt:lpstr>
      <vt:lpstr>Times</vt:lpstr>
      <vt:lpstr>Pptssem</vt:lpstr>
      <vt:lpstr>Los libros históricos del AT</vt:lpstr>
      <vt:lpstr>Reyes -  Su lugar en el canon</vt:lpstr>
      <vt:lpstr>Reyes -  Su lugar en el canon</vt:lpstr>
      <vt:lpstr>Reyes - Género</vt:lpstr>
      <vt:lpstr>Reyes - Autor</vt:lpstr>
      <vt:lpstr>Reyes - Fecha</vt:lpstr>
      <vt:lpstr>Reyes - Composición</vt:lpstr>
      <vt:lpstr>Reyes - Composición</vt:lpstr>
      <vt:lpstr>Reyes - El texto</vt:lpstr>
      <vt:lpstr>Reyes - La cronología</vt:lpstr>
      <vt:lpstr>Reyes - La cronología</vt:lpstr>
      <vt:lpstr>Reyes - La cronología</vt:lpstr>
      <vt:lpstr>Reyes - El formato de la historia de los reyes</vt:lpstr>
      <vt:lpstr>Reyes - El formato de la historia de los reyes</vt:lpstr>
      <vt:lpstr>Reyes - El formato de la historia de los reyes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libros históricos del AT</dc:title>
  <dc:creator>Larry Trotter</dc:creator>
  <cp:lastModifiedBy>Carla Gallareta</cp:lastModifiedBy>
  <cp:revision>344</cp:revision>
  <dcterms:created xsi:type="dcterms:W3CDTF">2010-03-10T15:17:18Z</dcterms:created>
  <dcterms:modified xsi:type="dcterms:W3CDTF">2012-10-08T16:31:40Z</dcterms:modified>
</cp:coreProperties>
</file>