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1" r:id="rId1"/>
  </p:sldMasterIdLst>
  <p:notesMasterIdLst>
    <p:notesMasterId r:id="rId49"/>
  </p:notesMasterIdLst>
  <p:handoutMasterIdLst>
    <p:handoutMasterId r:id="rId50"/>
  </p:handoutMasterIdLst>
  <p:sldIdLst>
    <p:sldId id="256" r:id="rId2"/>
    <p:sldId id="814" r:id="rId3"/>
    <p:sldId id="866" r:id="rId4"/>
    <p:sldId id="943" r:id="rId5"/>
    <p:sldId id="945" r:id="rId6"/>
    <p:sldId id="902" r:id="rId7"/>
    <p:sldId id="946" r:id="rId8"/>
    <p:sldId id="947" r:id="rId9"/>
    <p:sldId id="948" r:id="rId10"/>
    <p:sldId id="949" r:id="rId11"/>
    <p:sldId id="950" r:id="rId12"/>
    <p:sldId id="951" r:id="rId13"/>
    <p:sldId id="952" r:id="rId14"/>
    <p:sldId id="953" r:id="rId15"/>
    <p:sldId id="954" r:id="rId16"/>
    <p:sldId id="955" r:id="rId17"/>
    <p:sldId id="908" r:id="rId18"/>
    <p:sldId id="956" r:id="rId19"/>
    <p:sldId id="957" r:id="rId20"/>
    <p:sldId id="958" r:id="rId21"/>
    <p:sldId id="959" r:id="rId22"/>
    <p:sldId id="960" r:id="rId23"/>
    <p:sldId id="961" r:id="rId24"/>
    <p:sldId id="962" r:id="rId25"/>
    <p:sldId id="963" r:id="rId26"/>
    <p:sldId id="964" r:id="rId27"/>
    <p:sldId id="923" r:id="rId28"/>
    <p:sldId id="966" r:id="rId29"/>
    <p:sldId id="967" r:id="rId30"/>
    <p:sldId id="968" r:id="rId31"/>
    <p:sldId id="969" r:id="rId32"/>
    <p:sldId id="970" r:id="rId33"/>
    <p:sldId id="971" r:id="rId34"/>
    <p:sldId id="972" r:id="rId35"/>
    <p:sldId id="973" r:id="rId36"/>
    <p:sldId id="965" r:id="rId37"/>
    <p:sldId id="974" r:id="rId38"/>
    <p:sldId id="975" r:id="rId39"/>
    <p:sldId id="976" r:id="rId40"/>
    <p:sldId id="977" r:id="rId41"/>
    <p:sldId id="978" r:id="rId42"/>
    <p:sldId id="979" r:id="rId43"/>
    <p:sldId id="980" r:id="rId44"/>
    <p:sldId id="981" r:id="rId45"/>
    <p:sldId id="982" r:id="rId46"/>
    <p:sldId id="983" r:id="rId47"/>
    <p:sldId id="865" r:id="rId4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63" autoAdjust="0"/>
  </p:normalViewPr>
  <p:slideViewPr>
    <p:cSldViewPr>
      <p:cViewPr varScale="1">
        <p:scale>
          <a:sx n="94" d="100"/>
          <a:sy n="94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82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C8A6BF3-E4AD-1E4F-BCDE-43EE304FC8B0}" type="datetimeFigureOut">
              <a:rPr lang="en-US"/>
              <a:pPr/>
              <a:t>10/10/12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92FBCDB-57CE-D448-B567-776FF60177AB}" type="slidenum">
              <a:rPr lang="es-MX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72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906F75C-A9DD-5548-9843-D08C5C03716A}" type="datetimeFigureOut">
              <a:rPr lang="en-US"/>
              <a:pPr/>
              <a:t>10/10/12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s-MX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D515354-1A02-EC4A-967E-A8CD1929E523}" type="slidenum">
              <a:rPr lang="es-MX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657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D9-BE43-134A-AC56-C1D1A0731C6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760C6C-C753-E74F-B65F-888C28BF9C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D9-BE43-134A-AC56-C1D1A0731C6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0C6C-C753-E74F-B65F-888C28BF9C1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D9-BE43-134A-AC56-C1D1A0731C6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0C6C-C753-E74F-B65F-888C28BF9C1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99D8D9-BE43-134A-AC56-C1D1A0731C6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760C6C-C753-E74F-B65F-888C28BF9C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D9-BE43-134A-AC56-C1D1A0731C6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0C6C-C753-E74F-B65F-888C28BF9C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D9-BE43-134A-AC56-C1D1A0731C6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0C6C-C753-E74F-B65F-888C28BF9C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0C6C-C753-E74F-B65F-888C28BF9C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D9-BE43-134A-AC56-C1D1A0731C6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D9-BE43-134A-AC56-C1D1A0731C6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0C6C-C753-E74F-B65F-888C28BF9C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D9-BE43-134A-AC56-C1D1A0731C6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60C6C-C753-E74F-B65F-888C28BF9C1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99D8D9-BE43-134A-AC56-C1D1A0731C6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760C6C-C753-E74F-B65F-888C28BF9C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D9-BE43-134A-AC56-C1D1A0731C6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760C6C-C753-E74F-B65F-888C28BF9C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99D8D9-BE43-134A-AC56-C1D1A0731C6C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760C6C-C753-E74F-B65F-888C28BF9C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  <p:sldLayoutId id="214748439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4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77200" cy="1500188"/>
          </a:xfrm>
        </p:spPr>
        <p:txBody>
          <a:bodyPr/>
          <a:lstStyle/>
          <a:p>
            <a:pPr eaLnBrk="1" hangingPunct="1"/>
            <a:r>
              <a:rPr lang="es-MX" sz="3200" dirty="0" smtClean="0">
                <a:latin typeface="Helvetica"/>
              </a:rPr>
              <a:t>Prof</a:t>
            </a:r>
            <a:r>
              <a:rPr lang="es-MX" sz="3200" dirty="0">
                <a:latin typeface="Helvetica"/>
              </a:rPr>
              <a:t>. Rev. Benjamin Meyer</a:t>
            </a:r>
          </a:p>
          <a:p>
            <a:pPr eaLnBrk="1" hangingPunct="1"/>
            <a:r>
              <a:rPr lang="es-MX" sz="3200" dirty="0">
                <a:latin typeface="Helvetica"/>
              </a:rPr>
              <a:t>25 de septiembre de 2010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305800" cy="1981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500" dirty="0" smtClean="0">
                <a:solidFill>
                  <a:srgbClr val="FFFFFF"/>
                </a:solidFill>
                <a:latin typeface="AveriaSerif-Bold"/>
                <a:ea typeface="+mj-ea"/>
                <a:cs typeface="AveriaSerif-Bold"/>
              </a:rPr>
              <a:t>Las cartas generales del Nuevo Testamento y Apocalipsis</a:t>
            </a:r>
            <a:br>
              <a:rPr lang="es-MX" sz="4500" dirty="0" smtClean="0">
                <a:solidFill>
                  <a:srgbClr val="FFFFFF"/>
                </a:solidFill>
                <a:latin typeface="AveriaSerif-Bold"/>
                <a:ea typeface="+mj-ea"/>
                <a:cs typeface="AveriaSerif-Bold"/>
              </a:rPr>
            </a:br>
            <a:endParaRPr lang="es-MX" sz="4500" dirty="0">
              <a:solidFill>
                <a:srgbClr val="FFFFFF"/>
              </a:solidFill>
              <a:latin typeface="AveriaSerif-Bold"/>
              <a:ea typeface="+mj-ea"/>
              <a:cs typeface="AveriaSerif-Bold"/>
            </a:endParaRPr>
          </a:p>
        </p:txBody>
      </p:sp>
      <p:pic>
        <p:nvPicPr>
          <p:cNvPr id="5" name="Imagen 4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3000" dirty="0">
                <a:latin typeface="Helvetica"/>
              </a:rPr>
              <a:t>“No se menciona ningún destinatario ni se preserva ningún saludo específico, acción de gracias explícita, o cualquiera de los otros toques formales que caracterizan normalmente las cartas del primer siglo” (CM, 601).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Son creyentes (1 Juan 2:12-14, 19; 3:1; 5:13), pero no sabemos dónde vivían.  Tal vez fue una carta circular mandada a cristianos en varios lugares.</a:t>
            </a:r>
            <a:endParaRPr lang="en-US" sz="30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Destinatarios </a:t>
            </a:r>
            <a:r>
              <a:rPr lang="es-MX" sz="2200" dirty="0" smtClean="0">
                <a:ea typeface="+mj-ea"/>
              </a:rPr>
              <a:t>(Biblia NVI de Estudio, 1906)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>
                <a:latin typeface="Helvetica"/>
              </a:rPr>
              <a:t>Según la tradición, Juan se encontraba en Éfeso durante sus últimos años (aprox. 70-100 d.C.), y el uso confirmado más temprano de la carta fue en la provincia de Asia (hoy Turquía) dónde está ubicado Éfeso.</a:t>
            </a:r>
            <a:endParaRPr lang="en-US" sz="2800" dirty="0">
              <a:latin typeface="Helvetica"/>
            </a:endParaRPr>
          </a:p>
          <a:p>
            <a:r>
              <a:rPr lang="es-MX" sz="2800" dirty="0">
                <a:latin typeface="Helvetica"/>
              </a:rPr>
              <a:t>Clemente de Alejandría indica que Juan ministraba en varias iglesias en toda la provincia.  Por lo tanto asumimos que 1 Juan fue mandado a las iglesias de la provincia de Asia.</a:t>
            </a:r>
            <a:endParaRPr lang="en-US" sz="28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Destinatarios 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sz="2800" dirty="0">
                <a:latin typeface="Helvetica"/>
              </a:rPr>
              <a:t>Hay un pasaje en particular que contiene un variante de importancia exegética sustancial; es la añadidura de los “testigos trinitarios” en 5:7-8a: “Porque tres son los que dan testimonio (en el cielo: el Padre, el Verbo y el Espíritu Santo, y estos tres son uno.  Y tres son los que dan testimonio en la tierra)”.</a:t>
            </a:r>
            <a:endParaRPr lang="en-US" sz="2800" dirty="0">
              <a:latin typeface="Helvetica"/>
            </a:endParaRPr>
          </a:p>
          <a:p>
            <a:r>
              <a:rPr lang="es-MX" sz="2800" dirty="0">
                <a:latin typeface="Helvetica"/>
              </a:rPr>
              <a:t>No aparece en ningún manuscrito griego anterior al siglo XIV, a excepción de uno del siglo XI y otro del XII donde las palabras fueron claramente añadidas al margen en un período muy posterior.</a:t>
            </a:r>
            <a:endParaRPr lang="en-US" sz="28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Asunto textual </a:t>
            </a:r>
            <a:r>
              <a:rPr lang="es-MX" sz="2000" dirty="0" smtClean="0">
                <a:ea typeface="+mj-ea"/>
              </a:rPr>
              <a:t>(CM, 606)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Una de las herejías más peligrosas durante los primeros dos siglos era gnosticismo.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Su enseñanza central fue que el espíritu era completamente bueno y la materia era completamente mala.  De este dualismo no-bíblico siguen cinco errores importantes: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Nuestros cuerpos, compuestos de materia, son complemente malos.  Son contrastados con Dios, quien es espíritu y, por lo tanto, bueno.</a:t>
            </a:r>
            <a:endParaRPr lang="en-US" sz="24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Gnosticismo </a:t>
            </a:r>
            <a:r>
              <a:rPr lang="es-MX" sz="2200" dirty="0" smtClean="0">
                <a:ea typeface="+mj-ea"/>
              </a:rPr>
              <a:t>(Biblia NVI de Estudio, 1906)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MX" dirty="0">
                <a:latin typeface="Helvetica"/>
              </a:rPr>
              <a:t>La salvación es escapar del cuerpo, cosa que se logra por fe en Cristo, pero solamente a través de un conocimiento (“</a:t>
            </a:r>
            <a:r>
              <a:rPr lang="es-MX" i="1" dirty="0">
                <a:latin typeface="Helvetica"/>
              </a:rPr>
              <a:t>gnosis”</a:t>
            </a:r>
            <a:r>
              <a:rPr lang="es-MX" dirty="0">
                <a:latin typeface="Helvetica"/>
              </a:rPr>
              <a:t>) especial.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Se negaba la humanidad de Cristo en dos maneras: </a:t>
            </a:r>
            <a:endParaRPr lang="en-US" sz="2400" dirty="0">
              <a:latin typeface="Helvetica"/>
            </a:endParaRPr>
          </a:p>
          <a:p>
            <a:pPr lvl="2"/>
            <a:r>
              <a:rPr lang="es-MX" sz="2800" dirty="0">
                <a:latin typeface="Helvetica"/>
              </a:rPr>
              <a:t>Algunos decían que Cristo solamente parecía tener un cuerpo.  Esta creencia se llama “docetismo” (del griego </a:t>
            </a:r>
            <a:r>
              <a:rPr lang="es-MX" sz="2800" i="1" dirty="0">
                <a:latin typeface="Helvetica"/>
              </a:rPr>
              <a:t>“dokeo”</a:t>
            </a:r>
            <a:r>
              <a:rPr lang="es-MX" sz="2800" dirty="0">
                <a:latin typeface="Helvetica"/>
              </a:rPr>
              <a:t> para parecer).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Gnosticismo 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lvl="2"/>
            <a:r>
              <a:rPr lang="es-MX" sz="2800" dirty="0">
                <a:latin typeface="Helvetica"/>
              </a:rPr>
              <a:t>Otros decían que el Cristo divino se juntó con el hombre Jesús al momento de su bautismo y se le ausentó antes de su muerte.  Ésta es la herejía de Cerinto.  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Debido a que el cuerpo era malo, había que tratar con él en una manera severa.  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Paradójicamente, este dualismo también creó una situación de mucha licencia moral.  Se razonaba esto con la creencia que, debido a la maldad del cuerpo/materia, no importaba lo que hacía uno con su cuerpo.  </a:t>
            </a:r>
            <a:endParaRPr lang="en-US" sz="2400" dirty="0">
              <a:latin typeface="Helvetica"/>
            </a:endParaRPr>
          </a:p>
          <a:p>
            <a:pPr lvl="1"/>
            <a:endParaRPr lang="es-MX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Gnosticismo 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6725" lvl="1" indent="-412750"/>
            <a:r>
              <a:rPr lang="es-MX" sz="3200" dirty="0">
                <a:latin typeface="Helvetica"/>
              </a:rPr>
              <a:t>El gnosticismo combatido en el NT es una creencia temprana de la herejía, no un sistema de creencias más elaboradas de los siglos II y III.</a:t>
            </a:r>
            <a:endParaRPr lang="en-US" sz="3200" dirty="0">
              <a:latin typeface="Helvetica"/>
            </a:endParaRPr>
          </a:p>
          <a:p>
            <a:pPr marL="466725" lvl="1" indent="-412750">
              <a:buFont typeface="Wingdings" charset="0"/>
              <a:buNone/>
            </a:pPr>
            <a:endParaRPr lang="es-MX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Gnosticismo 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r>
              <a:rPr lang="es-MX" dirty="0">
                <a:latin typeface="Helvetica"/>
              </a:rPr>
              <a:t>Los lectores de esta carta fueron confrontados con un proto-gnosticismo de la variedad de “Cerinto”.  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Algunos creyentes ya habían abandonado la comunidad (1 Juan 2:18-19).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Juan escribió con dos propósitos básicos en mente:</a:t>
            </a:r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200" dirty="0" smtClean="0">
                <a:ea typeface="+mj-ea"/>
              </a:rPr>
              <a:t>Ocasión y propósito </a:t>
            </a:r>
            <a:r>
              <a:rPr lang="es-MX" sz="2000" dirty="0" smtClean="0">
                <a:ea typeface="+mj-ea"/>
              </a:rPr>
              <a:t>(Biblia NVI de Estudio, 1906)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lvl="1"/>
            <a:r>
              <a:rPr lang="es-MX" sz="3000" dirty="0">
                <a:latin typeface="Helvetica"/>
              </a:rPr>
              <a:t>Exponer los falsos maestros que estaban intentando activamente engañarles (2:26)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Dar a los creyentes la confianza en su salvación y explicarles las diferencias entre los dos grupos (5:13).</a:t>
            </a:r>
            <a:endParaRPr lang="en-US" sz="30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200" dirty="0" smtClean="0">
                <a:ea typeface="+mj-ea"/>
              </a:rPr>
              <a:t>Ocasión y propósito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r>
              <a:rPr lang="es-MX" sz="3000" dirty="0">
                <a:latin typeface="Helvetica"/>
              </a:rPr>
              <a:t>Parece que la profecía de Pablo a los ancianos de Éfeso (Hechos 20:29-30) se estaba cumpliendo: algunos “lobos rapaces” estaban dividiendo el rebaño.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Los secesionistas (CM, 602):</a:t>
            </a:r>
            <a:endParaRPr lang="en-US" sz="30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 negaban que Jesús fuera el Cristo (2:22); rechazaban que el Jesús humano fuera realmente el Cristo, el Hijo (2:23; 4:15; 2 Juan 9).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negaban que Cristo hubiera venido en carne (4:2; 2 Juan 7).</a:t>
            </a:r>
            <a:endParaRPr lang="en-US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200" dirty="0" smtClean="0">
                <a:ea typeface="+mj-ea"/>
              </a:rPr>
              <a:t>Ocasión y propósito 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600" dirty="0" smtClean="0">
                <a:solidFill>
                  <a:srgbClr val="FFFFFF"/>
                </a:solidFill>
                <a:ea typeface="+mj-ea"/>
              </a:rPr>
              <a:t>1 Juan</a:t>
            </a:r>
            <a:endParaRPr lang="es-MX" sz="5600" dirty="0">
              <a:solidFill>
                <a:srgbClr val="FFFFFF"/>
              </a:solidFill>
              <a:ea typeface="+mj-ea"/>
            </a:endParaRP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3175"/>
          </a:xfrm>
        </p:spPr>
        <p:txBody>
          <a:bodyPr/>
          <a:lstStyle/>
          <a:p>
            <a:pPr lvl="1"/>
            <a:r>
              <a:rPr lang="es-MX" sz="3000" dirty="0">
                <a:latin typeface="Helvetica"/>
              </a:rPr>
              <a:t>negaban que ellos estuvieran dominados por el pecado; no se manifestaba en su conducta.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negaban el propio Evangelio que pretendían entender, llevando a algunos a preguntarse si de verdad tenían al Espíritu (2:26-27).</a:t>
            </a:r>
            <a:endParaRPr lang="en-US" sz="3000" dirty="0">
              <a:latin typeface="Helvetica"/>
            </a:endParaRPr>
          </a:p>
          <a:p>
            <a:r>
              <a:rPr lang="es-MX" dirty="0">
                <a:latin typeface="Helvetica"/>
              </a:rPr>
              <a:t>Para combatir a los maestros gnósticos falsos Juan atacó su falta total de moralidad (3:8-10), y dio testimonio ocular que él había visto el Cristo encarnado (1:3).  </a:t>
            </a:r>
            <a:endParaRPr lang="en-US" sz="28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200" dirty="0" smtClean="0">
                <a:ea typeface="+mj-ea"/>
              </a:rPr>
              <a:t>Ocasión y propósito 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r>
              <a:rPr lang="es-MX" dirty="0">
                <a:latin typeface="Helvetica"/>
              </a:rPr>
              <a:t>Según Carson y Moo (594) Juan plantea tres criterios para dividir entre los que pertenecen a Dios y los que son del “mundo”: 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Los verdaderos creyentes han de creer que Jesús verdaderamente es el Cristo que ha venido en carne y esta creencia ha de expresarse en: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justicia y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amor</a:t>
            </a:r>
            <a:endParaRPr lang="en-US" sz="2400" dirty="0">
              <a:latin typeface="Helvetica"/>
            </a:endParaRPr>
          </a:p>
          <a:p>
            <a:r>
              <a:rPr lang="es-MX" dirty="0">
                <a:latin typeface="Helvetica"/>
              </a:rPr>
              <a:t>Juan confirma que su éxito en comunicar su mensaje le daría gozo (1:4).</a:t>
            </a:r>
            <a:endParaRPr lang="en-US" sz="28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200" dirty="0" smtClean="0">
                <a:ea typeface="+mj-ea"/>
              </a:rPr>
              <a:t>Ocasión y propósito 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r>
              <a:rPr lang="es-MX" dirty="0">
                <a:latin typeface="Helvetica"/>
              </a:rPr>
              <a:t>Introducción: la realidad de la Encarnación (1:1-4)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La vida cristiana como confraternidad con el Padre y el Hijo (1:5-2:28)</a:t>
            </a:r>
            <a:endParaRPr lang="en-US" sz="2800" dirty="0">
              <a:latin typeface="Helvetica"/>
            </a:endParaRPr>
          </a:p>
          <a:p>
            <a:pPr lvl="3"/>
            <a:r>
              <a:rPr lang="es-MX" sz="2800" dirty="0">
                <a:latin typeface="Helvetica"/>
              </a:rPr>
              <a:t>Pruebas éticas de la confraternidad (1:5-2:11)</a:t>
            </a:r>
            <a:endParaRPr lang="en-US" sz="2800" dirty="0">
              <a:latin typeface="Helvetica"/>
            </a:endParaRPr>
          </a:p>
          <a:p>
            <a:pPr lvl="3"/>
            <a:r>
              <a:rPr lang="es-MX" sz="2800" dirty="0">
                <a:latin typeface="Helvetica"/>
              </a:rPr>
              <a:t>Dos digresiones (2:12-17)</a:t>
            </a:r>
            <a:endParaRPr lang="en-US" sz="2800" dirty="0">
              <a:latin typeface="Helvetica"/>
            </a:endParaRPr>
          </a:p>
          <a:p>
            <a:pPr lvl="3"/>
            <a:r>
              <a:rPr lang="es-MX" sz="2800" dirty="0">
                <a:latin typeface="Helvetica"/>
              </a:rPr>
              <a:t>La prueba cristológica de la confraternidad (2:18-28)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La vida cristiana como hijos de Dios (2:29-4:6)</a:t>
            </a:r>
            <a:endParaRPr lang="en-US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Bosquejo </a:t>
            </a:r>
            <a:r>
              <a:rPr lang="es-MX" sz="2200" dirty="0" smtClean="0">
                <a:ea typeface="+mj-ea"/>
              </a:rPr>
              <a:t>(Biblia NVI de Estudio, 1906-07)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lvl="1"/>
            <a:r>
              <a:rPr lang="es-MX" dirty="0">
                <a:latin typeface="Helvetica"/>
              </a:rPr>
              <a:t>Pruebas éticas de ser hijos de Dios (2:29-3:24)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Pruebas cristológicas de ser hijos de Dios (4:1-6)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La vida cristiana como una integración de lo ético y lo cristológico (4:7-5:12)</a:t>
            </a:r>
          </a:p>
          <a:p>
            <a:pPr lvl="1"/>
            <a:r>
              <a:rPr lang="es-MX" dirty="0">
                <a:latin typeface="Helvetica"/>
              </a:rPr>
              <a:t>La prueba ética: amor (4:7-5:5)</a:t>
            </a:r>
          </a:p>
          <a:p>
            <a:pPr lvl="1"/>
            <a:r>
              <a:rPr lang="es-MX" dirty="0">
                <a:latin typeface="Helvetica"/>
              </a:rPr>
              <a:t>La prueba cristológica (5:6-12)</a:t>
            </a:r>
            <a:endParaRPr lang="en-US" dirty="0">
              <a:latin typeface="Helvetica"/>
            </a:endParaRPr>
          </a:p>
          <a:p>
            <a:pPr lvl="1">
              <a:buClr>
                <a:schemeClr val="accent1"/>
              </a:buClr>
              <a:buSzPct val="120000"/>
              <a:buFont typeface="Wingdings" charset="0"/>
              <a:buChar char="§"/>
            </a:pPr>
            <a:r>
              <a:rPr lang="es-MX" sz="3200" dirty="0">
                <a:latin typeface="Helvetica"/>
              </a:rPr>
              <a:t>Conclusión: las grandes certezas cristianas (5:13-21)</a:t>
            </a:r>
            <a:endParaRPr lang="en-US" sz="3200" dirty="0">
              <a:latin typeface="Helvetica"/>
            </a:endParaRPr>
          </a:p>
          <a:p>
            <a:pPr lvl="1">
              <a:buFont typeface="Wingdings" charset="0"/>
              <a:buNone/>
            </a:pPr>
            <a:endParaRPr lang="es-MX" sz="3200" dirty="0">
              <a:latin typeface="Helvetica"/>
            </a:endParaRPr>
          </a:p>
          <a:p>
            <a:pPr lvl="1"/>
            <a:endParaRPr lang="en-US" sz="24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Bosquejo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r>
              <a:rPr lang="es-MX" dirty="0">
                <a:latin typeface="Helvetica"/>
              </a:rPr>
              <a:t>Hay varios contrastes agudos en 1 Juan:</a:t>
            </a:r>
            <a:endParaRPr lang="en-US" sz="2800" dirty="0">
              <a:latin typeface="Helvetica"/>
            </a:endParaRPr>
          </a:p>
          <a:p>
            <a:pPr lvl="1"/>
            <a:r>
              <a:rPr lang="en-US" sz="2600" dirty="0">
                <a:latin typeface="Helvetica"/>
              </a:rPr>
              <a:t>La </a:t>
            </a:r>
            <a:r>
              <a:rPr lang="en-US" sz="2600" dirty="0" err="1">
                <a:latin typeface="Helvetica"/>
              </a:rPr>
              <a:t>luz</a:t>
            </a:r>
            <a:r>
              <a:rPr lang="en-US" sz="2600" dirty="0">
                <a:latin typeface="Helvetica"/>
              </a:rPr>
              <a:t> y la </a:t>
            </a:r>
            <a:r>
              <a:rPr lang="en-US" sz="2600" dirty="0" err="1">
                <a:latin typeface="Helvetica"/>
              </a:rPr>
              <a:t>oscuridad</a:t>
            </a:r>
            <a:endParaRPr lang="en-US" sz="2600" dirty="0">
              <a:latin typeface="Helvetica"/>
            </a:endParaRPr>
          </a:p>
          <a:p>
            <a:pPr lvl="1"/>
            <a:r>
              <a:rPr lang="en-US" sz="2600" dirty="0">
                <a:latin typeface="Helvetica"/>
              </a:rPr>
              <a:t>La </a:t>
            </a:r>
            <a:r>
              <a:rPr lang="en-US" sz="2600" dirty="0" err="1">
                <a:latin typeface="Helvetica"/>
              </a:rPr>
              <a:t>verdad</a:t>
            </a:r>
            <a:r>
              <a:rPr lang="en-US" sz="2600" dirty="0">
                <a:latin typeface="Helvetica"/>
              </a:rPr>
              <a:t> y el </a:t>
            </a:r>
            <a:r>
              <a:rPr lang="en-US" sz="2600" dirty="0" err="1">
                <a:latin typeface="Helvetica"/>
              </a:rPr>
              <a:t>engaño</a:t>
            </a:r>
            <a:endParaRPr lang="en-US" sz="2600" dirty="0">
              <a:latin typeface="Helvetica"/>
            </a:endParaRPr>
          </a:p>
          <a:p>
            <a:pPr lvl="1"/>
            <a:r>
              <a:rPr lang="en-US" sz="2600" dirty="0">
                <a:latin typeface="Helvetica"/>
              </a:rPr>
              <a:t>El </a:t>
            </a:r>
            <a:r>
              <a:rPr lang="en-US" sz="2600" dirty="0" err="1">
                <a:latin typeface="Helvetica"/>
              </a:rPr>
              <a:t>amor</a:t>
            </a:r>
            <a:r>
              <a:rPr lang="en-US" sz="2600" dirty="0">
                <a:latin typeface="Helvetica"/>
              </a:rPr>
              <a:t> y el </a:t>
            </a:r>
            <a:r>
              <a:rPr lang="en-US" sz="2600" dirty="0" err="1">
                <a:latin typeface="Helvetica"/>
              </a:rPr>
              <a:t>odio</a:t>
            </a:r>
            <a:endParaRPr lang="en-US" sz="2600" dirty="0">
              <a:latin typeface="Helvetica"/>
            </a:endParaRPr>
          </a:p>
          <a:p>
            <a:pPr lvl="1"/>
            <a:r>
              <a:rPr lang="es-MX" sz="2600" dirty="0">
                <a:latin typeface="Helvetica"/>
              </a:rPr>
              <a:t>Saber / conocer y no saber / no conocer</a:t>
            </a:r>
            <a:endParaRPr lang="en-US" sz="2600" dirty="0">
              <a:latin typeface="Helvetica"/>
            </a:endParaRPr>
          </a:p>
          <a:p>
            <a:pPr lvl="1"/>
            <a:r>
              <a:rPr lang="en-US" sz="2600" dirty="0" err="1">
                <a:latin typeface="Helvetica"/>
              </a:rPr>
              <a:t>Obediencia</a:t>
            </a:r>
            <a:r>
              <a:rPr lang="en-US" sz="2600" dirty="0">
                <a:latin typeface="Helvetica"/>
              </a:rPr>
              <a:t> y </a:t>
            </a:r>
            <a:r>
              <a:rPr lang="en-US" sz="2600" dirty="0" err="1">
                <a:latin typeface="Helvetica"/>
              </a:rPr>
              <a:t>desobediencia</a:t>
            </a:r>
            <a:endParaRPr lang="en-US" sz="2600" dirty="0">
              <a:latin typeface="Helvetica"/>
            </a:endParaRPr>
          </a:p>
          <a:p>
            <a:pPr lvl="1"/>
            <a:r>
              <a:rPr lang="en-US" sz="2600" dirty="0" err="1">
                <a:latin typeface="Helvetica"/>
              </a:rPr>
              <a:t>Creer</a:t>
            </a:r>
            <a:r>
              <a:rPr lang="en-US" sz="2600" dirty="0">
                <a:latin typeface="Helvetica"/>
              </a:rPr>
              <a:t> y </a:t>
            </a:r>
            <a:r>
              <a:rPr lang="en-US" sz="2600" dirty="0" err="1">
                <a:latin typeface="Helvetica"/>
              </a:rPr>
              <a:t>negar</a:t>
            </a:r>
            <a:endParaRPr lang="en-US" sz="2600" dirty="0">
              <a:latin typeface="Helvetica"/>
            </a:endParaRPr>
          </a:p>
          <a:p>
            <a:pPr lvl="1"/>
            <a:r>
              <a:rPr lang="es-MX" sz="2600" dirty="0">
                <a:latin typeface="Helvetica"/>
              </a:rPr>
              <a:t>Tener o no tener al Hijo</a:t>
            </a:r>
            <a:endParaRPr lang="en-US" sz="2600" dirty="0">
              <a:latin typeface="Helvetica"/>
            </a:endParaRPr>
          </a:p>
          <a:p>
            <a:pPr lvl="1"/>
            <a:r>
              <a:rPr lang="en-US" sz="2600" dirty="0" err="1">
                <a:latin typeface="Helvetica"/>
              </a:rPr>
              <a:t>Confianza</a:t>
            </a:r>
            <a:r>
              <a:rPr lang="en-US" sz="2600" dirty="0">
                <a:latin typeface="Helvetica"/>
              </a:rPr>
              <a:t> y </a:t>
            </a:r>
            <a:r>
              <a:rPr lang="en-US" sz="2600" dirty="0" err="1">
                <a:latin typeface="Helvetica"/>
              </a:rPr>
              <a:t>condemnación</a:t>
            </a:r>
            <a:endParaRPr lang="en-US" sz="2600" dirty="0">
              <a:latin typeface="Helvetica"/>
            </a:endParaRPr>
          </a:p>
          <a:p>
            <a:pPr lvl="1"/>
            <a:r>
              <a:rPr lang="en-US" sz="2600" dirty="0" err="1">
                <a:latin typeface="Helvetica"/>
              </a:rPr>
              <a:t>Ver</a:t>
            </a:r>
            <a:r>
              <a:rPr lang="en-US" sz="2600" dirty="0">
                <a:latin typeface="Helvetica"/>
              </a:rPr>
              <a:t> y </a:t>
            </a:r>
            <a:r>
              <a:rPr lang="en-US" sz="2600" dirty="0" err="1">
                <a:latin typeface="Helvetica"/>
              </a:rPr>
              <a:t>ser</a:t>
            </a:r>
            <a:r>
              <a:rPr lang="en-US" sz="2600" dirty="0">
                <a:latin typeface="Helvetica"/>
              </a:rPr>
              <a:t> </a:t>
            </a:r>
            <a:r>
              <a:rPr lang="en-US" sz="2600" dirty="0" err="1">
                <a:latin typeface="Helvetica"/>
              </a:rPr>
              <a:t>ciego</a:t>
            </a:r>
            <a:endParaRPr lang="en-US" sz="2600" dirty="0">
              <a:latin typeface="Helvetica"/>
            </a:endParaRPr>
          </a:p>
          <a:p>
            <a:endParaRPr lang="en-US" sz="26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Aspectos literarios </a:t>
            </a:r>
            <a:r>
              <a:rPr lang="es-MX" sz="2000" dirty="0" smtClean="0">
                <a:ea typeface="+mj-ea"/>
              </a:rPr>
              <a:t>(giffmex.org)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83175"/>
          </a:xfrm>
        </p:spPr>
        <p:txBody>
          <a:bodyPr>
            <a:normAutofit fontScale="92500"/>
          </a:bodyPr>
          <a:lstStyle/>
          <a:p>
            <a:r>
              <a:rPr lang="es-MX" dirty="0">
                <a:latin typeface="Helvetica"/>
              </a:rPr>
              <a:t>Quiasmos (ejemplo #1):</a:t>
            </a:r>
            <a:endParaRPr lang="en-US" sz="2800" dirty="0">
              <a:latin typeface="Helvetica"/>
            </a:endParaRPr>
          </a:p>
          <a:p>
            <a:pPr lvl="1">
              <a:buFont typeface="Wingdings" charset="0"/>
              <a:buNone/>
            </a:pPr>
            <a:r>
              <a:rPr lang="es-MX" b="1" dirty="0">
                <a:latin typeface="Helvetica"/>
              </a:rPr>
              <a:t>1:6-7</a:t>
            </a:r>
            <a:endParaRPr lang="en-US" dirty="0">
              <a:latin typeface="Helvetica"/>
            </a:endParaRPr>
          </a:p>
          <a:p>
            <a:pPr lvl="2">
              <a:buFont typeface="Arial" charset="0"/>
              <a:buNone/>
            </a:pPr>
            <a:r>
              <a:rPr lang="es-MX" sz="2800" dirty="0">
                <a:latin typeface="Helvetica"/>
              </a:rPr>
              <a:t>	</a:t>
            </a:r>
            <a:r>
              <a:rPr lang="es-MX" sz="2600" dirty="0">
                <a:latin typeface="Helvetica"/>
              </a:rPr>
              <a:t>A Si decimos que tenemos comunión con él</a:t>
            </a:r>
            <a:endParaRPr lang="en-US" sz="2600" dirty="0">
              <a:latin typeface="Helvetica"/>
            </a:endParaRPr>
          </a:p>
          <a:p>
            <a:pPr lvl="3">
              <a:buFont typeface="Arial" charset="0"/>
              <a:buNone/>
            </a:pPr>
            <a:r>
              <a:rPr lang="es-MX" sz="2600" dirty="0">
                <a:latin typeface="Helvetica"/>
              </a:rPr>
              <a:t>		B y andamos en tinieblas,</a:t>
            </a:r>
            <a:endParaRPr lang="en-US" sz="2600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s-MX" sz="2600" dirty="0">
                <a:latin typeface="Helvetica"/>
              </a:rPr>
              <a:t>				C mentimos y no practicamos la 				verdad.</a:t>
            </a:r>
            <a:endParaRPr lang="en-US" sz="2600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s-MX" sz="2600" dirty="0">
                <a:latin typeface="Helvetica"/>
              </a:rPr>
              <a:t>	B Pero si andamos en luz, como él está en luz,</a:t>
            </a:r>
            <a:endParaRPr lang="en-US" sz="2600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s-MX" sz="2600" dirty="0">
                <a:latin typeface="Helvetica"/>
              </a:rPr>
              <a:t>		A tenemos comunión unos con otros</a:t>
            </a:r>
            <a:endParaRPr lang="en-US" sz="26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sz="2200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n-US" sz="2200" dirty="0" err="1">
                <a:latin typeface="Helvetica"/>
              </a:rPr>
              <a:t>Fuente</a:t>
            </a:r>
            <a:r>
              <a:rPr lang="en-US" sz="2200" dirty="0">
                <a:latin typeface="Helvetica"/>
              </a:rPr>
              <a:t>: </a:t>
            </a:r>
            <a:r>
              <a:rPr lang="en-US" sz="2200" dirty="0" err="1">
                <a:latin typeface="Helvetica"/>
              </a:rPr>
              <a:t>Breck</a:t>
            </a:r>
            <a:r>
              <a:rPr lang="en-US" sz="2200" dirty="0">
                <a:latin typeface="Helvetica"/>
              </a:rPr>
              <a:t>, BTB, </a:t>
            </a:r>
            <a:r>
              <a:rPr lang="en-US" sz="2200" dirty="0" err="1">
                <a:latin typeface="Helvetica"/>
              </a:rPr>
              <a:t>citado</a:t>
            </a:r>
            <a:r>
              <a:rPr lang="en-US" sz="2200" dirty="0">
                <a:latin typeface="Helvetica"/>
              </a:rPr>
              <a:t> en Sidney </a:t>
            </a:r>
            <a:r>
              <a:rPr lang="en-US" sz="2200" dirty="0" err="1">
                <a:latin typeface="Helvetica"/>
              </a:rPr>
              <a:t>Greidanus</a:t>
            </a:r>
            <a:r>
              <a:rPr lang="en-US" sz="2200" dirty="0">
                <a:latin typeface="Helvetica"/>
              </a:rPr>
              <a:t>, The Modern </a:t>
            </a:r>
          </a:p>
          <a:p>
            <a:pPr>
              <a:buFont typeface="Wingdings 2" charset="0"/>
              <a:buNone/>
            </a:pPr>
            <a:r>
              <a:rPr lang="en-US" sz="2200" dirty="0">
                <a:latin typeface="Helvetica"/>
              </a:rPr>
              <a:t>Preacher and the Ancient Text. (Downer</a:t>
            </a:r>
            <a:r>
              <a:rPr lang="ja-JP" altLang="en-US" sz="2200" dirty="0">
                <a:latin typeface="Helvetica"/>
              </a:rPr>
              <a:t>’</a:t>
            </a:r>
            <a:r>
              <a:rPr lang="en-US" sz="2200" dirty="0">
                <a:latin typeface="Helvetica"/>
              </a:rPr>
              <a:t>s Grove: Inter-Varsity, 1988), </a:t>
            </a:r>
          </a:p>
          <a:p>
            <a:pPr>
              <a:buFont typeface="Wingdings 2" charset="0"/>
              <a:buNone/>
            </a:pPr>
            <a:r>
              <a:rPr lang="en-US" sz="2200" dirty="0">
                <a:latin typeface="Helvetica"/>
              </a:rPr>
              <a:t>321.</a:t>
            </a:r>
          </a:p>
          <a:p>
            <a:endParaRPr lang="en-US" sz="26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Aspectos literarios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83175"/>
          </a:xfrm>
        </p:spPr>
        <p:txBody>
          <a:bodyPr>
            <a:normAutofit lnSpcReduction="10000"/>
          </a:bodyPr>
          <a:lstStyle/>
          <a:p>
            <a:pPr marL="393700" lvl="1" indent="-285750">
              <a:buClr>
                <a:schemeClr val="accent1"/>
              </a:buClr>
              <a:buSzPct val="120000"/>
              <a:buFont typeface="Wingdings" charset="0"/>
              <a:buChar char="§"/>
            </a:pPr>
            <a:r>
              <a:rPr lang="es-MX" sz="3200" dirty="0">
                <a:latin typeface="Helvetica"/>
              </a:rPr>
              <a:t>Quiasmos (ejemplo #2):</a:t>
            </a:r>
            <a:endParaRPr lang="en-US" sz="3200" dirty="0">
              <a:latin typeface="Helvetica"/>
            </a:endParaRPr>
          </a:p>
          <a:p>
            <a:pPr marL="393700" lvl="1" indent="-285750">
              <a:buFont typeface="Wingdings" charset="0"/>
              <a:buNone/>
            </a:pPr>
            <a:r>
              <a:rPr lang="en-US" b="1" dirty="0">
                <a:latin typeface="Helvetica"/>
              </a:rPr>
              <a:t>3:9 </a:t>
            </a:r>
            <a:endParaRPr lang="en-US" dirty="0">
              <a:latin typeface="Helvetica"/>
            </a:endParaRPr>
          </a:p>
          <a:p>
            <a:pPr marL="393700" lvl="1" indent="-285750">
              <a:buFont typeface="Wingdings" charset="0"/>
              <a:buNone/>
            </a:pPr>
            <a:r>
              <a:rPr lang="es-MX" dirty="0">
                <a:latin typeface="Helvetica"/>
              </a:rPr>
              <a:t>	</a:t>
            </a:r>
            <a:r>
              <a:rPr lang="es-MX" sz="2600" dirty="0">
                <a:latin typeface="Helvetica"/>
              </a:rPr>
              <a:t>A Todo aquel que es nacido de Dios	</a:t>
            </a:r>
            <a:endParaRPr lang="en-US" sz="2600" dirty="0">
              <a:latin typeface="Helvetica"/>
            </a:endParaRPr>
          </a:p>
          <a:p>
            <a:pPr marL="393700" lvl="1" indent="-285750">
              <a:buFont typeface="Wingdings" charset="0"/>
              <a:buNone/>
            </a:pPr>
            <a:r>
              <a:rPr lang="en-US" sz="2600" dirty="0">
                <a:latin typeface="Helvetica"/>
              </a:rPr>
              <a:t>			B no </a:t>
            </a:r>
            <a:r>
              <a:rPr lang="en-US" sz="2600" dirty="0" err="1">
                <a:latin typeface="Helvetica"/>
              </a:rPr>
              <a:t>practica</a:t>
            </a:r>
            <a:r>
              <a:rPr lang="en-US" sz="2600" dirty="0">
                <a:latin typeface="Helvetica"/>
              </a:rPr>
              <a:t> el </a:t>
            </a:r>
            <a:r>
              <a:rPr lang="en-US" sz="2600" dirty="0" err="1">
                <a:latin typeface="Helvetica"/>
              </a:rPr>
              <a:t>pecado</a:t>
            </a:r>
            <a:r>
              <a:rPr lang="en-US" sz="2600" dirty="0">
                <a:latin typeface="Helvetica"/>
              </a:rPr>
              <a:t>,</a:t>
            </a:r>
          </a:p>
          <a:p>
            <a:pPr marL="393700" lvl="1" indent="-285750">
              <a:buFont typeface="Wingdings" charset="0"/>
              <a:buNone/>
            </a:pPr>
            <a:r>
              <a:rPr lang="es-MX" sz="2600" dirty="0">
                <a:latin typeface="Helvetica"/>
              </a:rPr>
              <a:t>				C porque la simiente de Dios 				permanece en él;</a:t>
            </a:r>
            <a:endParaRPr lang="en-US" sz="2600" dirty="0">
              <a:latin typeface="Helvetica"/>
            </a:endParaRPr>
          </a:p>
          <a:p>
            <a:pPr marL="393700" lvl="1" indent="-285750">
              <a:buFont typeface="Wingdings" charset="0"/>
              <a:buNone/>
            </a:pPr>
            <a:r>
              <a:rPr lang="es-MX" sz="2600" dirty="0">
                <a:latin typeface="Helvetica"/>
              </a:rPr>
              <a:t>			B y no puede pecar,</a:t>
            </a:r>
            <a:endParaRPr lang="en-US" sz="2600" dirty="0">
              <a:latin typeface="Helvetica"/>
            </a:endParaRPr>
          </a:p>
          <a:p>
            <a:pPr marL="393700" lvl="1" indent="-285750">
              <a:buFont typeface="Wingdings" charset="0"/>
              <a:buNone/>
            </a:pPr>
            <a:r>
              <a:rPr lang="es-MX" sz="2600" dirty="0">
                <a:latin typeface="Helvetica"/>
              </a:rPr>
              <a:t>	A porque es nacido de Dios</a:t>
            </a:r>
            <a:endParaRPr lang="en-US" sz="26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sz="800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n-US" sz="2200" dirty="0" err="1">
                <a:latin typeface="Helvetica"/>
              </a:rPr>
              <a:t>Fuente</a:t>
            </a:r>
            <a:r>
              <a:rPr lang="en-US" sz="2200" dirty="0">
                <a:latin typeface="Helvetica"/>
              </a:rPr>
              <a:t>: Smalley, S. S. (2002). Vol. 51: Word Biblical Commentary : </a:t>
            </a:r>
          </a:p>
          <a:p>
            <a:pPr>
              <a:buFont typeface="Wingdings 2" charset="0"/>
              <a:buNone/>
            </a:pPr>
            <a:r>
              <a:rPr lang="en-US" sz="2200" dirty="0">
                <a:latin typeface="Helvetica"/>
              </a:rPr>
              <a:t>1,2,3 John. Word Biblical Commentary (171). Dallas: Word, </a:t>
            </a:r>
          </a:p>
          <a:p>
            <a:pPr>
              <a:buFont typeface="Wingdings 2" charset="0"/>
              <a:buNone/>
            </a:pPr>
            <a:r>
              <a:rPr lang="en-US" sz="2200" dirty="0">
                <a:latin typeface="Helvetica"/>
              </a:rPr>
              <a:t>Incorporated.</a:t>
            </a:r>
          </a:p>
          <a:p>
            <a:endParaRPr lang="en-US" sz="22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Aspectos literarios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600" dirty="0" smtClean="0">
                <a:solidFill>
                  <a:srgbClr val="FFFFFF"/>
                </a:solidFill>
                <a:ea typeface="+mj-ea"/>
              </a:rPr>
              <a:t>2 Juan </a:t>
            </a:r>
            <a:endParaRPr lang="es-MX" sz="5600" dirty="0">
              <a:solidFill>
                <a:srgbClr val="FFFFFF"/>
              </a:solidFill>
              <a:ea typeface="+mj-ea"/>
            </a:endParaRP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r>
              <a:rPr lang="es-MX" dirty="0">
                <a:latin typeface="Helvetica"/>
              </a:rPr>
              <a:t>Juan el apóstol.  Hay muchas similitudes entre 2 Juan y 1 Juan y el Evangelio de Juan.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sz="2400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s-MX" sz="2400" dirty="0">
                <a:latin typeface="Helvetica"/>
              </a:rPr>
              <a:t>	</a:t>
            </a:r>
            <a:r>
              <a:rPr lang="es-MX" sz="2800" dirty="0">
                <a:latin typeface="Helvetica"/>
              </a:rPr>
              <a:t>2 Juan 5		1 Juan 2:7	Juan 13:34-35</a:t>
            </a:r>
            <a:endParaRPr lang="en-US" sz="2800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s-MX" sz="2800" dirty="0">
                <a:latin typeface="Helvetica"/>
              </a:rPr>
              <a:t>	2 Juan 6		1 Juan 5:3	Juan 14:23</a:t>
            </a:r>
            <a:endParaRPr lang="en-US" sz="2800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s-MX" sz="2800" b="1" dirty="0">
                <a:latin typeface="Helvetica"/>
              </a:rPr>
              <a:t>	</a:t>
            </a:r>
            <a:r>
              <a:rPr lang="es-MX" sz="2800" dirty="0">
                <a:latin typeface="Helvetica"/>
              </a:rPr>
              <a:t>2 Juan 7		1 Juan 4:2-3	</a:t>
            </a:r>
            <a:endParaRPr lang="en-US" sz="2800" dirty="0">
              <a:latin typeface="Helvetica"/>
            </a:endParaRPr>
          </a:p>
          <a:p>
            <a:pPr>
              <a:buFont typeface="Wingdings 2" charset="0"/>
              <a:buNone/>
            </a:pPr>
            <a:r>
              <a:rPr lang="es-MX" sz="2800" dirty="0">
                <a:latin typeface="Helvetica"/>
              </a:rPr>
              <a:t>	2 Juan 12		1 Juan 1:4	Juan 15:11; 16:24</a:t>
            </a:r>
            <a:endParaRPr lang="en-US" sz="28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sz="22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</a:t>
            </a:r>
            <a:r>
              <a:rPr lang="es-MX" sz="4400" dirty="0" smtClean="0">
                <a:ea typeface="+mj-ea"/>
              </a:rPr>
              <a:t> </a:t>
            </a:r>
            <a:r>
              <a:rPr lang="es-MX" sz="2000" dirty="0" smtClean="0">
                <a:ea typeface="+mj-ea"/>
              </a:rPr>
              <a:t>(Biblia NVI de Estudio, 1914)</a:t>
            </a:r>
            <a:r>
              <a:rPr lang="en-US" sz="2000" dirty="0" smtClean="0">
                <a:ea typeface="+mj-ea"/>
              </a:rPr>
              <a:t/>
            </a:r>
            <a:br>
              <a:rPr lang="en-US" sz="2000" dirty="0" smtClean="0">
                <a:ea typeface="+mj-ea"/>
              </a:rPr>
            </a:b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r>
              <a:rPr lang="es-MX" dirty="0">
                <a:latin typeface="Helvetica"/>
              </a:rPr>
              <a:t>Ireneo vincula 2 Juan a 1 Juan (CM, 595).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Ninguna de las tres epístolas de Juan se ha atribuido a ningún otro autor aparte de Juan el hijo de Zebedeo (CM, 595).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sz="22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</a:t>
            </a:r>
            <a:r>
              <a:rPr lang="es-MX" sz="4400" dirty="0" smtClean="0">
                <a:ea typeface="+mj-ea"/>
              </a:rPr>
              <a:t> </a:t>
            </a:r>
            <a:r>
              <a:rPr lang="en-US" sz="2000" dirty="0" smtClean="0">
                <a:ea typeface="+mj-ea"/>
              </a:rPr>
              <a:t/>
            </a:r>
            <a:br>
              <a:rPr lang="en-US" sz="2000" dirty="0" smtClean="0">
                <a:ea typeface="+mj-ea"/>
              </a:rPr>
            </a:b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El autor es Juan, el hijo de Zebedeo.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Es el apóstol y el autor del Evangelio de Juan y Apocalipsis.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Era primo de Jesús.  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Era pescador, era “el discípulo a quien Jesús amaba” (Juan 13:23).</a:t>
            </a: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 </a:t>
            </a:r>
            <a:r>
              <a:rPr lang="es-MX" sz="2000" dirty="0" smtClean="0">
                <a:ea typeface="+mj-ea"/>
              </a:rPr>
              <a:t>(Biblia NVI de Estudio, 1905)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r>
              <a:rPr lang="es-MX" dirty="0">
                <a:latin typeface="Helvetica"/>
              </a:rPr>
              <a:t>“La señora elegida y a sus hijos.”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Probablemente es una referencia a otra congregación (o congregaciones), una(s) congregación local(es).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sz="22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800" dirty="0" smtClean="0">
                <a:ea typeface="+mj-ea"/>
              </a:rPr>
              <a:t>Destinatarios</a:t>
            </a:r>
            <a:r>
              <a:rPr lang="en-US" sz="2000" dirty="0" smtClean="0">
                <a:ea typeface="+mj-ea"/>
              </a:rPr>
              <a:t/>
            </a:r>
            <a:br>
              <a:rPr lang="en-US" sz="2000" dirty="0" smtClean="0">
                <a:ea typeface="+mj-ea"/>
              </a:rPr>
            </a:b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>
              <a:buSzPct val="120000"/>
              <a:buFont typeface="Wingdings" charset="0"/>
              <a:buChar char="§"/>
            </a:pPr>
            <a:r>
              <a:rPr lang="es-MX" dirty="0">
                <a:latin typeface="Helvetica"/>
              </a:rPr>
              <a:t>2 Juan fue escrito más o menos al mismo tiempo que 1 Juan (85-95 d.C.).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sz="22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800" dirty="0" smtClean="0">
                <a:ea typeface="+mj-ea"/>
              </a:rPr>
              <a:t>Fecha </a:t>
            </a:r>
            <a:r>
              <a:rPr lang="es-MX" sz="2200" dirty="0" smtClean="0">
                <a:ea typeface="+mj-ea"/>
              </a:rPr>
              <a:t>(Biblia NVI de Estudio, 1914)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>
              <a:buSzPct val="120000"/>
            </a:pPr>
            <a:r>
              <a:rPr lang="es-MX" sz="3000" dirty="0">
                <a:latin typeface="Helvetica"/>
              </a:rPr>
              <a:t>Durante los primeros dos siglos los evangelistas y maestros itinerantes fueron recibidos en los hogares de los creyentes y suplidos con provisiones para su viaje.</a:t>
            </a:r>
            <a:endParaRPr lang="en-US" sz="3000" dirty="0">
              <a:latin typeface="Helvetica"/>
            </a:endParaRPr>
          </a:p>
          <a:p>
            <a:pPr>
              <a:buSzPct val="120000"/>
            </a:pPr>
            <a:r>
              <a:rPr lang="es-MX" sz="3000" dirty="0">
                <a:latin typeface="Helvetica"/>
              </a:rPr>
              <a:t>Los maestros gnósticos también dependían de esta práctica.  </a:t>
            </a:r>
            <a:endParaRPr lang="en-US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200" dirty="0" smtClean="0">
                <a:ea typeface="+mj-ea"/>
              </a:rPr>
              <a:t>Ocasión y propósito </a:t>
            </a:r>
            <a:r>
              <a:rPr lang="es-MX" sz="2000" dirty="0" smtClean="0">
                <a:ea typeface="+mj-ea"/>
              </a:rPr>
              <a:t>(Biblia NVI de Estudio, 1914)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3175"/>
          </a:xfrm>
        </p:spPr>
        <p:txBody>
          <a:bodyPr/>
          <a:lstStyle/>
          <a:p>
            <a:r>
              <a:rPr lang="es-MX" dirty="0">
                <a:latin typeface="Helvetica"/>
              </a:rPr>
              <a:t>Saludo (1-3)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Elogio – “están practicando la verdad” (4)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Exhortación y advertencia (5-11)</a:t>
            </a:r>
            <a:endParaRPr lang="en-US" sz="28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“Amémonos los unos a los otros...es…un mandamiento…que hemos tenido desde el principio” (5).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El amor consiste en poner en práctica sus mandamientos (6).</a:t>
            </a:r>
            <a:endParaRPr lang="en-US" sz="3000" dirty="0">
              <a:latin typeface="Helvetica"/>
            </a:endParaRPr>
          </a:p>
          <a:p>
            <a:pPr>
              <a:buSzPct val="120000"/>
              <a:buFont typeface="Wingdings 2" charset="0"/>
              <a:buNone/>
            </a:pPr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800" dirty="0" smtClean="0">
                <a:ea typeface="+mj-ea"/>
              </a:rPr>
              <a:t>Bosquejo</a:t>
            </a:r>
            <a:r>
              <a:rPr lang="es-MX" sz="2000" dirty="0" smtClean="0">
                <a:ea typeface="+mj-ea"/>
              </a:rPr>
              <a:t> (Biblia NVI de Estudio, 1914)</a:t>
            </a:r>
            <a:r>
              <a:rPr lang="en-US" sz="2000" dirty="0" smtClean="0">
                <a:ea typeface="+mj-ea"/>
              </a:rPr>
              <a:t/>
            </a:r>
            <a:br>
              <a:rPr lang="en-US" sz="2000" dirty="0" smtClean="0">
                <a:ea typeface="+mj-ea"/>
              </a:rPr>
            </a:br>
            <a:endParaRPr lang="en-US" sz="2000" dirty="0">
              <a:ea typeface="+mj-ea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5486400"/>
            <a:ext cx="8382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 anchor="ctr">
            <a:spAutoFit/>
          </a:bodyPr>
          <a:lstStyle/>
          <a:p>
            <a:pPr eaLnBrk="0" hangingPunct="0"/>
            <a:endParaRPr lang="en-US" dirty="0"/>
          </a:p>
          <a:p>
            <a:pPr eaLnBrk="0" hangingPunct="0">
              <a:buFontTx/>
              <a:buAutoNum type="arabicPeriod"/>
            </a:pPr>
            <a:r>
              <a:rPr lang="es-MX" sz="1200" dirty="0" smtClean="0">
                <a:ea typeface="Calibri" charset="0"/>
                <a:cs typeface="Arial" charset="0"/>
              </a:rPr>
              <a:t>Juan urge discernimiento en esta práctica de apoyar a los maestros itinerantes para no contribuir (sin saber) a la propagación de la herejía en lugar de la verdad.</a:t>
            </a:r>
            <a:endParaRPr lang="en-US" sz="1100" dirty="0">
              <a:ea typeface="Calibri" charset="0"/>
              <a:cs typeface="Times New Roman" charset="0"/>
            </a:endParaRPr>
          </a:p>
          <a:p>
            <a:pPr eaLnBrk="0" hangingPunct="0">
              <a:buFontTx/>
              <a:buAutoNum type="arabicPeriod"/>
            </a:pPr>
            <a:r>
              <a:rPr lang="es-MX" sz="1200" dirty="0">
                <a:ea typeface="Calibri" charset="0"/>
                <a:cs typeface="Arial" charset="0"/>
              </a:rPr>
              <a:t>Juan advierte “del peligro inherente de los predicadores ambulantes, algunos de los cuales son ‘engañadores…que no confiesan que Jesucristo ha venido en carne’ (7)” (Carson y Moo, 594).</a:t>
            </a:r>
            <a:endParaRPr lang="en-US" sz="1100" dirty="0"/>
          </a:p>
          <a:p>
            <a:pPr eaLnBrk="0" hangingPunct="0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 lvl="1"/>
            <a:r>
              <a:rPr lang="es-MX" sz="3000" dirty="0">
                <a:latin typeface="Helvetica"/>
              </a:rPr>
              <a:t>Hay muchos engañadores y anticristos que no reconocen que Jesucristo se encarnó (7).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No echen a perder el fruto de nuestro trabajo; procuren recibir su recompensa (8).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Permanecer en la enseñanza de Cristo = tener a Dios (9).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Cuidado con su hospitalidad (11).</a:t>
            </a:r>
            <a:endParaRPr lang="en-US" sz="3000" dirty="0">
              <a:latin typeface="Helvetica"/>
            </a:endParaRPr>
          </a:p>
          <a:p>
            <a:r>
              <a:rPr lang="es-MX" dirty="0">
                <a:latin typeface="Helvetica"/>
              </a:rPr>
              <a:t>Conclusión (12-13)</a:t>
            </a:r>
            <a:endParaRPr lang="en-US" sz="2800" dirty="0">
              <a:latin typeface="Helvetica"/>
            </a:endParaRPr>
          </a:p>
          <a:p>
            <a:pPr>
              <a:buSzPct val="120000"/>
              <a:buFont typeface="Wingdings 2" charset="0"/>
              <a:buNone/>
            </a:pPr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800" dirty="0" smtClean="0">
                <a:ea typeface="+mj-ea"/>
              </a:rPr>
              <a:t>Bosquejo</a:t>
            </a:r>
            <a:r>
              <a:rPr lang="es-MX" sz="2000" dirty="0" smtClean="0">
                <a:ea typeface="+mj-ea"/>
              </a:rPr>
              <a:t> </a:t>
            </a:r>
            <a:r>
              <a:rPr lang="en-US" sz="2000" dirty="0" smtClean="0">
                <a:ea typeface="+mj-ea"/>
              </a:rPr>
              <a:t/>
            </a:r>
            <a:br>
              <a:rPr lang="en-US" sz="2000" dirty="0" smtClean="0">
                <a:ea typeface="+mj-ea"/>
              </a:rPr>
            </a:b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pPr>
              <a:buSzPct val="120000"/>
              <a:buFont typeface="Wingdings" charset="0"/>
              <a:buChar char="§"/>
            </a:pPr>
            <a:r>
              <a:rPr lang="es-MX" dirty="0">
                <a:latin typeface="Helvetica"/>
              </a:rPr>
              <a:t>Palabras clave: </a:t>
            </a:r>
          </a:p>
          <a:p>
            <a:pPr lvl="1">
              <a:buSzPct val="120000"/>
              <a:buFont typeface="Wingdings" charset="0"/>
              <a:buChar char="§"/>
            </a:pPr>
            <a:r>
              <a:rPr lang="es-MX" sz="3000" dirty="0">
                <a:latin typeface="Helvetica"/>
              </a:rPr>
              <a:t>La palabra “verdad” aparece cinco veces en los primeros cuatro versículos. </a:t>
            </a:r>
          </a:p>
          <a:p>
            <a:pPr lvl="1">
              <a:buSzPct val="120000"/>
              <a:buFont typeface="Wingdings" charset="0"/>
              <a:buChar char="§"/>
            </a:pPr>
            <a:r>
              <a:rPr lang="en-US" sz="3000" dirty="0">
                <a:latin typeface="Helvetica"/>
              </a:rPr>
              <a:t>La </a:t>
            </a:r>
            <a:r>
              <a:rPr lang="en-US" sz="3000" dirty="0" err="1">
                <a:latin typeface="Helvetica"/>
              </a:rPr>
              <a:t>palabra</a:t>
            </a:r>
            <a:r>
              <a:rPr lang="en-US" sz="3000" dirty="0">
                <a:latin typeface="Helvetica"/>
              </a:rPr>
              <a:t> </a:t>
            </a:r>
            <a:r>
              <a:rPr lang="ja-JP" altLang="en-US" sz="3000" dirty="0">
                <a:latin typeface="Helvetica"/>
              </a:rPr>
              <a:t>“</a:t>
            </a:r>
            <a:r>
              <a:rPr lang="en-US" sz="3000" dirty="0" err="1">
                <a:latin typeface="Helvetica"/>
              </a:rPr>
              <a:t>mandamiento</a:t>
            </a:r>
            <a:r>
              <a:rPr lang="ja-JP" altLang="en-US" sz="3000" dirty="0">
                <a:latin typeface="Helvetica"/>
              </a:rPr>
              <a:t>”</a:t>
            </a:r>
            <a:r>
              <a:rPr lang="en-US" sz="3000" dirty="0">
                <a:latin typeface="Helvetica"/>
              </a:rPr>
              <a:t> </a:t>
            </a:r>
            <a:r>
              <a:rPr lang="en-US" sz="3000" dirty="0" err="1">
                <a:latin typeface="Helvetica"/>
              </a:rPr>
              <a:t>aparece</a:t>
            </a:r>
            <a:r>
              <a:rPr lang="en-US" sz="3000" dirty="0">
                <a:latin typeface="Helvetica"/>
              </a:rPr>
              <a:t> </a:t>
            </a:r>
            <a:r>
              <a:rPr lang="en-US" sz="3000" dirty="0" err="1">
                <a:latin typeface="Helvetica"/>
              </a:rPr>
              <a:t>cuatro</a:t>
            </a:r>
            <a:r>
              <a:rPr lang="en-US" sz="3000" dirty="0">
                <a:latin typeface="Helvetica"/>
              </a:rPr>
              <a:t> </a:t>
            </a:r>
            <a:r>
              <a:rPr lang="en-US" sz="3000" dirty="0" err="1">
                <a:latin typeface="Helvetica"/>
              </a:rPr>
              <a:t>veces</a:t>
            </a:r>
            <a:r>
              <a:rPr lang="en-US" sz="3000" dirty="0">
                <a:latin typeface="Helvetica"/>
              </a:rPr>
              <a:t> en </a:t>
            </a:r>
            <a:r>
              <a:rPr lang="en-US" sz="3000" dirty="0" err="1">
                <a:latin typeface="Helvetica"/>
              </a:rPr>
              <a:t>tres</a:t>
            </a:r>
            <a:r>
              <a:rPr lang="en-US" sz="3000" dirty="0">
                <a:latin typeface="Helvetica"/>
              </a:rPr>
              <a:t> </a:t>
            </a:r>
            <a:r>
              <a:rPr lang="en-US" sz="3000" dirty="0" err="1">
                <a:latin typeface="Helvetica"/>
              </a:rPr>
              <a:t>versículos</a:t>
            </a:r>
            <a:r>
              <a:rPr lang="en-US" sz="3000" dirty="0">
                <a:latin typeface="Helvetica"/>
              </a:rPr>
              <a:t>.</a:t>
            </a:r>
          </a:p>
          <a:p>
            <a:pPr>
              <a:buSzPct val="120000"/>
              <a:buFont typeface="Wingdings 2" charset="0"/>
              <a:buNone/>
            </a:pP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Aspectos literarios </a:t>
            </a:r>
            <a:r>
              <a:rPr lang="es-MX" sz="2200" dirty="0" smtClean="0">
                <a:ea typeface="+mj-ea"/>
              </a:rPr>
              <a:t>(giffmex.org)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600" dirty="0" smtClean="0">
                <a:solidFill>
                  <a:srgbClr val="FFFFFF"/>
                </a:solidFill>
                <a:ea typeface="+mj-ea"/>
              </a:rPr>
              <a:t>3 Juan </a:t>
            </a:r>
            <a:endParaRPr lang="es-MX" sz="5600" dirty="0">
              <a:solidFill>
                <a:srgbClr val="FFFFFF"/>
              </a:solidFill>
              <a:ea typeface="+mj-ea"/>
            </a:endParaRP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Juan el apóstol.  “El anciano” (saludo igual a 2 Juan).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Hay algunas similitudes entre 3 Juan y 1 y 2 Juan.  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Por ejemplo, la frase quienes aman y hacen el bien muestran que son “de Dios” aparece en 3 Juan 11 y 1 Juan 3:10; 4:4, 7.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“Amo en la verdad” 3 Juan 1 y 2 Juan 1.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“Practican (caminan) en la verdad” 3 Juan 4 y 2 Juan 4.</a:t>
            </a:r>
            <a:endParaRPr lang="en-US" sz="2400" dirty="0">
              <a:latin typeface="Helvetica"/>
            </a:endParaRPr>
          </a:p>
          <a:p>
            <a:pPr lvl="1">
              <a:buClrTx/>
              <a:buFont typeface="Corbel" charset="0"/>
              <a:buAutoNum type="arabicPeriod"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Autor </a:t>
            </a:r>
            <a:r>
              <a:rPr lang="es-MX" sz="2000" dirty="0" smtClean="0">
                <a:ea typeface="+mj-ea"/>
              </a:rPr>
              <a:t>(Biblia NVI de Estudio, 1916)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“Al querido hermano Gayo, a quien amo en la verdad” (1).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No es el Gayo de Corinto (1 Cor. 1:14; Rom. 16:23) o el de Macedonia (Hechos 19:29), ni tampoco el Gayo de Derbe (Hechos 20:4).  Gayo era un nombre muy común en el Imperio Romano (CM, 601).</a:t>
            </a:r>
            <a:endParaRPr lang="en-US" sz="2800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Destinatarios</a:t>
            </a:r>
            <a:endParaRPr lang="en-US" sz="4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lvl="1" indent="-514350">
              <a:buClr>
                <a:schemeClr val="accent1"/>
              </a:buClr>
              <a:buSzPct val="120000"/>
              <a:buFont typeface="Wingdings" charset="0"/>
              <a:buChar char="§"/>
            </a:pPr>
            <a:r>
              <a:rPr lang="es-MX" sz="3200" dirty="0">
                <a:latin typeface="Helvetica"/>
              </a:rPr>
              <a:t>3 Juan fue escrito más o menos al mismo tiempo que 1 Juan y 2 Juan (85-95 d.C.) desde Éfeso probablemente.</a:t>
            </a:r>
            <a:endParaRPr lang="en-US" sz="3200" dirty="0">
              <a:latin typeface="Helvetica"/>
            </a:endParaRPr>
          </a:p>
          <a:p>
            <a:pPr marL="622300" lvl="1" indent="-514350">
              <a:buClrTx/>
              <a:buFont typeface="Corbel" charset="0"/>
              <a:buAutoNum type="arabicPeriod"/>
            </a:pPr>
            <a:endParaRPr lang="es-MX" sz="32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Fecha </a:t>
            </a:r>
            <a:r>
              <a:rPr lang="es-MX" sz="2000" dirty="0" smtClean="0">
                <a:ea typeface="+mj-ea"/>
              </a:rPr>
              <a:t>(Biblia NVI de Estudio, 1916)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El autor fue identificado por los padres de la Iglesia.  Ireneo, Clemente de Alejandría, Tertuliano, y Orígenes lo designaron como autor.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Esta evidencia externa es confirmada por la evidencia interna:</a:t>
            </a:r>
            <a:endParaRPr lang="en-US" sz="28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 	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Algunos de los maestros itinerantes mandados por Juan fueron rechazados en una de las iglesias en la provincia de Asia por un líder dictatorial, Diótrefes.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Diótrefes hasta excluyó (¿excomulgó?) a los miembros de la iglesia que mostraron hospitalidad a los mensajeros de Juan.</a:t>
            </a:r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Ocasión y propósito</a:t>
            </a:r>
            <a:endParaRPr lang="en-US" sz="4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Juan escribió esta carta para elogiar a Gayo quien apoyaba a los maestros y animarlo a seguir el ejemplo de Demetrio.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Juan escribió esta carta también para avisar, indirectamente, a Diótrefes.  Parece que él estaba utilizando el peligro de la herejía para construir su base de poder (CM, 605).</a:t>
            </a:r>
            <a:endParaRPr lang="en-US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Ocasión y propósito</a:t>
            </a:r>
            <a:endParaRPr lang="en-US" sz="4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>
                <a:latin typeface="Helvetica"/>
              </a:rPr>
              <a:t>Saludo (1-2)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Elogio de Gayo (3-8)</a:t>
            </a:r>
            <a:endParaRPr lang="en-US" sz="2800" dirty="0">
              <a:latin typeface="Helvetica"/>
            </a:endParaRPr>
          </a:p>
          <a:p>
            <a:pPr lvl="1"/>
            <a:r>
              <a:rPr lang="es-MX" sz="2700" dirty="0">
                <a:latin typeface="Helvetica"/>
              </a:rPr>
              <a:t>Vinieron unos hermanos y dieron testimonio de tu fidelidad (3).</a:t>
            </a:r>
            <a:endParaRPr lang="en-US" sz="2700" dirty="0">
              <a:latin typeface="Helvetica"/>
            </a:endParaRPr>
          </a:p>
          <a:p>
            <a:pPr lvl="1"/>
            <a:r>
              <a:rPr lang="es-MX" sz="2700" dirty="0">
                <a:latin typeface="Helvetica"/>
              </a:rPr>
              <a:t>Me da alegría oír que mis hijos practican la verdad (4).</a:t>
            </a:r>
            <a:endParaRPr lang="en-US" sz="2700" dirty="0">
              <a:latin typeface="Helvetica"/>
            </a:endParaRPr>
          </a:p>
          <a:p>
            <a:pPr lvl="1"/>
            <a:r>
              <a:rPr lang="es-MX" sz="2700" dirty="0">
                <a:latin typeface="Helvetica"/>
              </a:rPr>
              <a:t>Te comportas fielmente con los hermanos, inclusive los que no conoces. (5).</a:t>
            </a:r>
            <a:endParaRPr lang="en-US" sz="2700" dirty="0">
              <a:latin typeface="Helvetica"/>
            </a:endParaRPr>
          </a:p>
          <a:p>
            <a:pPr lvl="1"/>
            <a:r>
              <a:rPr lang="es-MX" sz="2700" dirty="0">
                <a:latin typeface="Helvetica"/>
              </a:rPr>
              <a:t>Sigue ayudándoles en su viaje.  Debemos brindarles hospitalidad y colaborar con ellos en la verdad (6-8).</a:t>
            </a:r>
            <a:endParaRPr lang="en-US" sz="27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Bosquejo</a:t>
            </a:r>
            <a:endParaRPr lang="en-US" sz="4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Condenación de Diótrefes (9-10)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“Le encanta ser el primero” y no nos recibe (9).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Voy a reprocharle su comportamiento: por hablar en nuestra contra, por no recibir a los hermanos, por estorbar y expulsar a los que sí quieren (10).</a:t>
            </a:r>
            <a:endParaRPr lang="en-US" sz="2400" dirty="0">
              <a:latin typeface="Helvetica"/>
            </a:endParaRPr>
          </a:p>
          <a:p>
            <a:r>
              <a:rPr lang="es-MX" dirty="0">
                <a:latin typeface="Helvetica"/>
              </a:rPr>
              <a:t>Exhortación a Gayo (11)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Haz lo bueno y no lo malo.  El que hace lo bueno es de Dios.</a:t>
            </a:r>
            <a:endParaRPr lang="en-US" sz="2400" dirty="0">
              <a:latin typeface="Helvetica"/>
            </a:endParaRPr>
          </a:p>
          <a:p>
            <a:r>
              <a:rPr lang="es-MX" dirty="0">
                <a:latin typeface="Helvetica"/>
              </a:rPr>
              <a:t>Ejemplo de Demetrio (12)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Conclusión (13-15)</a:t>
            </a:r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Bosquejo</a:t>
            </a:r>
            <a:endParaRPr lang="en-US" sz="4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Palabras claves: “Amado” (1, 2, 5, 11) y “la verdad” (1, 3, 4, 8, 12). </a:t>
            </a:r>
          </a:p>
          <a:p>
            <a:pPr lvl="1"/>
            <a:r>
              <a:rPr lang="es-MX" dirty="0">
                <a:latin typeface="Helvetica"/>
              </a:rPr>
              <a:t>Los creyentes aman en la verdad, andan en la verdad, trabajan con la verdad, y son fieles a la verdad. </a:t>
            </a:r>
          </a:p>
          <a:p>
            <a:pPr lvl="1"/>
            <a:r>
              <a:rPr lang="es-MX" dirty="0">
                <a:latin typeface="Helvetica"/>
              </a:rPr>
              <a:t>Y la verdad hace buen testimonio de ellos.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v. 11 parece actuar como un puente entre vv. 9-10 y v. 12. </a:t>
            </a:r>
          </a:p>
          <a:p>
            <a:pPr lvl="1"/>
            <a:r>
              <a:rPr lang="es-MX" dirty="0">
                <a:latin typeface="Helvetica"/>
              </a:rPr>
              <a:t>Diótrefes es el mal ejemplo, y Demetrio es el buen ejemplo.</a:t>
            </a:r>
            <a:endParaRPr lang="en-US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Aspectos literarios </a:t>
            </a:r>
            <a:r>
              <a:rPr lang="es-MX" sz="2000" dirty="0" smtClean="0">
                <a:ea typeface="+mj-ea"/>
              </a:rPr>
              <a:t>(giffmex.org)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La teología sí importa, y vale la pena defenderla.  Demuestra la gran importancia de someter a prueba todos los intentos de re-articular el Evangelio (CM, 609).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Siempre habrán enemigos o falsos maestros del Evangelio y merecen ser indicados y llamados tal cual.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MX" sz="4000" dirty="0" smtClean="0">
                <a:ea typeface="+mj-ea"/>
              </a:rPr>
              <a:t>Mensaje de las cartas de Juan para la Iglesia hoy</a:t>
            </a:r>
            <a:endParaRPr lang="en-US" sz="4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Resalta la importancia de la doctrina de la certeza (1 Juan 5:13).  La certeza cristiana está íntimamente vinculada a una constante y transformadora relación con el Dios del pacto (CM, 609).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La Encarnación sí importa.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Si vivimos en justicia y en amor, eso habla mucho de nosotros.  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MX" sz="4000" dirty="0" smtClean="0">
                <a:ea typeface="+mj-ea"/>
              </a:rPr>
              <a:t>Mensaje de las cartas de Juan para la Iglesia hoy</a:t>
            </a:r>
            <a:endParaRPr lang="en-US" sz="4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/>
          <a:lstStyle/>
          <a:p>
            <a:r>
              <a:rPr lang="es-MX" dirty="0">
                <a:latin typeface="Helvetica"/>
              </a:rPr>
              <a:t>Leer Judas.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Leer capítulo 23 en Carson y Moo (o capítulo 22 en Harrison).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Preparar su presentación oral acerca de la investigación exegética.</a:t>
            </a:r>
            <a:endParaRPr lang="en-US" dirty="0">
              <a:latin typeface="Helvetica"/>
            </a:endParaRPr>
          </a:p>
          <a:p>
            <a:pPr>
              <a:buClrTx/>
              <a:buFont typeface="Wingdings 2" charset="0"/>
              <a:buNone/>
            </a:pPr>
            <a:endParaRPr lang="en-US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400" dirty="0" smtClean="0">
                <a:solidFill>
                  <a:srgbClr val="FFFFFF"/>
                </a:solidFill>
                <a:ea typeface="+mj-ea"/>
              </a:rPr>
              <a:t>Tarea para esta semana	</a:t>
            </a:r>
            <a:endParaRPr lang="es-MX" sz="4400" dirty="0">
              <a:solidFill>
                <a:srgbClr val="FFFFFF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MX" sz="3000" dirty="0">
                <a:latin typeface="Helvetica"/>
              </a:rPr>
              <a:t>El estilo de esta carta y el evangelio es parecido.  </a:t>
            </a:r>
          </a:p>
          <a:p>
            <a:pPr lvl="1"/>
            <a:r>
              <a:rPr lang="es-MX" sz="3000" dirty="0">
                <a:latin typeface="Helvetica"/>
              </a:rPr>
              <a:t>Es un griego sencillo y se usa el contraste entre luz y oscuridad, vida y muerte, verdad y mentiras, amor y odio.</a:t>
            </a:r>
            <a:endParaRPr lang="en-US" sz="3000" dirty="0">
              <a:latin typeface="Helvetica"/>
            </a:endParaRPr>
          </a:p>
          <a:p>
            <a:pPr lvl="1"/>
            <a:r>
              <a:rPr lang="es-MX" sz="3000" dirty="0">
                <a:latin typeface="Helvetica"/>
              </a:rPr>
              <a:t>Hay varias frases y expresiones en común entre 1 Juan y el Evangelio de Juan, por ejemplo:  1 Juan 1:1 y Juan 1:1, 14; 1 Juan 2:7 y Juan 13:34-35.</a:t>
            </a:r>
            <a:endParaRPr lang="en-US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 	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MX" dirty="0">
                <a:latin typeface="Helvetica"/>
              </a:rPr>
              <a:t>La mención de un testimonio ocular (1:1-4) coincide con el hecho de que Juan era un seguidor de Jesús.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La manera autorizada expresada en la carta es lo que se esperaría de un apóstol.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Las sugerencias de una edad avanzada (les llama a sus lectores sus “hijos” o “hijitos” en 2:1, 28; 3:7) están de acuerdo con la tradición temprana en la iglesia respecto a la edad de Juan cuando escribió sus libros.</a:t>
            </a:r>
            <a:endParaRPr lang="en-US" sz="24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Autor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MX" dirty="0">
                <a:latin typeface="Helvetica"/>
              </a:rPr>
              <a:t>Juan describe a los herejes como “anticristos” (2:18), mentirosos (2:22) e hijos del diablo (3:10).  Este lenguaje fuerte está de acuerdo con el hecho de que Jesús le llamó a Juan “Boanerges” o “hijo del trueno” (juntamente con su hermano Jacobo).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Las indicaciones de una relación cercana con el Señor (1:1; 2:5-6, 24, 27-28) caben con la descripción del “discípulo a quién amaba Jesús” y “el que estaba a su lado” (Juan 13:23).</a:t>
            </a:r>
            <a:endParaRPr lang="en-US" sz="24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Autor</a:t>
            </a:r>
            <a:endParaRPr lang="es-MX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Es difícil fechar con precisión, pero lo más probable es que fue escrito a finales del primer siglo.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Basamos esta conclusión en: la evidencia de escritores cristianos tempranos (Ireneo, Clemente de Alejandría), el gnosticismo temprano denunciado en la carta, y las indicaciones de una edad avanzada de Juan.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Fecha y lugar </a:t>
            </a:r>
            <a:r>
              <a:rPr lang="es-MX" sz="2200" dirty="0" smtClean="0">
                <a:ea typeface="+mj-ea"/>
              </a:rPr>
              <a:t>(Biblia NVI de Estudio, 1905)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Si el evangelio de Juan fue escrito alrededor de 80-85 d.C., puede ser que 1 Juan fue escrito un poco después, entre 85-95 d.C. 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Probablemente fue escrito desde Éfeso.  Parece que Juan se trasladó allí durante el período de la Guerra de los Judíos (66-70 d.C.) (CM, 599).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Fecha y lugar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4094</TotalTime>
  <Words>2919</Words>
  <Application>Microsoft Macintosh PowerPoint</Application>
  <PresentationFormat>Presentación en pantalla (4:3)</PresentationFormat>
  <Paragraphs>212</Paragraphs>
  <Slides>47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55" baseType="lpstr">
      <vt:lpstr>Arial</vt:lpstr>
      <vt:lpstr>Corbel</vt:lpstr>
      <vt:lpstr>Wingdings 2</vt:lpstr>
      <vt:lpstr>Wingdings</vt:lpstr>
      <vt:lpstr>Wingdings 3</vt:lpstr>
      <vt:lpstr>Calibri</vt:lpstr>
      <vt:lpstr>Times New Roman</vt:lpstr>
      <vt:lpstr>Pptssem</vt:lpstr>
      <vt:lpstr>Las cartas generales del Nuevo Testamento y Apocalipsis </vt:lpstr>
      <vt:lpstr>1 Juan</vt:lpstr>
      <vt:lpstr>Autor (Biblia NVI de Estudio, 1905)</vt:lpstr>
      <vt:lpstr>Autor  </vt:lpstr>
      <vt:lpstr>Autor  </vt:lpstr>
      <vt:lpstr>Autor</vt:lpstr>
      <vt:lpstr>Autor</vt:lpstr>
      <vt:lpstr>Fecha y lugar (Biblia NVI de Estudio, 1905)</vt:lpstr>
      <vt:lpstr>Fecha y lugar</vt:lpstr>
      <vt:lpstr>Destinatarios (Biblia NVI de Estudio, 1906)</vt:lpstr>
      <vt:lpstr>Destinatarios </vt:lpstr>
      <vt:lpstr>Asunto textual (CM, 606)</vt:lpstr>
      <vt:lpstr>Gnosticismo (Biblia NVI de Estudio, 1906)</vt:lpstr>
      <vt:lpstr>Gnosticismo </vt:lpstr>
      <vt:lpstr>Gnosticismo </vt:lpstr>
      <vt:lpstr>Gnosticismo </vt:lpstr>
      <vt:lpstr>Ocasión y propósito (Biblia NVI de Estudio, 1906)</vt:lpstr>
      <vt:lpstr>Ocasión y propósito</vt:lpstr>
      <vt:lpstr>Ocasión y propósito </vt:lpstr>
      <vt:lpstr>Ocasión y propósito </vt:lpstr>
      <vt:lpstr>Ocasión y propósito </vt:lpstr>
      <vt:lpstr>Bosquejo (Biblia NVI de Estudio, 1906-07)</vt:lpstr>
      <vt:lpstr>Bosquejo</vt:lpstr>
      <vt:lpstr>Aspectos literarios (giffmex.org)</vt:lpstr>
      <vt:lpstr>Aspectos literarios</vt:lpstr>
      <vt:lpstr>Aspectos literarios</vt:lpstr>
      <vt:lpstr>2 Juan </vt:lpstr>
      <vt:lpstr>Autor (Biblia NVI de Estudio, 1914) </vt:lpstr>
      <vt:lpstr>Autor  </vt:lpstr>
      <vt:lpstr>Destinatarios </vt:lpstr>
      <vt:lpstr>Fecha (Biblia NVI de Estudio, 1914)</vt:lpstr>
      <vt:lpstr>Ocasión y propósito (Biblia NVI de Estudio, 1914)</vt:lpstr>
      <vt:lpstr>Bosquejo (Biblia NVI de Estudio, 1914) </vt:lpstr>
      <vt:lpstr>Bosquejo  </vt:lpstr>
      <vt:lpstr>Aspectos literarios (giffmex.org)</vt:lpstr>
      <vt:lpstr>3 Juan </vt:lpstr>
      <vt:lpstr>Autor (Biblia NVI de Estudio, 1916)</vt:lpstr>
      <vt:lpstr>Destinatarios</vt:lpstr>
      <vt:lpstr>Fecha (Biblia NVI de Estudio, 1916)</vt:lpstr>
      <vt:lpstr>Ocasión y propósito</vt:lpstr>
      <vt:lpstr>Ocasión y propósito</vt:lpstr>
      <vt:lpstr>Bosquejo</vt:lpstr>
      <vt:lpstr>Bosquejo</vt:lpstr>
      <vt:lpstr>Aspectos literarios (giffmex.org)</vt:lpstr>
      <vt:lpstr>Mensaje de las cartas de Juan para la Iglesia hoy</vt:lpstr>
      <vt:lpstr>Mensaje de las cartas de Juan para la Iglesia hoy</vt:lpstr>
      <vt:lpstr>Tarea para esta semana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Hechos y las cartas de Pablo</dc:title>
  <dc:creator>Administratr</dc:creator>
  <cp:lastModifiedBy>Carla Gallareta</cp:lastModifiedBy>
  <cp:revision>67</cp:revision>
  <dcterms:created xsi:type="dcterms:W3CDTF">2010-03-12T17:58:51Z</dcterms:created>
  <dcterms:modified xsi:type="dcterms:W3CDTF">2012-10-10T20:07:43Z</dcterms:modified>
</cp:coreProperties>
</file>