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2" r:id="rId1"/>
  </p:sldMasterIdLst>
  <p:notesMasterIdLst>
    <p:notesMasterId r:id="rId26"/>
  </p:notesMasterIdLst>
  <p:handoutMasterIdLst>
    <p:handoutMasterId r:id="rId27"/>
  </p:handoutMasterIdLst>
  <p:sldIdLst>
    <p:sldId id="256" r:id="rId2"/>
    <p:sldId id="814" r:id="rId3"/>
    <p:sldId id="866" r:id="rId4"/>
    <p:sldId id="984" r:id="rId5"/>
    <p:sldId id="985" r:id="rId6"/>
    <p:sldId id="986" r:id="rId7"/>
    <p:sldId id="947" r:id="rId8"/>
    <p:sldId id="987" r:id="rId9"/>
    <p:sldId id="949" r:id="rId10"/>
    <p:sldId id="908" r:id="rId11"/>
    <p:sldId id="988" r:id="rId12"/>
    <p:sldId id="989" r:id="rId13"/>
    <p:sldId id="990" r:id="rId14"/>
    <p:sldId id="991" r:id="rId15"/>
    <p:sldId id="960" r:id="rId16"/>
    <p:sldId id="992" r:id="rId17"/>
    <p:sldId id="993" r:id="rId18"/>
    <p:sldId id="994" r:id="rId19"/>
    <p:sldId id="962" r:id="rId20"/>
    <p:sldId id="995" r:id="rId21"/>
    <p:sldId id="996" r:id="rId22"/>
    <p:sldId id="982" r:id="rId23"/>
    <p:sldId id="997" r:id="rId24"/>
    <p:sldId id="865" r:id="rId2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996" autoAdjust="0"/>
  </p:normalViewPr>
  <p:slideViewPr>
    <p:cSldViewPr>
      <p:cViewPr varScale="1">
        <p:scale>
          <a:sx n="111" d="100"/>
          <a:sy n="111" d="100"/>
        </p:scale>
        <p:origin x="-83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CB0F190-0C40-6349-81E3-AB1DDA8673F5}" type="datetimeFigureOut">
              <a:rPr lang="en-US"/>
              <a:pPr/>
              <a:t>10/10/12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82CE73C5-4FE3-354D-8F77-AC0D0612449D}" type="slidenum">
              <a:rPr lang="es-MX"/>
              <a:pPr/>
              <a:t>‹Nr.›</a:t>
            </a:fld>
            <a:endParaRPr lang="es-MX"/>
          </a:p>
        </p:txBody>
      </p:sp>
    </p:spTree>
    <p:extLst>
      <p:ext uri="{BB962C8B-B14F-4D97-AF65-F5344CB8AC3E}">
        <p14:creationId xmlns:p14="http://schemas.microsoft.com/office/powerpoint/2010/main" val="3909592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007FA05-BE3C-9A43-A782-95F7128143A6}" type="datetimeFigureOut">
              <a:rPr lang="en-US"/>
              <a:pPr/>
              <a:t>10/10/12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5891A48-7A07-B245-A5D8-F5DADA9C0466}" type="slidenum">
              <a:rPr lang="es-MX"/>
              <a:pPr/>
              <a:t>‹Nr.›</a:t>
            </a:fld>
            <a:endParaRPr lang="es-MX"/>
          </a:p>
        </p:txBody>
      </p:sp>
    </p:spTree>
    <p:extLst>
      <p:ext uri="{BB962C8B-B14F-4D97-AF65-F5344CB8AC3E}">
        <p14:creationId xmlns:p14="http://schemas.microsoft.com/office/powerpoint/2010/main" val="476952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s-MX">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16E6379-F987-194B-919B-EF5A3C366270}" type="slidenum">
              <a:rPr lang="es-MX">
                <a:latin typeface="Calibri" charset="0"/>
              </a:rPr>
              <a:pPr eaLnBrk="1" hangingPunct="1"/>
              <a:t>19</a:t>
            </a:fld>
            <a:endParaRPr lang="es-MX">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s-MX">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A034BCF-150C-FE41-9650-007E5BAD6C05}" type="slidenum">
              <a:rPr lang="es-MX">
                <a:latin typeface="Calibri" charset="0"/>
              </a:rPr>
              <a:pPr eaLnBrk="1" hangingPunct="1"/>
              <a:t>20</a:t>
            </a:fld>
            <a:endParaRPr lang="es-MX">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s-MX">
              <a:latin typeface="Calibri"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DB1BE5F-5F91-D74D-AEC6-A67130483305}" type="slidenum">
              <a:rPr lang="es-MX">
                <a:latin typeface="Calibri" charset="0"/>
              </a:rPr>
              <a:pPr eaLnBrk="1" hangingPunct="1"/>
              <a:t>21</a:t>
            </a:fld>
            <a:endParaRPr lang="es-MX">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fld id="{1A1E14F8-22CC-EC4E-B8F3-92C91A47A6F7}" type="datetimeFigureOut">
              <a:rPr lang="en-US" smtClean="0"/>
              <a:pPr/>
              <a:t>10/10/12</a:t>
            </a:fld>
            <a:endParaRPr lang="en-US"/>
          </a:p>
        </p:txBody>
      </p:sp>
      <p:sp>
        <p:nvSpPr>
          <p:cNvPr id="16" name="Marcador de número de diapositiva 15"/>
          <p:cNvSpPr>
            <a:spLocks noGrp="1"/>
          </p:cNvSpPr>
          <p:nvPr>
            <p:ph type="sldNum" sz="quarter" idx="11"/>
          </p:nvPr>
        </p:nvSpPr>
        <p:spPr/>
        <p:txBody>
          <a:bodyPr/>
          <a:lstStyle/>
          <a:p>
            <a:fld id="{AAB98FE5-C2D4-2E4B-8AF0-2F047F2C78D0}"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1A1E14F8-22CC-EC4E-B8F3-92C91A47A6F7}"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AAB98FE5-C2D4-2E4B-8AF0-2F047F2C78D0}"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1A1E14F8-22CC-EC4E-B8F3-92C91A47A6F7}"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AAB98FE5-C2D4-2E4B-8AF0-2F047F2C78D0}"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1A1E14F8-22CC-EC4E-B8F3-92C91A47A6F7}" type="datetimeFigureOut">
              <a:rPr lang="en-US" smtClean="0"/>
              <a:pPr/>
              <a:t>10/10/12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AAB98FE5-C2D4-2E4B-8AF0-2F047F2C78D0}"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1A1E14F8-22CC-EC4E-B8F3-92C91A47A6F7}" type="datetimeFigureOut">
              <a:rPr lang="en-US" smtClean="0"/>
              <a:pPr/>
              <a:t>10/10/12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AAB98FE5-C2D4-2E4B-8AF0-2F047F2C78D0}"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1A1E14F8-22CC-EC4E-B8F3-92C91A47A6F7}" type="datetimeFigureOut">
              <a:rPr lang="en-US" smtClean="0"/>
              <a:pPr/>
              <a:t>10/10/12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AAB98FE5-C2D4-2E4B-8AF0-2F047F2C78D0}"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AAB98FE5-C2D4-2E4B-8AF0-2F047F2C78D0}"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1A1E14F8-22CC-EC4E-B8F3-92C91A47A6F7}" type="datetimeFigureOut">
              <a:rPr lang="en-US" smtClean="0"/>
              <a:pPr/>
              <a:t>10/10/12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1A1E14F8-22CC-EC4E-B8F3-92C91A47A6F7}" type="datetimeFigureOut">
              <a:rPr lang="en-US" smtClean="0"/>
              <a:pPr/>
              <a:t>10/10/12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AAB98FE5-C2D4-2E4B-8AF0-2F047F2C78D0}"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A1E14F8-22CC-EC4E-B8F3-92C91A47A6F7}" type="datetimeFigureOut">
              <a:rPr lang="en-US" smtClean="0"/>
              <a:pPr/>
              <a:t>10/10/12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AAB98FE5-C2D4-2E4B-8AF0-2F047F2C78D0}"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fld id="{1A1E14F8-22CC-EC4E-B8F3-92C91A47A6F7}" type="datetimeFigureOut">
              <a:rPr lang="en-US" smtClean="0"/>
              <a:pPr/>
              <a:t>10/10/12</a:t>
            </a:fld>
            <a:endParaRPr lang="en-US"/>
          </a:p>
        </p:txBody>
      </p:sp>
      <p:sp>
        <p:nvSpPr>
          <p:cNvPr id="9" name="Marcador de número de diapositiva 8"/>
          <p:cNvSpPr>
            <a:spLocks noGrp="1"/>
          </p:cNvSpPr>
          <p:nvPr>
            <p:ph type="sldNum" sz="quarter" idx="15"/>
          </p:nvPr>
        </p:nvSpPr>
        <p:spPr/>
        <p:txBody>
          <a:bodyPr/>
          <a:lstStyle/>
          <a:p>
            <a:fld id="{AAB98FE5-C2D4-2E4B-8AF0-2F047F2C78D0}"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1A1E14F8-22CC-EC4E-B8F3-92C91A47A6F7}" type="datetimeFigureOut">
              <a:rPr lang="en-US" smtClean="0"/>
              <a:pPr/>
              <a:t>10/10/12</a:t>
            </a:fld>
            <a:endParaRPr lang="en-US"/>
          </a:p>
        </p:txBody>
      </p:sp>
      <p:sp>
        <p:nvSpPr>
          <p:cNvPr id="9" name="Marcador de número de diapositiva 8"/>
          <p:cNvSpPr>
            <a:spLocks noGrp="1"/>
          </p:cNvSpPr>
          <p:nvPr>
            <p:ph type="sldNum" sz="quarter" idx="11"/>
          </p:nvPr>
        </p:nvSpPr>
        <p:spPr/>
        <p:txBody>
          <a:bodyPr/>
          <a:lstStyle/>
          <a:p>
            <a:fld id="{AAB98FE5-C2D4-2E4B-8AF0-2F047F2C78D0}"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A1E14F8-22CC-EC4E-B8F3-92C91A47A6F7}" type="datetimeFigureOut">
              <a:rPr lang="en-US" smtClean="0"/>
              <a:pPr/>
              <a:t>10/10/12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AB98FE5-C2D4-2E4B-8AF0-2F047F2C78D0}"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4433" r:id="rId1"/>
    <p:sldLayoutId id="2147484434" r:id="rId2"/>
    <p:sldLayoutId id="2147484435" r:id="rId3"/>
    <p:sldLayoutId id="2147484436" r:id="rId4"/>
    <p:sldLayoutId id="2147484437" r:id="rId5"/>
    <p:sldLayoutId id="2147484438" r:id="rId6"/>
    <p:sldLayoutId id="2147484439" r:id="rId7"/>
    <p:sldLayoutId id="2147484440" r:id="rId8"/>
    <p:sldLayoutId id="2147484441" r:id="rId9"/>
    <p:sldLayoutId id="2147484442" r:id="rId10"/>
    <p:sldLayoutId id="21474844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ubtitle 4"/>
          <p:cNvSpPr>
            <a:spLocks noGrp="1"/>
          </p:cNvSpPr>
          <p:nvPr>
            <p:ph type="subTitle" idx="1"/>
          </p:nvPr>
        </p:nvSpPr>
        <p:spPr>
          <a:xfrm>
            <a:off x="685800" y="3505200"/>
            <a:ext cx="8077200" cy="1500188"/>
          </a:xfrm>
        </p:spPr>
        <p:txBody>
          <a:bodyPr/>
          <a:lstStyle/>
          <a:p>
            <a:pPr eaLnBrk="1" hangingPunct="1"/>
            <a:r>
              <a:rPr lang="es-MX" sz="3200" dirty="0" smtClean="0">
                <a:latin typeface="Helvetica"/>
              </a:rPr>
              <a:t>Prof</a:t>
            </a:r>
            <a:r>
              <a:rPr lang="es-MX" sz="3200" dirty="0">
                <a:latin typeface="Helvetica"/>
              </a:rPr>
              <a:t>. Rev. Benjamin Meyer</a:t>
            </a:r>
          </a:p>
          <a:p>
            <a:pPr eaLnBrk="1" hangingPunct="1"/>
            <a:r>
              <a:rPr lang="es-MX" sz="3200" dirty="0">
                <a:latin typeface="Helvetica"/>
              </a:rPr>
              <a:t>2 de octubre de 2010</a:t>
            </a:r>
          </a:p>
        </p:txBody>
      </p:sp>
      <p:sp>
        <p:nvSpPr>
          <p:cNvPr id="4" name="Title 3"/>
          <p:cNvSpPr>
            <a:spLocks noGrp="1"/>
          </p:cNvSpPr>
          <p:nvPr>
            <p:ph type="ctrTitle"/>
          </p:nvPr>
        </p:nvSpPr>
        <p:spPr>
          <a:xfrm>
            <a:off x="457200" y="1905000"/>
            <a:ext cx="8305800" cy="1981200"/>
          </a:xfrm>
        </p:spPr>
        <p:txBody>
          <a:bodyPr>
            <a:noAutofit/>
          </a:bodyPr>
          <a:lstStyle/>
          <a:p>
            <a:pPr eaLnBrk="1" fontAlgn="auto" hangingPunct="1">
              <a:spcAft>
                <a:spcPts val="0"/>
              </a:spcAft>
              <a:defRPr/>
            </a:pPr>
            <a:r>
              <a:rPr lang="es-MX" sz="4500" dirty="0" smtClean="0">
                <a:solidFill>
                  <a:srgbClr val="FFFFFF"/>
                </a:solidFill>
                <a:latin typeface="AveriaSerif-Bold"/>
                <a:ea typeface="+mj-ea"/>
                <a:cs typeface="AveriaSerif-Bold"/>
              </a:rPr>
              <a:t>Las cartas generales del Nuevo Testamento y Apocalipsis</a:t>
            </a:r>
            <a:br>
              <a:rPr lang="es-MX" sz="4500" dirty="0" smtClean="0">
                <a:solidFill>
                  <a:srgbClr val="FFFFFF"/>
                </a:solidFill>
                <a:latin typeface="AveriaSerif-Bold"/>
                <a:ea typeface="+mj-ea"/>
                <a:cs typeface="AveriaSerif-Bold"/>
              </a:rPr>
            </a:br>
            <a:endParaRPr lang="es-MX" sz="4500" dirty="0">
              <a:solidFill>
                <a:srgbClr val="FFFFFF"/>
              </a:solidFill>
              <a:latin typeface="AveriaSerif-Bold"/>
              <a:ea typeface="+mj-ea"/>
              <a:cs typeface="AveriaSerif-Bold"/>
            </a:endParaRPr>
          </a:p>
        </p:txBody>
      </p:sp>
      <p:pic>
        <p:nvPicPr>
          <p:cNvPr id="5" name="Imagen 4"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7200" y="1774825"/>
            <a:ext cx="8229600" cy="5083175"/>
          </a:xfrm>
        </p:spPr>
        <p:txBody>
          <a:bodyPr/>
          <a:lstStyle/>
          <a:p>
            <a:r>
              <a:rPr lang="es-MX" dirty="0">
                <a:latin typeface="Helvetica"/>
              </a:rPr>
              <a:t>Judas advierte a sus lectores acerca de ciertos hombre inmorales que andaban entre ellos pervirtiendo la gracia de Dios (giffmex.org).</a:t>
            </a:r>
            <a:endParaRPr lang="en-US" sz="2800" dirty="0">
              <a:latin typeface="Helvetica"/>
            </a:endParaRPr>
          </a:p>
          <a:p>
            <a:pPr lvl="1"/>
            <a:r>
              <a:rPr lang="es-MX" sz="3000" dirty="0">
                <a:latin typeface="Helvetica"/>
              </a:rPr>
              <a:t>Abrazan una falsa doctrina y una falsa espiritualidad (8, 11, 19)</a:t>
            </a:r>
            <a:endParaRPr lang="en-US" sz="3000" dirty="0">
              <a:latin typeface="Helvetica"/>
            </a:endParaRPr>
          </a:p>
          <a:p>
            <a:pPr lvl="1"/>
            <a:r>
              <a:rPr lang="es-MX" sz="3000" dirty="0">
                <a:latin typeface="Helvetica"/>
              </a:rPr>
              <a:t>Son arrogantes (16)</a:t>
            </a:r>
            <a:endParaRPr lang="en-US" sz="3000" dirty="0">
              <a:latin typeface="Helvetica"/>
            </a:endParaRPr>
          </a:p>
          <a:p>
            <a:pPr lvl="1"/>
            <a:r>
              <a:rPr lang="es-MX" sz="3000" dirty="0">
                <a:latin typeface="Helvetica"/>
              </a:rPr>
              <a:t>Son egoístas (12)</a:t>
            </a:r>
            <a:endParaRPr lang="en-US" sz="3000" dirty="0">
              <a:latin typeface="Helvetica"/>
            </a:endParaRPr>
          </a:p>
          <a:p>
            <a:pPr lvl="1"/>
            <a:r>
              <a:rPr lang="es-MX" sz="3000" dirty="0">
                <a:latin typeface="Helvetica"/>
              </a:rPr>
              <a:t>Son desdeñosos de la autoridad (4, 8-10, 11, 12, 13, 16, 19)</a:t>
            </a:r>
            <a:endParaRPr lang="en-US" sz="3000" dirty="0">
              <a:latin typeface="Helvetica"/>
            </a:endParaRPr>
          </a:p>
          <a:p>
            <a:endParaRPr lang="en-US" sz="2800" dirty="0">
              <a:latin typeface="Helvetica"/>
            </a:endParaRPr>
          </a:p>
        </p:txBody>
      </p:sp>
      <p:sp>
        <p:nvSpPr>
          <p:cNvPr id="2" name="Title 1"/>
          <p:cNvSpPr>
            <a:spLocks noGrp="1"/>
          </p:cNvSpPr>
          <p:nvPr>
            <p:ph type="title"/>
          </p:nvPr>
        </p:nvSpPr>
        <p:spPr/>
        <p:txBody>
          <a:bodyPr/>
          <a:lstStyle/>
          <a:p>
            <a:pPr>
              <a:defRPr/>
            </a:pPr>
            <a:r>
              <a:rPr lang="es-MX" sz="4200" dirty="0" smtClean="0">
                <a:ea typeface="+mj-ea"/>
              </a:rPr>
              <a:t>Ocasión y propósito </a:t>
            </a:r>
            <a:r>
              <a:rPr lang="es-MX" sz="2000" dirty="0" smtClean="0">
                <a:ea typeface="+mj-ea"/>
              </a:rPr>
              <a:t>(Biblia NVI de Estudio, 1919)</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774825"/>
            <a:ext cx="8229600" cy="5083175"/>
          </a:xfrm>
        </p:spPr>
        <p:txBody>
          <a:bodyPr/>
          <a:lstStyle/>
          <a:p>
            <a:pPr lvl="1"/>
            <a:r>
              <a:rPr lang="es-MX" sz="3000" dirty="0">
                <a:latin typeface="Helvetica"/>
              </a:rPr>
              <a:t>Son avariciosos (11, 12, 16)</a:t>
            </a:r>
            <a:endParaRPr lang="en-US" sz="3000" dirty="0">
              <a:latin typeface="Helvetica"/>
            </a:endParaRPr>
          </a:p>
          <a:p>
            <a:pPr lvl="1"/>
            <a:r>
              <a:rPr lang="es-MX" sz="3000" dirty="0">
                <a:latin typeface="Helvetica"/>
              </a:rPr>
              <a:t>Son sexualmente inmorales (4, 7, 8, 10, 16, 18, 19).</a:t>
            </a:r>
            <a:endParaRPr lang="en-US" sz="3000" dirty="0">
              <a:latin typeface="Helvetica"/>
            </a:endParaRPr>
          </a:p>
          <a:p>
            <a:pPr lvl="1"/>
            <a:r>
              <a:rPr lang="es-MX" sz="3000" dirty="0">
                <a:latin typeface="Helvetica"/>
              </a:rPr>
              <a:t>Son incrédulos (4, 5, 9-10, 18)</a:t>
            </a:r>
            <a:endParaRPr lang="en-US" sz="3000" dirty="0">
              <a:latin typeface="Helvetica"/>
            </a:endParaRPr>
          </a:p>
          <a:p>
            <a:endParaRPr lang="en-US" sz="2800" dirty="0">
              <a:latin typeface="Helvetica"/>
            </a:endParaRPr>
          </a:p>
        </p:txBody>
      </p:sp>
      <p:sp>
        <p:nvSpPr>
          <p:cNvPr id="2" name="Title 1"/>
          <p:cNvSpPr>
            <a:spLocks noGrp="1"/>
          </p:cNvSpPr>
          <p:nvPr>
            <p:ph type="title"/>
          </p:nvPr>
        </p:nvSpPr>
        <p:spPr/>
        <p:txBody>
          <a:bodyPr/>
          <a:lstStyle/>
          <a:p>
            <a:pPr>
              <a:defRPr/>
            </a:pPr>
            <a:r>
              <a:rPr lang="es-MX" sz="4200" dirty="0" smtClean="0">
                <a:ea typeface="+mj-ea"/>
              </a:rPr>
              <a:t>Ocasión y propósito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457200" y="1774825"/>
            <a:ext cx="8229600" cy="5083175"/>
          </a:xfrm>
        </p:spPr>
        <p:txBody>
          <a:bodyPr/>
          <a:lstStyle/>
          <a:p>
            <a:r>
              <a:rPr lang="es-MX" dirty="0">
                <a:latin typeface="Helvetica"/>
              </a:rPr>
              <a:t>Aparentemente estos maestros falsos intentaban convencer a los creyentes que la salvación por gracia les daba licencia para pecar.</a:t>
            </a:r>
            <a:endParaRPr lang="en-US" dirty="0">
              <a:latin typeface="Helvetica"/>
            </a:endParaRPr>
          </a:p>
          <a:p>
            <a:r>
              <a:rPr lang="es-MX" dirty="0">
                <a:latin typeface="Helvetica"/>
              </a:rPr>
              <a:t>Los maestros falsos pretenden ser dirigentes y maestros, pero no tiene nada sólida que ofrecer (12-13).  </a:t>
            </a:r>
            <a:endParaRPr lang="en-US" dirty="0">
              <a:latin typeface="Helvetica"/>
            </a:endParaRPr>
          </a:p>
          <a:p>
            <a:r>
              <a:rPr lang="es-MX" dirty="0">
                <a:latin typeface="Helvetica"/>
              </a:rPr>
              <a:t>Los maestros falsos simplemente son parte de una larga historia de falsos profetas.</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sz="4200" dirty="0" smtClean="0">
                <a:ea typeface="+mj-ea"/>
              </a:rPr>
              <a:t>Ocasión y propósito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774825"/>
            <a:ext cx="8229600" cy="5083175"/>
          </a:xfrm>
        </p:spPr>
        <p:txBody>
          <a:bodyPr/>
          <a:lstStyle/>
          <a:p>
            <a:r>
              <a:rPr lang="es-MX" dirty="0">
                <a:latin typeface="Helvetica"/>
              </a:rPr>
              <a:t>Generalmente se ha asumido que estos maestros falsos eran proto-gnósticos.</a:t>
            </a:r>
            <a:endParaRPr lang="en-US" sz="2800" dirty="0">
              <a:latin typeface="Helvetica"/>
            </a:endParaRPr>
          </a:p>
          <a:p>
            <a:r>
              <a:rPr lang="es-MX" dirty="0">
                <a:latin typeface="Helvetica"/>
              </a:rPr>
              <a:t>Posiblemente eran de algún grupo antinomiano (CM, 614).</a:t>
            </a:r>
            <a:endParaRPr lang="en-US" sz="2800"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lstStyle/>
          <a:p>
            <a:pPr>
              <a:defRPr/>
            </a:pPr>
            <a:r>
              <a:rPr lang="es-MX" sz="4200" dirty="0" smtClean="0">
                <a:ea typeface="+mj-ea"/>
              </a:rPr>
              <a:t>Ocasión y propósito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457200" y="1774825"/>
            <a:ext cx="8229600" cy="5083175"/>
          </a:xfrm>
        </p:spPr>
        <p:txBody>
          <a:bodyPr/>
          <a:lstStyle/>
          <a:p>
            <a:r>
              <a:rPr lang="es-MX" dirty="0">
                <a:latin typeface="Helvetica"/>
              </a:rPr>
              <a:t>Judas insiste que sus lectores (giffmex.org):</a:t>
            </a:r>
            <a:endParaRPr lang="en-US" sz="2800" dirty="0">
              <a:latin typeface="Helvetica"/>
            </a:endParaRPr>
          </a:p>
          <a:p>
            <a:pPr lvl="1"/>
            <a:r>
              <a:rPr lang="es-MX" sz="3200" dirty="0">
                <a:latin typeface="Helvetica"/>
              </a:rPr>
              <a:t>Defiendan su fe (3)</a:t>
            </a:r>
            <a:endParaRPr lang="en-US" sz="3200" dirty="0">
              <a:latin typeface="Helvetica"/>
            </a:endParaRPr>
          </a:p>
          <a:p>
            <a:pPr lvl="1"/>
            <a:r>
              <a:rPr lang="es-MX" sz="3200" dirty="0">
                <a:latin typeface="Helvetica"/>
              </a:rPr>
              <a:t>Recuerden las advertencias de los apóstoles (17-19)</a:t>
            </a:r>
            <a:endParaRPr lang="en-US" sz="3200" dirty="0">
              <a:latin typeface="Helvetica"/>
            </a:endParaRPr>
          </a:p>
          <a:p>
            <a:pPr lvl="1"/>
            <a:r>
              <a:rPr lang="es-MX" sz="3200" dirty="0">
                <a:latin typeface="Helvetica"/>
              </a:rPr>
              <a:t>Cuiden de su propio bienestar espiritual (20-21)</a:t>
            </a:r>
            <a:endParaRPr lang="en-US" sz="3200" dirty="0">
              <a:latin typeface="Helvetica"/>
            </a:endParaRPr>
          </a:p>
          <a:p>
            <a:pPr lvl="1"/>
            <a:r>
              <a:rPr lang="es-MX" sz="3200" dirty="0">
                <a:latin typeface="Helvetica"/>
              </a:rPr>
              <a:t>Rescaten a otros de los errores de sus oponentes (22-23)</a:t>
            </a:r>
            <a:endParaRPr lang="en-US" dirty="0">
              <a:latin typeface="Helvetica"/>
            </a:endParaRPr>
          </a:p>
        </p:txBody>
      </p:sp>
      <p:sp>
        <p:nvSpPr>
          <p:cNvPr id="2" name="Title 1"/>
          <p:cNvSpPr>
            <a:spLocks noGrp="1"/>
          </p:cNvSpPr>
          <p:nvPr>
            <p:ph type="title"/>
          </p:nvPr>
        </p:nvSpPr>
        <p:spPr/>
        <p:txBody>
          <a:bodyPr/>
          <a:lstStyle/>
          <a:p>
            <a:pPr>
              <a:defRPr/>
            </a:pPr>
            <a:r>
              <a:rPr lang="es-MX" sz="4200" dirty="0" smtClean="0">
                <a:ea typeface="+mj-ea"/>
              </a:rPr>
              <a:t>Ocasión y propósito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457200" y="1774825"/>
            <a:ext cx="8229600" cy="5083175"/>
          </a:xfrm>
        </p:spPr>
        <p:txBody>
          <a:bodyPr/>
          <a:lstStyle/>
          <a:p>
            <a:r>
              <a:rPr lang="es-MX" dirty="0">
                <a:latin typeface="Helvetica"/>
              </a:rPr>
              <a:t>Saludo (1-2)</a:t>
            </a:r>
            <a:endParaRPr lang="en-US" sz="2800" dirty="0">
              <a:latin typeface="Helvetica"/>
            </a:endParaRPr>
          </a:p>
          <a:p>
            <a:r>
              <a:rPr lang="es-MX" dirty="0">
                <a:latin typeface="Helvetica"/>
              </a:rPr>
              <a:t>Ocasión por la carta (3-4)</a:t>
            </a:r>
            <a:endParaRPr lang="en-US" sz="2800" dirty="0">
              <a:latin typeface="Helvetica"/>
            </a:endParaRPr>
          </a:p>
          <a:p>
            <a:pPr lvl="1"/>
            <a:r>
              <a:rPr lang="es-MX" dirty="0">
                <a:latin typeface="Helvetica"/>
              </a:rPr>
              <a:t>Cambio de tema (3)</a:t>
            </a:r>
            <a:endParaRPr lang="en-US" sz="2400" dirty="0">
              <a:latin typeface="Helvetica"/>
            </a:endParaRPr>
          </a:p>
          <a:p>
            <a:pPr lvl="1"/>
            <a:r>
              <a:rPr lang="es-MX" dirty="0">
                <a:latin typeface="Helvetica"/>
              </a:rPr>
              <a:t>La razón por el cambio: la presencia de hombres apóstatas (4) </a:t>
            </a:r>
            <a:endParaRPr lang="en-US" sz="2400" dirty="0">
              <a:latin typeface="Helvetica"/>
            </a:endParaRPr>
          </a:p>
          <a:p>
            <a:endParaRPr lang="en-US" sz="28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Bosquejo </a:t>
            </a:r>
            <a:r>
              <a:rPr lang="es-MX" sz="2200" dirty="0" smtClean="0">
                <a:ea typeface="+mj-ea"/>
              </a:rPr>
              <a:t>(Biblia NVI de Estudio, 1919)</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774825"/>
            <a:ext cx="8229600" cy="5083175"/>
          </a:xfrm>
        </p:spPr>
        <p:txBody>
          <a:bodyPr/>
          <a:lstStyle/>
          <a:p>
            <a:r>
              <a:rPr lang="es-MX" dirty="0">
                <a:latin typeface="Helvetica"/>
              </a:rPr>
              <a:t>Advertencia en contra de los maestros falsos (5-16) (Nótese: “Éstos” en vv. 8, 10, 12, 16, 19)</a:t>
            </a:r>
            <a:endParaRPr lang="en-US" sz="2800" dirty="0">
              <a:latin typeface="Helvetica"/>
            </a:endParaRPr>
          </a:p>
          <a:p>
            <a:pPr lvl="1"/>
            <a:r>
              <a:rPr lang="es-MX" sz="3200" dirty="0">
                <a:latin typeface="Helvetica"/>
              </a:rPr>
              <a:t>Ejemplos históricos del juicio de los apóstatas del Pentateuco (5-7)  </a:t>
            </a:r>
            <a:endParaRPr lang="en-US" sz="3200" dirty="0">
              <a:latin typeface="Helvetica"/>
            </a:endParaRPr>
          </a:p>
          <a:p>
            <a:pPr lvl="2"/>
            <a:r>
              <a:rPr lang="es-MX" sz="3000" dirty="0">
                <a:latin typeface="Helvetica"/>
              </a:rPr>
              <a:t>Israel incrédulo (5)</a:t>
            </a:r>
            <a:endParaRPr lang="en-US" sz="3000" dirty="0">
              <a:latin typeface="Helvetica"/>
            </a:endParaRPr>
          </a:p>
          <a:p>
            <a:pPr lvl="2"/>
            <a:r>
              <a:rPr lang="es-MX" sz="3000" dirty="0">
                <a:latin typeface="Helvetica"/>
              </a:rPr>
              <a:t>Los ángeles caídos (6) </a:t>
            </a:r>
            <a:endParaRPr lang="en-US" sz="3000" dirty="0">
              <a:latin typeface="Helvetica"/>
            </a:endParaRPr>
          </a:p>
          <a:p>
            <a:pPr lvl="2"/>
            <a:r>
              <a:rPr lang="es-MX" sz="3000" dirty="0">
                <a:latin typeface="Helvetica"/>
              </a:rPr>
              <a:t>Sodoma y Gomorra (7)</a:t>
            </a:r>
            <a:endParaRPr lang="en-US" sz="3000" dirty="0">
              <a:latin typeface="Helvetica"/>
            </a:endParaRPr>
          </a:p>
          <a:p>
            <a:endParaRPr lang="en-US" sz="28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Bosquejo </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457200" y="1600200"/>
            <a:ext cx="8229600" cy="5083175"/>
          </a:xfrm>
        </p:spPr>
        <p:txBody>
          <a:bodyPr>
            <a:normAutofit lnSpcReduction="10000"/>
          </a:bodyPr>
          <a:lstStyle/>
          <a:p>
            <a:pPr lvl="1"/>
            <a:r>
              <a:rPr lang="es-MX" sz="3200" dirty="0">
                <a:latin typeface="Helvetica"/>
              </a:rPr>
              <a:t>Una descripción de los apóstatas en ese día (8-16)</a:t>
            </a:r>
            <a:endParaRPr lang="en-US" sz="3200" dirty="0">
              <a:latin typeface="Helvetica"/>
            </a:endParaRPr>
          </a:p>
          <a:p>
            <a:pPr lvl="2"/>
            <a:r>
              <a:rPr lang="es-MX" sz="3000" dirty="0">
                <a:latin typeface="Helvetica"/>
              </a:rPr>
              <a:t>Sus delirios, y su falta de entendimiento (8-10)</a:t>
            </a:r>
            <a:endParaRPr lang="en-US" sz="3000" dirty="0">
              <a:latin typeface="Helvetica"/>
            </a:endParaRPr>
          </a:p>
          <a:p>
            <a:pPr lvl="2"/>
            <a:r>
              <a:rPr lang="es-MX" sz="3000" dirty="0">
                <a:latin typeface="Helvetica"/>
              </a:rPr>
              <a:t>Su carácter descrito (11-13)</a:t>
            </a:r>
          </a:p>
          <a:p>
            <a:pPr lvl="3"/>
            <a:r>
              <a:rPr lang="es-MX" sz="2800" dirty="0">
                <a:latin typeface="Helvetica"/>
              </a:rPr>
              <a:t>Caín, Balaam, Coré (11)</a:t>
            </a:r>
          </a:p>
          <a:p>
            <a:pPr lvl="3"/>
            <a:r>
              <a:rPr lang="es-MX" sz="2800" dirty="0">
                <a:latin typeface="Helvetica"/>
              </a:rPr>
              <a:t>Seis metáforas: convierten las fiestas de amor en parrandas, pastorean a sí mismos, nubes sin agua, árboles que no dan fruto, violentas olas del mar, estrellas fugaces  (12-13)</a:t>
            </a:r>
            <a:endParaRPr lang="en-US" sz="2800" dirty="0">
              <a:latin typeface="Helvetica"/>
            </a:endParaRPr>
          </a:p>
          <a:p>
            <a:pPr lvl="3"/>
            <a:endParaRPr lang="en-US" sz="1800" dirty="0">
              <a:latin typeface="Helvetica"/>
            </a:endParaRPr>
          </a:p>
          <a:p>
            <a:pPr lvl="2"/>
            <a:endParaRPr lang="en-US" sz="30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Bosquejo </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457200" y="1774825"/>
            <a:ext cx="8229600" cy="5083175"/>
          </a:xfrm>
        </p:spPr>
        <p:txBody>
          <a:bodyPr/>
          <a:lstStyle/>
          <a:p>
            <a:pPr lvl="2"/>
            <a:r>
              <a:rPr lang="es-MX" sz="3000" dirty="0">
                <a:latin typeface="Helvetica"/>
              </a:rPr>
              <a:t>Su destrucción predicha (14-16)</a:t>
            </a:r>
            <a:endParaRPr lang="en-US" sz="3000" dirty="0">
              <a:latin typeface="Helvetica"/>
            </a:endParaRPr>
          </a:p>
          <a:p>
            <a:r>
              <a:rPr lang="es-MX" dirty="0">
                <a:latin typeface="Helvetica"/>
              </a:rPr>
              <a:t>Una exhortación a los creyentes (17-23)</a:t>
            </a:r>
            <a:endParaRPr lang="en-US" sz="2800" dirty="0">
              <a:latin typeface="Helvetica"/>
            </a:endParaRPr>
          </a:p>
          <a:p>
            <a:pPr lvl="1"/>
            <a:r>
              <a:rPr lang="es-MX" sz="3200" dirty="0">
                <a:latin typeface="Helvetica"/>
              </a:rPr>
              <a:t>Estos causan divisiones y no tienen el Espíritu  (19)</a:t>
            </a:r>
            <a:endParaRPr lang="en-US" sz="3200" dirty="0">
              <a:latin typeface="Helvetica"/>
            </a:endParaRPr>
          </a:p>
          <a:p>
            <a:pPr lvl="1"/>
            <a:r>
              <a:rPr lang="es-MX" sz="3200" dirty="0">
                <a:latin typeface="Helvetica"/>
              </a:rPr>
              <a:t>Manténganse, edificándose, esperan (20-21) </a:t>
            </a:r>
            <a:endParaRPr lang="en-US" sz="3200" dirty="0">
              <a:latin typeface="Helvetica"/>
            </a:endParaRPr>
          </a:p>
          <a:p>
            <a:r>
              <a:rPr lang="es-MX" dirty="0">
                <a:latin typeface="Helvetica"/>
              </a:rPr>
              <a:t>Una doxología (24-25)  </a:t>
            </a:r>
            <a:endParaRPr lang="en-US" sz="2800" dirty="0">
              <a:latin typeface="Helvetica"/>
            </a:endParaRPr>
          </a:p>
          <a:p>
            <a:pPr lvl="2">
              <a:buFont typeface="Arial" charset="0"/>
              <a:buNone/>
            </a:pPr>
            <a:endParaRPr lang="en-US" sz="30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Bosquejo </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1600200"/>
            <a:ext cx="8229600" cy="5257800"/>
          </a:xfrm>
        </p:spPr>
        <p:txBody>
          <a:bodyPr/>
          <a:lstStyle/>
          <a:p>
            <a:r>
              <a:rPr lang="es-MX" dirty="0">
                <a:latin typeface="Helvetica"/>
              </a:rPr>
              <a:t>Judas tiene un afán por cosas en grupo de tres:</a:t>
            </a:r>
            <a:endParaRPr lang="en-US" dirty="0">
              <a:latin typeface="Helvetica"/>
            </a:endParaRPr>
          </a:p>
          <a:p>
            <a:pPr lvl="1">
              <a:spcBef>
                <a:spcPts val="100"/>
              </a:spcBef>
            </a:pPr>
            <a:r>
              <a:rPr lang="es-MX" dirty="0">
                <a:latin typeface="Helvetica"/>
              </a:rPr>
              <a:t>Descripciones doctrinales de sus lectores (1)</a:t>
            </a:r>
            <a:endParaRPr lang="en-US" dirty="0">
              <a:latin typeface="Helvetica"/>
            </a:endParaRPr>
          </a:p>
          <a:p>
            <a:pPr lvl="1">
              <a:spcBef>
                <a:spcPts val="100"/>
              </a:spcBef>
            </a:pPr>
            <a:r>
              <a:rPr lang="es-MX" dirty="0">
                <a:latin typeface="Helvetica"/>
              </a:rPr>
              <a:t>Bendiciones (2)</a:t>
            </a:r>
            <a:endParaRPr lang="en-US" dirty="0">
              <a:latin typeface="Helvetica"/>
            </a:endParaRPr>
          </a:p>
          <a:p>
            <a:pPr lvl="1">
              <a:spcBef>
                <a:spcPts val="100"/>
              </a:spcBef>
            </a:pPr>
            <a:r>
              <a:rPr lang="es-MX" dirty="0">
                <a:latin typeface="Helvetica"/>
              </a:rPr>
              <a:t>Dos listas (cada una con tres ejemplos) de ejemplos del AT (5-7, 11)</a:t>
            </a:r>
            <a:endParaRPr lang="en-US" dirty="0">
              <a:latin typeface="Helvetica"/>
            </a:endParaRPr>
          </a:p>
          <a:p>
            <a:pPr lvl="1">
              <a:spcBef>
                <a:spcPts val="100"/>
              </a:spcBef>
            </a:pPr>
            <a:r>
              <a:rPr lang="es-MX" dirty="0">
                <a:latin typeface="Helvetica"/>
              </a:rPr>
              <a:t>Tres listas de tres pecados (8, 16, 19)</a:t>
            </a:r>
            <a:endParaRPr lang="en-US" dirty="0">
              <a:latin typeface="Helvetica"/>
            </a:endParaRPr>
          </a:p>
          <a:p>
            <a:pPr lvl="1">
              <a:spcBef>
                <a:spcPts val="100"/>
              </a:spcBef>
            </a:pPr>
            <a:r>
              <a:rPr lang="es-MX" dirty="0">
                <a:latin typeface="Helvetica"/>
              </a:rPr>
              <a:t>Mención de las personas de la Trinidad (20-21)</a:t>
            </a:r>
            <a:endParaRPr lang="en-US" dirty="0">
              <a:latin typeface="Helvetica"/>
            </a:endParaRPr>
          </a:p>
          <a:p>
            <a:pPr lvl="1">
              <a:spcBef>
                <a:spcPts val="100"/>
              </a:spcBef>
            </a:pPr>
            <a:r>
              <a:rPr lang="es-MX" dirty="0">
                <a:latin typeface="Helvetica"/>
              </a:rPr>
              <a:t>Mención de amor, fe, y esperanza (20-21)</a:t>
            </a:r>
            <a:endParaRPr lang="en-US" dirty="0">
              <a:latin typeface="Helvetica"/>
            </a:endParaRPr>
          </a:p>
          <a:p>
            <a:pPr lvl="1">
              <a:spcBef>
                <a:spcPts val="100"/>
              </a:spcBef>
            </a:pPr>
            <a:r>
              <a:rPr lang="es-MX" dirty="0">
                <a:latin typeface="Helvetica"/>
              </a:rPr>
              <a:t>Exhortaciones (22-23)</a:t>
            </a:r>
            <a:endParaRPr lang="en-US" dirty="0">
              <a:latin typeface="Helvetica"/>
            </a:endParaRPr>
          </a:p>
          <a:p>
            <a:pPr lvl="1">
              <a:spcBef>
                <a:spcPts val="100"/>
              </a:spcBef>
            </a:pPr>
            <a:r>
              <a:rPr lang="es-MX" dirty="0">
                <a:latin typeface="Helvetica"/>
              </a:rPr>
              <a:t>Tres tiempos (25)</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Aspectos literarios </a:t>
            </a:r>
            <a:r>
              <a:rPr lang="es-MX" sz="2000" dirty="0" smtClean="0">
                <a:ea typeface="+mj-ea"/>
              </a:rPr>
              <a:t>(giffmex.org)</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5600" dirty="0" smtClean="0">
                <a:solidFill>
                  <a:srgbClr val="FFFFFF"/>
                </a:solidFill>
                <a:ea typeface="+mj-ea"/>
              </a:rPr>
              <a:t>Judas</a:t>
            </a:r>
            <a:endParaRPr lang="es-MX" sz="5600" dirty="0">
              <a:solidFill>
                <a:srgbClr val="FFFFFF"/>
              </a:solidFill>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457200" y="1774825"/>
            <a:ext cx="8229600" cy="5083175"/>
          </a:xfrm>
        </p:spPr>
        <p:txBody>
          <a:bodyPr/>
          <a:lstStyle/>
          <a:p>
            <a:r>
              <a:rPr lang="es-MX" dirty="0">
                <a:latin typeface="Helvetica"/>
              </a:rPr>
              <a:t>La carta tiene un inclusio con la palabra “guardar” (vv. 1 y 24).</a:t>
            </a:r>
            <a:endParaRPr lang="en-US" sz="3000" dirty="0">
              <a:latin typeface="Helvetica"/>
            </a:endParaRPr>
          </a:p>
          <a:p>
            <a:r>
              <a:rPr lang="es-MX" dirty="0">
                <a:latin typeface="Helvetica"/>
              </a:rPr>
              <a:t>El ángel Miguel es mencionado pocas veces en la Biblia: Judas 9, Daniel capítulos 10 y 12, y Apocalipsis 12:7.</a:t>
            </a:r>
            <a:endParaRPr lang="en-US" sz="3000" dirty="0">
              <a:latin typeface="Helvetica"/>
            </a:endParaRPr>
          </a:p>
          <a:p>
            <a:r>
              <a:rPr lang="es-MX" dirty="0">
                <a:latin typeface="Helvetica"/>
              </a:rPr>
              <a:t>Hay un contraste agudo entre los vv. 19-20.  “Éstos…no tienen el Espíritu” (19).  “Ustedes, en cambio…manténganse…orando en el Espíritu Santo” (20).</a:t>
            </a:r>
            <a:endParaRPr lang="en-US" sz="30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Aspectos literarios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1447800"/>
            <a:ext cx="8229600" cy="5257800"/>
          </a:xfrm>
        </p:spPr>
        <p:txBody>
          <a:bodyPr>
            <a:normAutofit lnSpcReduction="10000"/>
          </a:bodyPr>
          <a:lstStyle/>
          <a:p>
            <a:r>
              <a:rPr lang="es-MX" dirty="0">
                <a:latin typeface="Helvetica"/>
              </a:rPr>
              <a:t>Figuras literarias en Judas:</a:t>
            </a:r>
            <a:endParaRPr lang="en-US" sz="3000" dirty="0">
              <a:latin typeface="Helvetica"/>
            </a:endParaRPr>
          </a:p>
          <a:p>
            <a:pPr lvl="1">
              <a:spcBef>
                <a:spcPts val="100"/>
              </a:spcBef>
            </a:pPr>
            <a:r>
              <a:rPr lang="es-MX" sz="2600" dirty="0">
                <a:latin typeface="Helvetica"/>
              </a:rPr>
              <a:t>Intrusos invadiendo a una casa </a:t>
            </a:r>
            <a:endParaRPr lang="en-US" sz="2600" dirty="0">
              <a:latin typeface="Helvetica"/>
            </a:endParaRPr>
          </a:p>
          <a:p>
            <a:pPr lvl="1">
              <a:spcBef>
                <a:spcPts val="100"/>
              </a:spcBef>
            </a:pPr>
            <a:r>
              <a:rPr lang="es-MX" sz="2600" dirty="0">
                <a:latin typeface="Helvetica"/>
              </a:rPr>
              <a:t>Animales siguiendo a sus instintos </a:t>
            </a:r>
            <a:endParaRPr lang="en-US" sz="2600" dirty="0">
              <a:latin typeface="Helvetica"/>
            </a:endParaRPr>
          </a:p>
          <a:p>
            <a:pPr lvl="1">
              <a:spcBef>
                <a:spcPts val="100"/>
              </a:spcBef>
            </a:pPr>
            <a:r>
              <a:rPr lang="es-MX" sz="2600" dirty="0">
                <a:latin typeface="Helvetica"/>
              </a:rPr>
              <a:t>Varias referencias a cuerpos, carne, ropa, contaminación y manchas </a:t>
            </a:r>
            <a:endParaRPr lang="en-US" sz="2600" dirty="0">
              <a:latin typeface="Helvetica"/>
            </a:endParaRPr>
          </a:p>
          <a:p>
            <a:pPr lvl="1">
              <a:spcBef>
                <a:spcPts val="100"/>
              </a:spcBef>
            </a:pPr>
            <a:r>
              <a:rPr lang="es-MX" sz="2600" dirty="0">
                <a:latin typeface="Helvetica"/>
              </a:rPr>
              <a:t>La naturaleza: nubes, árboles, olas del mar, estrellas </a:t>
            </a:r>
            <a:endParaRPr lang="en-US" sz="2600" dirty="0">
              <a:latin typeface="Helvetica"/>
            </a:endParaRPr>
          </a:p>
          <a:p>
            <a:pPr lvl="1">
              <a:spcBef>
                <a:spcPts val="100"/>
              </a:spcBef>
            </a:pPr>
            <a:r>
              <a:rPr lang="en-US" sz="2600" dirty="0" err="1">
                <a:latin typeface="Helvetica"/>
              </a:rPr>
              <a:t>Cadenas</a:t>
            </a:r>
            <a:r>
              <a:rPr lang="en-US" sz="2600" dirty="0">
                <a:latin typeface="Helvetica"/>
              </a:rPr>
              <a:t> y </a:t>
            </a:r>
            <a:r>
              <a:rPr lang="en-US" sz="2600" dirty="0" err="1">
                <a:latin typeface="Helvetica"/>
              </a:rPr>
              <a:t>oscuridad</a:t>
            </a:r>
            <a:r>
              <a:rPr lang="en-US" sz="2600" dirty="0">
                <a:latin typeface="Helvetica"/>
              </a:rPr>
              <a:t> </a:t>
            </a:r>
          </a:p>
          <a:p>
            <a:pPr lvl="1">
              <a:spcBef>
                <a:spcPts val="100"/>
              </a:spcBef>
            </a:pPr>
            <a:r>
              <a:rPr lang="en-US" sz="2600" dirty="0">
                <a:latin typeface="Helvetica"/>
              </a:rPr>
              <a:t>La </a:t>
            </a:r>
            <a:r>
              <a:rPr lang="en-US" sz="2600" dirty="0" err="1">
                <a:latin typeface="Helvetica"/>
              </a:rPr>
              <a:t>construcción</a:t>
            </a:r>
            <a:r>
              <a:rPr lang="en-US" sz="2600" dirty="0">
                <a:latin typeface="Helvetica"/>
              </a:rPr>
              <a:t> </a:t>
            </a:r>
          </a:p>
          <a:p>
            <a:pPr lvl="1">
              <a:spcBef>
                <a:spcPts val="100"/>
              </a:spcBef>
            </a:pPr>
            <a:r>
              <a:rPr lang="en-US" sz="2600" dirty="0" err="1">
                <a:latin typeface="Helvetica"/>
              </a:rPr>
              <a:t>Juicios</a:t>
            </a:r>
            <a:r>
              <a:rPr lang="en-US" sz="2600" dirty="0">
                <a:latin typeface="Helvetica"/>
              </a:rPr>
              <a:t> </a:t>
            </a:r>
            <a:r>
              <a:rPr lang="en-US" sz="2600" dirty="0" err="1">
                <a:latin typeface="Helvetica"/>
              </a:rPr>
              <a:t>legales</a:t>
            </a:r>
            <a:r>
              <a:rPr lang="en-US" sz="2600" dirty="0">
                <a:latin typeface="Helvetica"/>
              </a:rPr>
              <a:t> </a:t>
            </a:r>
          </a:p>
          <a:p>
            <a:pPr lvl="1">
              <a:spcBef>
                <a:spcPts val="100"/>
              </a:spcBef>
            </a:pPr>
            <a:r>
              <a:rPr lang="es-MX" sz="2600" dirty="0">
                <a:latin typeface="Helvetica"/>
              </a:rPr>
              <a:t>Rescatar a una persona de un incendio </a:t>
            </a:r>
            <a:endParaRPr lang="en-US" sz="2600" dirty="0">
              <a:latin typeface="Helvetica"/>
            </a:endParaRPr>
          </a:p>
          <a:p>
            <a:pPr lvl="1">
              <a:spcBef>
                <a:spcPts val="100"/>
              </a:spcBef>
            </a:pPr>
            <a:r>
              <a:rPr lang="en-US" sz="2600" dirty="0">
                <a:latin typeface="Helvetica"/>
              </a:rPr>
              <a:t>Defender </a:t>
            </a:r>
            <a:r>
              <a:rPr lang="en-US" sz="2600" dirty="0" err="1">
                <a:latin typeface="Helvetica"/>
              </a:rPr>
              <a:t>como</a:t>
            </a:r>
            <a:r>
              <a:rPr lang="en-US" sz="2600" dirty="0">
                <a:latin typeface="Helvetica"/>
              </a:rPr>
              <a:t> </a:t>
            </a:r>
            <a:r>
              <a:rPr lang="en-US" sz="2600" dirty="0" err="1">
                <a:latin typeface="Helvetica"/>
              </a:rPr>
              <a:t>soldado</a:t>
            </a:r>
            <a:r>
              <a:rPr lang="en-US" sz="2600" dirty="0">
                <a:latin typeface="Helvetica"/>
              </a:rPr>
              <a:t> </a:t>
            </a:r>
          </a:p>
          <a:p>
            <a:pPr lvl="1">
              <a:spcBef>
                <a:spcPts val="100"/>
              </a:spcBef>
            </a:pPr>
            <a:r>
              <a:rPr lang="en-US" sz="2600" dirty="0" err="1">
                <a:latin typeface="Helvetica"/>
              </a:rPr>
              <a:t>Pararse</a:t>
            </a:r>
            <a:r>
              <a:rPr lang="en-US" sz="2600" dirty="0">
                <a:latin typeface="Helvetica"/>
              </a:rPr>
              <a:t> y </a:t>
            </a:r>
            <a:r>
              <a:rPr lang="en-US" sz="2600" dirty="0" err="1">
                <a:latin typeface="Helvetica"/>
              </a:rPr>
              <a:t>tropezarse</a:t>
            </a:r>
            <a:r>
              <a:rPr lang="en-US" sz="2600" dirty="0">
                <a:latin typeface="Helvetica"/>
              </a:rPr>
              <a:t> </a:t>
            </a:r>
          </a:p>
          <a:p>
            <a:endParaRPr lang="en-US" sz="3000" dirty="0">
              <a:latin typeface="Helvetica"/>
            </a:endParaRPr>
          </a:p>
        </p:txBody>
      </p:sp>
      <p:sp>
        <p:nvSpPr>
          <p:cNvPr id="2" name="Title 1"/>
          <p:cNvSpPr>
            <a:spLocks noGrp="1"/>
          </p:cNvSpPr>
          <p:nvPr>
            <p:ph type="title"/>
          </p:nvPr>
        </p:nvSpPr>
        <p:spPr/>
        <p:txBody>
          <a:bodyPr/>
          <a:lstStyle/>
          <a:p>
            <a:pPr>
              <a:defRPr/>
            </a:pPr>
            <a:r>
              <a:rPr lang="es-MX" sz="4400" dirty="0" smtClean="0">
                <a:ea typeface="+mj-ea"/>
              </a:rPr>
              <a:t>Aspectos literarios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normAutofit fontScale="92500" lnSpcReduction="10000"/>
          </a:bodyPr>
          <a:lstStyle/>
          <a:p>
            <a:r>
              <a:rPr lang="es-MX" sz="3100" dirty="0">
                <a:latin typeface="Helvetica"/>
              </a:rPr>
              <a:t>“Que los Cristianos perseveren en la fe bajo la protección de Dios a pesar de la existencia entre ellos de falsos maestros quienes serán juzgados por Dios igual como los pecadores notorios del pasado.” (Marshall, 668)</a:t>
            </a:r>
            <a:endParaRPr lang="en-US" sz="3100" dirty="0">
              <a:latin typeface="Helvetica"/>
            </a:endParaRPr>
          </a:p>
          <a:p>
            <a:r>
              <a:rPr lang="es-MX" sz="3100" dirty="0">
                <a:latin typeface="Helvetica"/>
              </a:rPr>
              <a:t>Los falsos maestros existen y “su enseñanza puede ser tan atractiva como peligrosa”.  Tenemos que guardarnos con cautela la tentación de aceptar herejías en nombre de la tolerancia (CM, 618).</a:t>
            </a:r>
            <a:endParaRPr lang="en-US" sz="3100" dirty="0">
              <a:latin typeface="Helvetica"/>
            </a:endParaRPr>
          </a:p>
          <a:p>
            <a:pPr>
              <a:buFont typeface="Wingdings 2" charset="0"/>
              <a:buNone/>
            </a:pPr>
            <a:endParaRPr lang="en-US" sz="3100" dirty="0">
              <a:latin typeface="Helvetica"/>
            </a:endParaRPr>
          </a:p>
        </p:txBody>
      </p:sp>
      <p:sp>
        <p:nvSpPr>
          <p:cNvPr id="2" name="Title 1"/>
          <p:cNvSpPr>
            <a:spLocks noGrp="1"/>
          </p:cNvSpPr>
          <p:nvPr>
            <p:ph type="title"/>
          </p:nvPr>
        </p:nvSpPr>
        <p:spPr/>
        <p:txBody>
          <a:bodyPr/>
          <a:lstStyle/>
          <a:p>
            <a:pPr>
              <a:defRPr/>
            </a:pPr>
            <a:r>
              <a:rPr lang="es-MX" sz="4000" dirty="0" smtClean="0">
                <a:ea typeface="+mj-ea"/>
              </a:rPr>
              <a:t>Mensaje de Judas para la Iglesia hoy</a:t>
            </a:r>
            <a:endParaRPr lang="en-US" sz="4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s-MX" dirty="0">
                <a:latin typeface="Helvetica"/>
              </a:rPr>
              <a:t>Debemos mantenernos en el amor de Dios, edificándonos sobre la base de nuestra santísima fe orando en el Espíritu mientras esperamos que nuestro Señor nos conceda vida eterna (20-21).</a:t>
            </a:r>
            <a:endParaRPr lang="en-US" dirty="0">
              <a:latin typeface="Helvetica"/>
            </a:endParaRPr>
          </a:p>
          <a:p>
            <a:r>
              <a:rPr lang="es-MX" dirty="0">
                <a:latin typeface="Helvetica"/>
              </a:rPr>
              <a:t>Debemos tener compasión por los que dudan, y salvarlos del fuego.  Pero hacemos esto con cuidado para no contaminarnos (22-23).</a:t>
            </a:r>
            <a:endParaRPr lang="en-US" dirty="0">
              <a:latin typeface="Helvetica"/>
            </a:endParaRPr>
          </a:p>
          <a:p>
            <a:pPr>
              <a:buFont typeface="Wingdings 2" charset="0"/>
              <a:buNone/>
            </a:pPr>
            <a:endParaRPr lang="en-US" dirty="0">
              <a:latin typeface="Helvetica"/>
            </a:endParaRPr>
          </a:p>
        </p:txBody>
      </p:sp>
      <p:sp>
        <p:nvSpPr>
          <p:cNvPr id="2" name="Title 1"/>
          <p:cNvSpPr>
            <a:spLocks noGrp="1"/>
          </p:cNvSpPr>
          <p:nvPr>
            <p:ph type="title"/>
          </p:nvPr>
        </p:nvSpPr>
        <p:spPr/>
        <p:txBody>
          <a:bodyPr/>
          <a:lstStyle/>
          <a:p>
            <a:pPr>
              <a:defRPr/>
            </a:pPr>
            <a:r>
              <a:rPr lang="es-MX" sz="4000" dirty="0" smtClean="0">
                <a:ea typeface="+mj-ea"/>
              </a:rPr>
              <a:t>Mensaje de Judas para la Iglesia hoy</a:t>
            </a:r>
            <a:endParaRPr lang="en-US" sz="4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1"/>
          <p:cNvSpPr>
            <a:spLocks noGrp="1"/>
          </p:cNvSpPr>
          <p:nvPr>
            <p:ph idx="1"/>
          </p:nvPr>
        </p:nvSpPr>
        <p:spPr>
          <a:xfrm>
            <a:off x="304800" y="1600200"/>
            <a:ext cx="8610600" cy="5257800"/>
          </a:xfrm>
        </p:spPr>
        <p:txBody>
          <a:bodyPr/>
          <a:lstStyle/>
          <a:p>
            <a:r>
              <a:rPr lang="es-MX" dirty="0">
                <a:latin typeface="Helvetica"/>
              </a:rPr>
              <a:t>Leer Apocalipsis.</a:t>
            </a:r>
            <a:endParaRPr lang="en-US" dirty="0">
              <a:latin typeface="Helvetica"/>
            </a:endParaRPr>
          </a:p>
          <a:p>
            <a:r>
              <a:rPr lang="es-MX" dirty="0">
                <a:latin typeface="Helvetica"/>
              </a:rPr>
              <a:t>Leer el capítulo 24 de Carson y Moo o de Harrison.</a:t>
            </a:r>
            <a:endParaRPr lang="en-US" dirty="0">
              <a:latin typeface="Helvetica"/>
            </a:endParaRPr>
          </a:p>
          <a:p>
            <a:r>
              <a:rPr lang="es-MX" dirty="0">
                <a:latin typeface="Helvetica"/>
              </a:rPr>
              <a:t>Explica cuáles son algunas de las características de la literatura apocalíptica y cómo esto nos ayuda a interpretar Apocalipsis (aprox. ½  página).</a:t>
            </a:r>
            <a:endParaRPr lang="en-US" dirty="0">
              <a:latin typeface="Helvetica"/>
            </a:endParaRPr>
          </a:p>
          <a:p>
            <a:r>
              <a:rPr lang="es-MX" dirty="0">
                <a:latin typeface="Helvetica"/>
              </a:rPr>
              <a:t>Seguir trabajando en la versión final de la investigación exegética breve.</a:t>
            </a:r>
            <a:endParaRPr lang="en-US" dirty="0">
              <a:latin typeface="Helvetica"/>
            </a:endParaRPr>
          </a:p>
        </p:txBody>
      </p:sp>
      <p:sp>
        <p:nvSpPr>
          <p:cNvPr id="3" name="Title 2"/>
          <p:cNvSpPr>
            <a:spLocks noGrp="1"/>
          </p:cNvSpPr>
          <p:nvPr>
            <p:ph type="title"/>
          </p:nvPr>
        </p:nvSpPr>
        <p:spPr/>
        <p:txBody>
          <a:bodyPr>
            <a:noAutofit/>
          </a:bodyPr>
          <a:lstStyle/>
          <a:p>
            <a:pPr eaLnBrk="1" fontAlgn="auto" hangingPunct="1">
              <a:spcAft>
                <a:spcPts val="0"/>
              </a:spcAft>
              <a:defRPr/>
            </a:pPr>
            <a:r>
              <a:rPr lang="es-MX" sz="4400" dirty="0" smtClean="0">
                <a:solidFill>
                  <a:schemeClr val="accent1">
                    <a:satMod val="150000"/>
                  </a:schemeClr>
                </a:solidFill>
                <a:ea typeface="+mj-ea"/>
              </a:rPr>
              <a:t>Tarea para esta semana	</a:t>
            </a:r>
            <a:endParaRPr lang="es-MX" sz="4400" dirty="0">
              <a:solidFill>
                <a:schemeClr val="accent1">
                  <a:satMod val="150000"/>
                </a:schemeClr>
              </a:solidFill>
              <a:ea typeface="+mj-e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r>
              <a:rPr lang="es-MX" dirty="0">
                <a:latin typeface="Helvetica"/>
              </a:rPr>
              <a:t>El autor se identifica como Judas (1).</a:t>
            </a:r>
            <a:endParaRPr lang="en-US" dirty="0">
              <a:latin typeface="Helvetica"/>
            </a:endParaRPr>
          </a:p>
          <a:p>
            <a:r>
              <a:rPr lang="es-MX" dirty="0">
                <a:latin typeface="Helvetica"/>
              </a:rPr>
              <a:t>En el NT hay cinco hombres con este nombre, pero solamente dos habrían tenido la autoridad para escribir esta carta.</a:t>
            </a:r>
            <a:endParaRPr lang="en-US" dirty="0">
              <a:latin typeface="Helvetica"/>
            </a:endParaRPr>
          </a:p>
          <a:p>
            <a:r>
              <a:rPr lang="es-MX" dirty="0">
                <a:latin typeface="Helvetica"/>
              </a:rPr>
              <a:t>¿Es el autor Judas el apóstol (Lucas 6:16; Hechos 1:13) (no Judas Iscariote)?  </a:t>
            </a:r>
          </a:p>
          <a:p>
            <a:r>
              <a:rPr lang="es-MX" dirty="0">
                <a:latin typeface="Helvetica"/>
              </a:rPr>
              <a:t>Parece que no, porque el autor no se identifica como “apóstol”; parece separarse de los apóstoles (17).</a:t>
            </a:r>
            <a:endParaRPr lang="en-US" dirty="0">
              <a:latin typeface="Helvetica"/>
            </a:endParaRPr>
          </a:p>
        </p:txBody>
      </p:sp>
      <p:sp>
        <p:nvSpPr>
          <p:cNvPr id="2" name="Title 1"/>
          <p:cNvSpPr>
            <a:spLocks noGrp="1"/>
          </p:cNvSpPr>
          <p:nvPr>
            <p:ph type="title"/>
          </p:nvPr>
        </p:nvSpPr>
        <p:spPr/>
        <p:txBody>
          <a:bodyPr>
            <a:noAutofit/>
          </a:bodyPr>
          <a:lstStyle/>
          <a:p>
            <a:pPr>
              <a:defRPr/>
            </a:pPr>
            <a:r>
              <a:rPr lang="es-MX" sz="4800" dirty="0" smtClean="0">
                <a:ea typeface="+mj-ea"/>
              </a:rPr>
              <a:t>Autor </a:t>
            </a:r>
            <a:r>
              <a:rPr lang="es-MX" sz="2000" dirty="0" smtClean="0">
                <a:ea typeface="+mj-ea"/>
              </a:rPr>
              <a:t>(Biblia NVI de Estudio, 1918)</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r>
              <a:rPr lang="es-MX" dirty="0">
                <a:latin typeface="Helvetica"/>
              </a:rPr>
              <a:t>¿Es el autor Judas el medio hermano del Señor (Mateo 13:55; Marcos 6:3)?  Es probable.  </a:t>
            </a:r>
            <a:endParaRPr lang="en-US" dirty="0">
              <a:latin typeface="Helvetica"/>
            </a:endParaRPr>
          </a:p>
          <a:p>
            <a:pPr lvl="1"/>
            <a:r>
              <a:rPr lang="es-MX" sz="3200" dirty="0">
                <a:latin typeface="Helvetica"/>
              </a:rPr>
              <a:t>Se llama “el hermano de Jacobo” (1).  </a:t>
            </a:r>
            <a:endParaRPr lang="en-US" sz="3200" dirty="0">
              <a:latin typeface="Helvetica"/>
            </a:endParaRPr>
          </a:p>
          <a:p>
            <a:pPr lvl="1"/>
            <a:r>
              <a:rPr lang="es-MX" sz="3200" dirty="0">
                <a:latin typeface="Helvetica"/>
              </a:rPr>
              <a:t>Lo más típico era para llamarse “un hijo de alguien” y no “un hermano de alguien.”  </a:t>
            </a:r>
            <a:endParaRPr lang="en-US" sz="3200" dirty="0">
              <a:latin typeface="Helvetica"/>
            </a:endParaRPr>
          </a:p>
          <a:p>
            <a:pPr lvl="1"/>
            <a:r>
              <a:rPr lang="es-MX" sz="3200" dirty="0">
                <a:latin typeface="Helvetica"/>
              </a:rPr>
              <a:t>¿Se refiere a sí mismo así por la prominencia de su hermano Jacobo en la iglesia en Jerusalén?</a:t>
            </a:r>
            <a:endParaRPr lang="en-US" sz="3200"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800" dirty="0" smtClean="0">
                <a:ea typeface="+mj-ea"/>
              </a:rPr>
              <a:t>Autor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s-MX" dirty="0">
                <a:latin typeface="Helvetica"/>
              </a:rPr>
              <a:t>Ni Judas ni Jacobo se referían a sí mismos como hermanos del Señor, aunque otros sí les llamaban así (Mateo 13:55; Juan 7:3-10; etc.).  </a:t>
            </a:r>
            <a:endParaRPr lang="en-US" dirty="0">
              <a:latin typeface="Helvetica"/>
            </a:endParaRPr>
          </a:p>
          <a:p>
            <a:r>
              <a:rPr lang="es-MX" dirty="0">
                <a:latin typeface="Helvetica"/>
              </a:rPr>
              <a:t>Tenemos referencias tempranas a esta carta en la historia de la iglesia por personas que la aceptaban como canónica: Clemente de Roma (c. 96 d.C.), Clemente de Alejandría (155-215 d.C.), Tertuliano (150-222 d.C.), Orígenes (185-253).</a:t>
            </a:r>
            <a:endParaRPr lang="en-US" dirty="0">
              <a:latin typeface="Helvetica"/>
            </a:endParaRPr>
          </a:p>
        </p:txBody>
      </p:sp>
      <p:sp>
        <p:nvSpPr>
          <p:cNvPr id="2" name="Title 1"/>
          <p:cNvSpPr>
            <a:spLocks noGrp="1"/>
          </p:cNvSpPr>
          <p:nvPr>
            <p:ph type="title"/>
          </p:nvPr>
        </p:nvSpPr>
        <p:spPr/>
        <p:txBody>
          <a:bodyPr>
            <a:noAutofit/>
          </a:bodyPr>
          <a:lstStyle/>
          <a:p>
            <a:pPr>
              <a:defRPr/>
            </a:pPr>
            <a:r>
              <a:rPr lang="es-MX" sz="4800" dirty="0" smtClean="0">
                <a:ea typeface="+mj-ea"/>
              </a:rPr>
              <a:t>Autor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s-MX" dirty="0">
                <a:latin typeface="Helvetica"/>
              </a:rPr>
              <a:t>Según Gerónimo y Dídimo, algunos no aceptaban la carta como canónica por su uso de literatura no-inspirada o apócrifa.  </a:t>
            </a:r>
          </a:p>
          <a:p>
            <a:r>
              <a:rPr lang="es-MX" dirty="0">
                <a:latin typeface="Helvetica"/>
              </a:rPr>
              <a:t>Pero se puede reconocer que un autor inspirado puede hacer uso de literatura no-inspirada para usos aceptables.  </a:t>
            </a:r>
          </a:p>
          <a:p>
            <a:r>
              <a:rPr lang="es-MX" dirty="0">
                <a:latin typeface="Helvetica"/>
              </a:rPr>
              <a:t>Por lo tanto, la iglesia sí la aceptó como una carta auténtica e inspirada por Dios.</a:t>
            </a:r>
            <a:endParaRPr lang="en-US" dirty="0">
              <a:latin typeface="Helvetica"/>
            </a:endParaRPr>
          </a:p>
          <a:p>
            <a:endParaRPr lang="en-US" dirty="0">
              <a:latin typeface="Helvetica"/>
            </a:endParaRPr>
          </a:p>
        </p:txBody>
      </p:sp>
      <p:sp>
        <p:nvSpPr>
          <p:cNvPr id="2" name="Title 1"/>
          <p:cNvSpPr>
            <a:spLocks noGrp="1"/>
          </p:cNvSpPr>
          <p:nvPr>
            <p:ph type="title"/>
          </p:nvPr>
        </p:nvSpPr>
        <p:spPr/>
        <p:txBody>
          <a:bodyPr>
            <a:noAutofit/>
          </a:bodyPr>
          <a:lstStyle/>
          <a:p>
            <a:pPr>
              <a:defRPr/>
            </a:pPr>
            <a:r>
              <a:rPr lang="es-MX" sz="4800" dirty="0" smtClean="0">
                <a:ea typeface="+mj-ea"/>
              </a:rPr>
              <a:t>Autor </a:t>
            </a:r>
            <a:endParaRPr lang="en-US" sz="20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s-MX" dirty="0">
                <a:latin typeface="Helvetica"/>
              </a:rPr>
              <a:t>No hay nada en la carta que requiere una fecha más tarde que la vida de Judas el hermano del Señor, ni las vidas de los apóstoles.  Puede ser que algunos de los lectores habían escuchado a los apóstoles (ver 17-18).</a:t>
            </a:r>
            <a:endParaRPr lang="en-US" dirty="0">
              <a:latin typeface="Helvetica"/>
            </a:endParaRPr>
          </a:p>
          <a:p>
            <a:r>
              <a:rPr lang="es-MX" dirty="0">
                <a:latin typeface="Helvetica"/>
              </a:rPr>
              <a:t>El error combatido por Judas se encontraba en el primer siglo.</a:t>
            </a:r>
            <a:endParaRPr lang="en-US"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Fecha y lugar </a:t>
            </a:r>
            <a:r>
              <a:rPr lang="es-MX" sz="2200" dirty="0" smtClean="0">
                <a:ea typeface="+mj-ea"/>
              </a:rPr>
              <a:t>(Biblia NVI de Estudio, 1918)</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s-MX" dirty="0">
                <a:latin typeface="Helvetica"/>
              </a:rPr>
              <a:t>El uso de la palabra “fe” para referirse al cuerpo de verdad creído no requiere una fecha tarde.  Se usaba la palabra “fe” en este sentido tan temprano como Gálatas 1:23.</a:t>
            </a:r>
            <a:endParaRPr lang="en-US" dirty="0">
              <a:latin typeface="Helvetica"/>
            </a:endParaRPr>
          </a:p>
          <a:p>
            <a:r>
              <a:rPr lang="es-MX" dirty="0">
                <a:latin typeface="Helvetica"/>
              </a:rPr>
              <a:t>Si 2 Pedro hace uso de Judas, Judas fue escrito cerca del año 65 d.C.  Si fue al revés, entonces una fecha cerca del año 80 d.C. es posible.</a:t>
            </a:r>
            <a:endParaRPr lang="en-US" dirty="0">
              <a:latin typeface="Helvetica"/>
            </a:endParaRPr>
          </a:p>
          <a:p>
            <a:r>
              <a:rPr lang="es-MX" dirty="0">
                <a:latin typeface="Helvetica"/>
              </a:rPr>
              <a:t>No sabemos de dónde lo escribió Judas.</a:t>
            </a:r>
            <a:endParaRPr lang="en-US"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Fecha y lugar </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r>
              <a:rPr lang="es-MX" dirty="0">
                <a:latin typeface="Helvetica"/>
              </a:rPr>
              <a:t>El saludo de Judas es muy general (1).  Las alusiones al AT y Enoc sugieren una familiaridad con el AT por parte de los lectores.  </a:t>
            </a:r>
            <a:endParaRPr lang="en-US" dirty="0">
              <a:latin typeface="Helvetica"/>
            </a:endParaRPr>
          </a:p>
          <a:p>
            <a:r>
              <a:rPr lang="es-MX" dirty="0">
                <a:latin typeface="Helvetica"/>
              </a:rPr>
              <a:t>Judas no menciona la ubicación de sus lectores.  </a:t>
            </a:r>
            <a:endParaRPr lang="en-US" dirty="0">
              <a:latin typeface="Helvetica"/>
            </a:endParaRPr>
          </a:p>
          <a:p>
            <a:r>
              <a:rPr lang="es-MX" dirty="0">
                <a:latin typeface="Helvetica"/>
              </a:rPr>
              <a:t>Sabemos que los lectores probablemente luchaban con la herejía del antinomianismo.</a:t>
            </a:r>
            <a:endParaRPr lang="en-US" dirty="0">
              <a:latin typeface="Helvetica"/>
            </a:endParaRPr>
          </a:p>
          <a:p>
            <a:pPr>
              <a:buFont typeface="Wingdings 2" charset="0"/>
              <a:buNone/>
            </a:pPr>
            <a:endParaRPr lang="es-MX" dirty="0">
              <a:latin typeface="Helvetica"/>
            </a:endParaRPr>
          </a:p>
        </p:txBody>
      </p:sp>
      <p:sp>
        <p:nvSpPr>
          <p:cNvPr id="2" name="Title 1"/>
          <p:cNvSpPr>
            <a:spLocks noGrp="1"/>
          </p:cNvSpPr>
          <p:nvPr>
            <p:ph type="title"/>
          </p:nvPr>
        </p:nvSpPr>
        <p:spPr/>
        <p:txBody>
          <a:bodyPr/>
          <a:lstStyle/>
          <a:p>
            <a:pPr>
              <a:defRPr/>
            </a:pPr>
            <a:r>
              <a:rPr lang="es-MX" dirty="0" smtClean="0">
                <a:ea typeface="+mj-ea"/>
              </a:rPr>
              <a:t>Destinatarios </a:t>
            </a:r>
            <a:r>
              <a:rPr lang="es-MX" sz="2200" dirty="0" smtClean="0">
                <a:ea typeface="+mj-ea"/>
              </a:rPr>
              <a:t>(Biblia NVI de Estudio, 1918)</a:t>
            </a:r>
            <a:endParaRPr lang="en-US" sz="2200" dirty="0">
              <a:ea typeface="+mj-ea"/>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4236</TotalTime>
  <Words>1522</Words>
  <Application>Microsoft Macintosh PowerPoint</Application>
  <PresentationFormat>Presentación en pantalla (4:3)</PresentationFormat>
  <Paragraphs>118</Paragraphs>
  <Slides>24</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Corbel</vt:lpstr>
      <vt:lpstr>Wingdings 2</vt:lpstr>
      <vt:lpstr>Wingdings</vt:lpstr>
      <vt:lpstr>Wingdings 3</vt:lpstr>
      <vt:lpstr>Calibri</vt:lpstr>
      <vt:lpstr>Pptssem</vt:lpstr>
      <vt:lpstr>Las cartas generales del Nuevo Testamento y Apocalipsis </vt:lpstr>
      <vt:lpstr>Judas</vt:lpstr>
      <vt:lpstr>Autor (Biblia NVI de Estudio, 1918)</vt:lpstr>
      <vt:lpstr>Autor </vt:lpstr>
      <vt:lpstr>Autor </vt:lpstr>
      <vt:lpstr>Autor </vt:lpstr>
      <vt:lpstr>Fecha y lugar (Biblia NVI de Estudio, 1918)</vt:lpstr>
      <vt:lpstr>Fecha y lugar </vt:lpstr>
      <vt:lpstr>Destinatarios (Biblia NVI de Estudio, 1918)</vt:lpstr>
      <vt:lpstr>Ocasión y propósito (Biblia NVI de Estudio, 1919)</vt:lpstr>
      <vt:lpstr>Ocasión y propósito </vt:lpstr>
      <vt:lpstr>Ocasión y propósito </vt:lpstr>
      <vt:lpstr>Ocasión y propósito </vt:lpstr>
      <vt:lpstr>Ocasión y propósito </vt:lpstr>
      <vt:lpstr>Bosquejo (Biblia NVI de Estudio, 1919)</vt:lpstr>
      <vt:lpstr>Bosquejo </vt:lpstr>
      <vt:lpstr>Bosquejo </vt:lpstr>
      <vt:lpstr>Bosquejo </vt:lpstr>
      <vt:lpstr>Aspectos literarios (giffmex.org)</vt:lpstr>
      <vt:lpstr>Aspectos literarios </vt:lpstr>
      <vt:lpstr>Aspectos literarios </vt:lpstr>
      <vt:lpstr>Mensaje de Judas para la Iglesia hoy</vt:lpstr>
      <vt:lpstr>Mensaje de Judas para la Iglesia hoy</vt:lpstr>
      <vt:lpstr>Tarea para esta semana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69</cp:revision>
  <dcterms:created xsi:type="dcterms:W3CDTF">2010-03-12T17:58:51Z</dcterms:created>
  <dcterms:modified xsi:type="dcterms:W3CDTF">2012-10-10T19:59:12Z</dcterms:modified>
</cp:coreProperties>
</file>