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6"/>
  </p:notesMasterIdLst>
  <p:sldIdLst>
    <p:sldId id="267" r:id="rId2"/>
    <p:sldId id="260" r:id="rId3"/>
    <p:sldId id="269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1" d="100"/>
          <a:sy n="111" d="100"/>
        </p:scale>
        <p:origin x="-1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2B3BCC-C164-4740-8CA7-C78BFF15EFF7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08933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1C497-20D8-CF48-8F19-C3B7AAB8F855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81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197C99-BBA8-3A43-9C51-45992B4ABE12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2211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1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22B27F-210B-3F42-8CAC-5EC073EA85BB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2232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2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7BCE5-92FD-1345-9A3E-E73201ECD248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2252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2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90C11-DFBF-6443-9B4A-0231B7D590B4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2273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73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40275-4FE2-3B40-9D0A-B8E7E0E7CF1E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2048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DABEBD-A7C4-EF4F-B77A-CA4FB989E06D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2027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CACA5-AFA4-5440-9E89-68FA12B6CFFD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2068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68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B32F4-8A02-0545-8A8D-BFA88057343D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2088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88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0A081C-0AA7-2D49-9CE4-78C02C8DCCD9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2109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09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C2988-DD61-0042-BFC5-E69849BFCA66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2150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47D78-D6EF-1145-8629-8B6DAFFAB808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2170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7CC52-B64E-9346-871C-A86043CBE657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2191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91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8C1E9-5877-3842-9985-04D1B1A3838D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D656-CB4E-8A41-9519-09698E713018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419C-4C77-FA47-B816-FC7349EE41DB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8DD2597-52CC-D043-BBEB-0ADA8B92E31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732C4-F33A-1544-9710-61765DB3F0DD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501A-1ECF-7E4D-9219-083F6A7AF0D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DCFA-A01A-B342-96CD-E2ECB4EB9205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FEF5-AFBB-4549-84BD-852DCBB73540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E962-79A2-6543-B5EB-FCD6BB296EDF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A75AE7-3B3B-AE45-8F80-CD5CD3D76F72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13A975-2A4A-9845-8159-F9A078276A13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373B369-23F9-C64A-8CFB-FCDADCC913C7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La presentaci</a:t>
            </a:r>
            <a:r>
              <a:rPr lang="es-ES_tradnl" altLang="ja-JP" sz="5000" dirty="0">
                <a:latin typeface="AveriaSerif-Bold"/>
                <a:cs typeface="AveriaSerif-Bold"/>
              </a:rPr>
              <a:t>ón del </a:t>
            </a:r>
            <a:r>
              <a:rPr lang="es-ES_tradnl" altLang="ja-JP" sz="5000" dirty="0" smtClean="0">
                <a:latin typeface="AveriaSerif-Bold"/>
                <a:cs typeface="AveriaSerif-Bold"/>
              </a:rPr>
              <a:t>sermón I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altLang="ja-JP" sz="2800"/>
              <a:t>3.	Consideren algunos gráficos de los volúmenes de cuatro sermones de cuatro predicadores.</a:t>
            </a:r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El volumen</a:t>
            </a:r>
            <a:endParaRPr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El tono normal para ti es el que usas cuando estás escuchando a alguien y afirmando sus palabras, haciendo un sonido tipo canturreo.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Es recomendable empezar el sermón cerca de tu tono natural y subir y bajar según los énfasis naturales del contenido.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Igual que con el volumen, el tono debe subir y bajar en una forma natural a través del sermón.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Recuerda que puedes enfatizar subiendo o bajando el tono.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Hay que evitar la monotonía, la cual duerme o irrita.</a:t>
            </a:r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El tono</a:t>
            </a:r>
            <a:endParaRPr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Igual que los otros elementos, la velocidad de pronunciar las palabras debe variar según los énfasis naturales del contenido del sermón.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Recuerda que puedes enfatizar aumentando o disminuyendo la velocidad.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La velocidad no debe ser tan rápida que milite contra la correcta pronunciación o la comprensión de las palabras.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Una baja velocidad constante es soporífica.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La pausa es una de las herramientas más poderosas disponibles, porque para completamente el flujo de palabras y así contrasta con el resto del sermón.</a:t>
            </a:r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La velocidad</a:t>
            </a:r>
            <a:endParaRPr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El trémolo es el temblor de la voz, producido por emoción o por la imitación de emoción.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Nunca debemos fingir emoción que no sentimos.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Si nos emocionamos durante el sermón, la voz hará lo suyo para comunicar esa emoción.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El trémolo no es un aspecto que hay que desarrollar sino controlar y canalizar si se presenta.</a:t>
            </a: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El tr</a:t>
            </a:r>
            <a:r>
              <a:rPr lang="es-ES_tradnl" altLang="ja-JP" sz="3200"/>
              <a:t>émolo</a:t>
            </a:r>
            <a:endParaRPr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No es un aspecto tan importante como los primeros tres, pero la aspereza puede utilizarse para comunicar ciertas emociones humanas. 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Se puede utilizar para distinguir entre voces en la lectura pública de la Biblia.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La aspereza se logra por medio de aspirar excesivamente como cuando estamos susurrando.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Normalmente debemos evitar la aspereza y buscar la máxima claridad.</a:t>
            </a: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La suavidad o la aspereza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/>
              <a:t>Seg</a:t>
            </a:r>
            <a:r>
              <a:rPr lang="es-ES_tradnl" altLang="ja-JP" sz="2800"/>
              <a:t>ún </a:t>
            </a:r>
            <a:r>
              <a:rPr lang="es-ES_tradnl" sz="2800"/>
              <a:t>una historia relatada por Cicer</a:t>
            </a:r>
            <a:r>
              <a:rPr lang="es-ES_tradnl" altLang="ja-JP" sz="2800"/>
              <a:t>ón </a:t>
            </a:r>
            <a:r>
              <a:rPr lang="es-ES_tradnl" sz="2800"/>
              <a:t>en su </a:t>
            </a:r>
            <a:r>
              <a:rPr lang="es-ES_tradnl" sz="2800" i="1"/>
              <a:t>De oratore</a:t>
            </a:r>
            <a:r>
              <a:rPr lang="es-ES_tradnl" sz="2800"/>
              <a:t>, el gran orador Dem</a:t>
            </a:r>
            <a:r>
              <a:rPr lang="es-ES_tradnl" altLang="ja-JP" sz="2800"/>
              <a:t>óst</a:t>
            </a:r>
            <a:r>
              <a:rPr lang="es-ES_tradnl" sz="2800"/>
              <a:t>enes consider</a:t>
            </a:r>
            <a:r>
              <a:rPr lang="es-ES_tradnl" altLang="ja-JP" sz="2800"/>
              <a:t>ó</a:t>
            </a:r>
            <a:r>
              <a:rPr lang="es-ES_tradnl" sz="2800"/>
              <a:t> que el primer, el segundo y le tercer aspecto m</a:t>
            </a:r>
            <a:r>
              <a:rPr lang="es-ES_tradnl" altLang="ja-JP" sz="2800"/>
              <a:t>ás</a:t>
            </a:r>
            <a:r>
              <a:rPr lang="es-ES_tradnl" sz="2800"/>
              <a:t> importante de la elocuencia es la presentaci</a:t>
            </a:r>
            <a:r>
              <a:rPr lang="es-ES_tradnl" altLang="ja-JP" sz="2800"/>
              <a:t>ón</a:t>
            </a:r>
            <a:r>
              <a:rPr lang="es-ES_tradnl" sz="2800"/>
              <a:t> (255; libro 3, cap. 56).</a:t>
            </a:r>
            <a:r>
              <a:rPr lang="es-ES_tradnl" sz="2800">
                <a:latin typeface="Times New Roman" charset="0"/>
              </a:rPr>
              <a:t> </a:t>
            </a:r>
            <a:endParaRPr lang="es-ES_tradnl" altLang="ja-JP" sz="2800"/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Según la definición de la predicación de Phillips Brooks, involucra la personalidad del predicador.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Por lo tanto, cada predicador tiene que desarrollar su propio estilo de acuerdo a su persona.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El sermón es un evento oral y visual.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La predicación es hablar en una forma natural y elevada.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Consideraciones preliminares</a:t>
            </a:r>
            <a:endParaRPr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/>
              <a:t>Si sabes hablar en una forma correcta y animada, ya tienes lo esencial para tener una buena presentación.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/>
              <a:t>Según Robert L. Dabney (333), “</a:t>
            </a:r>
            <a:r>
              <a:rPr lang="es-ES_tradnl" sz="2800"/>
              <a:t>La elocuencia no es la mera comunicación de un juego de nociones secas; es una infección espiritual, una comunión de vida y acción entre dos almas, una proyección del pensamiento, convicci</a:t>
            </a:r>
            <a:r>
              <a:rPr lang="es-ES_tradnl" altLang="ja-JP" sz="2800"/>
              <a:t>ón, </a:t>
            </a:r>
            <a:r>
              <a:rPr lang="es-ES_tradnl" sz="2800"/>
              <a:t>emoción y voluntad del orador en la mente y el corazón de la audiencia.</a:t>
            </a:r>
            <a:r>
              <a:rPr lang="ja-JP" altLang="es-ES_tradnl" sz="2800"/>
              <a:t>”</a:t>
            </a:r>
            <a:endParaRPr lang="es-ES_tradnl" sz="2800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Consideraciones preliminares</a:t>
            </a:r>
            <a:endParaRPr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/>
              <a:t>Seg</a:t>
            </a:r>
            <a:r>
              <a:rPr lang="es-ES_tradnl" altLang="ja-JP" sz="2800"/>
              <a:t>ún Aristóteles, los tres medios de persuadir son logos, pathos y ethos.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Escribiendo de ethos bajo el título, “El carácter del predicador con sus oyentes” (cap 18) Dabney incluyó: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El conocimiento competente y el buen juicio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La santidad de car</a:t>
            </a:r>
            <a:r>
              <a:rPr lang="es-ES_tradnl" altLang="ja-JP" sz="2400"/>
              <a:t>ácter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La buena voluntad dentro y fuera del púlpito.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/>
              <a:t>En Arist</a:t>
            </a:r>
            <a:r>
              <a:rPr lang="es-ES_tradnl" altLang="ja-JP" sz="2800"/>
              <a:t>óteles, la preocupación es con tener un buen ethos en el momento de hablar.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El carácter del predicador cristiano es algo que tiene que cultivar y proteger constantemente si quiere que sus oyentes lo escuchen con buena voluntad y que perdonen sus deficiencias.</a:t>
            </a:r>
            <a:endParaRPr lang="es-ES_tradnl" sz="2800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El ethos del predicador</a:t>
            </a:r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/>
              <a:t>Seg</a:t>
            </a:r>
            <a:r>
              <a:rPr lang="es-ES_tradnl" altLang="ja-JP" sz="2800"/>
              <a:t>ún Dabney (caps 19-20), los elementos del buen estilo incluyen: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Pureza gramatical, seg</a:t>
            </a:r>
            <a:r>
              <a:rPr lang="es-ES_tradnl" altLang="ja-JP" sz="2400"/>
              <a:t>ún el uso actual del idioma entre los mejores escritores y oradores</a:t>
            </a:r>
            <a:endParaRPr lang="es-ES_tradnl" sz="2400"/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Perspicacia (claridad), lograda por medio de una mezcla de brevedad y amplificaci</a:t>
            </a:r>
            <a:r>
              <a:rPr lang="es-ES_tradnl" altLang="ja-JP" sz="2400"/>
              <a:t>ón</a:t>
            </a:r>
            <a:endParaRPr lang="es-ES_tradnl" sz="2400"/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Energ</a:t>
            </a:r>
            <a:r>
              <a:rPr lang="es-ES_tradnl" altLang="ja-JP" sz="2400"/>
              <a:t>ía (vivacidad), lograda por medio del uso de lo concreto y lo específico en lugar de lo abstracto y lo general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Elegancia, el resultado de los elementos anteriores y el evitar repeticiones irritantes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Popularidad en sentido de ser dirigido al pueblo, no a la academia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Seriedad o gravedad, de acuerdo al tema tratado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Simplicidad en contraste con artificialidad</a:t>
            </a:r>
            <a:endParaRPr lang="es-ES_tradnl" sz="2400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Elementos de un buen estilo</a:t>
            </a:r>
            <a:endParaRPr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2"/>
            </a:pPr>
            <a:r>
              <a:rPr lang="es-ES_tradnl" sz="2800"/>
              <a:t>Su consejo en cuanto a c</a:t>
            </a:r>
            <a:r>
              <a:rPr lang="es-ES_tradnl" altLang="ja-JP" sz="2800"/>
              <a:t>ómo desarrollar un buen estilo son: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El habla clara es resultado del pensamiento claro.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Hay que evitar toda afectaci</a:t>
            </a:r>
            <a:r>
              <a:rPr lang="es-ES_tradnl" altLang="ja-JP" sz="2400"/>
              <a:t>ón, toda artificialidad</a:t>
            </a:r>
            <a:endParaRPr lang="es-ES_tradnl" sz="2400"/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Hay que cultivar </a:t>
            </a:r>
            <a:r>
              <a:rPr lang="ja-JP" altLang="es-ES_tradnl" sz="2400"/>
              <a:t>“</a:t>
            </a:r>
            <a:r>
              <a:rPr lang="es-ES_tradnl" sz="2400"/>
              <a:t>el coraz</a:t>
            </a:r>
            <a:r>
              <a:rPr lang="es-ES_tradnl" altLang="ja-JP" sz="2400"/>
              <a:t>ón en el altar de la gracia divina, en el aumento de nuestra fe y en el avivamiento de nuestro amor” (301).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2"/>
            </a:pPr>
            <a:r>
              <a:rPr lang="es-ES_tradnl" altLang="ja-JP" sz="2800"/>
              <a:t>Chapell simplifica todo esto insistiendo en naturalidad como el principal requisito del buen estilo (Apéndice 1).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“Los oyentes recuerdan la presentación de los pobres oradores; recuerdan el contenido de los buenos” (315).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“Por lo tanto, la meta del predicador es salir del camino de su sermón” (315).</a:t>
            </a:r>
            <a:endParaRPr lang="es-ES_tradnl" sz="2400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Elementos de un buen estilo</a:t>
            </a:r>
            <a:endParaRPr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endParaRPr lang="es-ES_tradnl" sz="28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ES_tradnl" sz="2800"/>
              <a:t>Basicamente hay dos componentes de la presentaci</a:t>
            </a:r>
            <a:r>
              <a:rPr lang="es-ES_tradnl" altLang="ja-JP" sz="2800"/>
              <a:t>ón del sermón: </a:t>
            </a:r>
          </a:p>
          <a:p>
            <a:pPr marL="1009650" lvl="1" indent="-2667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400"/>
              <a:t>la voz</a:t>
            </a:r>
          </a:p>
          <a:p>
            <a:pPr marL="1009650" lvl="1" indent="-266700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400"/>
              <a:t>el movimiento corporal.</a:t>
            </a:r>
            <a:endParaRPr lang="es-ES_tradnl" sz="2400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Los componentes de la presentaci</a:t>
            </a:r>
            <a:r>
              <a:rPr lang="es-ES_tradnl" altLang="ja-JP" sz="32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sz="2800"/>
              <a:t>1.	</a:t>
            </a:r>
            <a:r>
              <a:rPr lang="es-ES_tradnl" altLang="ja-JP" sz="2800"/>
              <a:t>La voz tiene por lo menos estas variables: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Timbre, la calidad individual de cada voz humana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Volumen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Tono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Velocidad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Tr</a:t>
            </a:r>
            <a:r>
              <a:rPr lang="es-ES_tradnl" altLang="ja-JP" sz="2400"/>
              <a:t>émolo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Suavidad o aspereza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2"/>
            </a:pPr>
            <a:r>
              <a:rPr lang="es-ES_tradnl" sz="2800"/>
              <a:t>La meta es utilizar una variedad apropiada en cada una de est</a:t>
            </a:r>
            <a:r>
              <a:rPr lang="es-ES_tradnl" altLang="ja-JP" sz="2800"/>
              <a:t>as variables.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2"/>
            </a:pPr>
            <a:r>
              <a:rPr lang="es-ES_tradnl" sz="2800"/>
              <a:t>Lo que determina lo apropiado es: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El </a:t>
            </a:r>
            <a:r>
              <a:rPr lang="es-ES_tradnl" altLang="ja-JP" sz="2400"/>
              <a:t>énfasis natural del </a:t>
            </a:r>
            <a:r>
              <a:rPr lang="es-ES_tradnl" sz="2400"/>
              <a:t>contenido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El contexto de la pr</a:t>
            </a:r>
            <a:r>
              <a:rPr lang="es-ES_tradnl" altLang="ja-JP" sz="2400"/>
              <a:t>édica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La ubicación en el sermón</a:t>
            </a:r>
            <a:endParaRPr lang="es-ES_tradnl" sz="2400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La voz</a:t>
            </a:r>
            <a:endParaRPr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/>
              <a:t>El serm</a:t>
            </a:r>
            <a:r>
              <a:rPr lang="es-ES_tradnl" altLang="ja-JP" sz="2800"/>
              <a:t>ón tiene que ser audible para toda la audiencia.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Si no hay amplificaci</a:t>
            </a:r>
            <a:r>
              <a:rPr lang="es-ES_tradnl" altLang="ja-JP" sz="2400"/>
              <a:t>ón, hay que ajustar el volumen para que los de la última fila puedan escuchar bien.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Si hay </a:t>
            </a:r>
            <a:r>
              <a:rPr lang="es-ES_tradnl" sz="2400"/>
              <a:t>amplificaci</a:t>
            </a:r>
            <a:r>
              <a:rPr lang="es-ES_tradnl" altLang="ja-JP" sz="2400"/>
              <a:t>ón, todavía hay que dirigir la voz a la gente por encima del micrófono.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/>
              <a:t>Empieza el sermón con el volumen mínimo necesario y auméntalo y disminúyelo según los énfasis naturales del contenido.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Recuerda que puedes enfatizar aumentando o disminuyendo el volumen.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Deja que el sermón suba y baje en forma natural.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Salvo en casos de emergencia o de pérdida de control, el gritar no es normal para los humanos.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/>
              <a:t>Si tu volumen irrita tu garganta, probablemente a tus oyentes también.</a:t>
            </a:r>
            <a:endParaRPr lang="es-ES_tradnl" sz="2400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_tradnl" sz="3200"/>
              <a:t>El volumen</a:t>
            </a:r>
            <a:endParaRPr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1592</TotalTime>
  <Words>1020</Words>
  <Application>Microsoft Macintosh PowerPoint</Application>
  <PresentationFormat>Presentación en pantalla (4:3)</PresentationFormat>
  <Paragraphs>99</Paragraphs>
  <Slides>14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ＭＳ Ｐゴシック</vt:lpstr>
      <vt:lpstr>Times New Roman</vt:lpstr>
      <vt:lpstr>Times</vt:lpstr>
      <vt:lpstr>Pptssem</vt:lpstr>
      <vt:lpstr>La presentación del sermón I</vt:lpstr>
      <vt:lpstr>Consideraciones preliminares</vt:lpstr>
      <vt:lpstr>Consideraciones preliminares</vt:lpstr>
      <vt:lpstr>El ethos del predicador</vt:lpstr>
      <vt:lpstr>Elementos de un buen estilo</vt:lpstr>
      <vt:lpstr>Elementos de un buen estilo</vt:lpstr>
      <vt:lpstr>Los componentes de la presentación</vt:lpstr>
      <vt:lpstr>La voz</vt:lpstr>
      <vt:lpstr>El volumen</vt:lpstr>
      <vt:lpstr>El volumen</vt:lpstr>
      <vt:lpstr>El tono</vt:lpstr>
      <vt:lpstr>La velocidad</vt:lpstr>
      <vt:lpstr>El trémolo</vt:lpstr>
      <vt:lpstr>La suavidad o la aspereza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Diagramas exegéticos y la idea central</dc:title>
  <dc:creator>Larry Trotter</dc:creator>
  <cp:lastModifiedBy>Carla Gallareta</cp:lastModifiedBy>
  <cp:revision>205</cp:revision>
  <dcterms:created xsi:type="dcterms:W3CDTF">2010-10-29T13:17:34Z</dcterms:created>
  <dcterms:modified xsi:type="dcterms:W3CDTF">2012-10-10T17:58:40Z</dcterms:modified>
</cp:coreProperties>
</file>