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7"/>
  </p:notesMasterIdLst>
  <p:sldIdLst>
    <p:sldId id="267" r:id="rId2"/>
    <p:sldId id="260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5" r:id="rId13"/>
    <p:sldId id="286" r:id="rId14"/>
    <p:sldId id="287" r:id="rId15"/>
    <p:sldId id="284" r:id="rId16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04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099902-B9B0-464A-9E4E-A8DA1755AFC4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5657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1C8E89-9072-0C42-A883-04DC14E34409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AFD299-E1BC-B94F-9635-D71047C61FC2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5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8FE0F-8565-A24B-A026-EE9BAEFFA070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63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560159-6D97-EB40-B8FC-757C9777B16F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65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02A093-04D9-FD40-9033-7A92D3802988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67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AB5CF-B6CF-E846-A65D-38F682D8503C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59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D6E81-2A21-CE44-B469-00EBF4B279CB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40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864364-DEFA-1244-B9D1-2C7C5A0623C6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4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E82E7-993D-9A47-8342-E3CE3FA84CAB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4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CC0BD-4D1D-E043-9433-AC1333659C48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4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48B8B-3A78-964A-849F-8C371C030373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527C9-D184-834D-B6E2-72558D5AAEEE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939A76-FB81-CD4F-87E7-E4753C98B8C9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53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71687-B53C-F248-8054-5817DB5C1C42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E596A1-FA4D-364C-92AF-B3E33EADCA0F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1B2D-73F4-F74C-968B-B56A61838A71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B784-C83E-5042-8679-8842DCE57DA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8E30B00-EC03-594D-B801-38A29D1E1BEB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EF0D-C449-554B-B8D2-2DE4DC6A899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2E62-1217-7C4C-932C-A40114EAFEC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5D68-0E0D-C04C-9A95-5536886F5A4D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C5B6-6611-8549-89A3-7A70CFEDB9FF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10A-FF5E-3D43-A397-AD2A180ED811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B6C09C2-39FF-B74F-A8D5-9F8E75B587C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7CD0F-6983-CD4C-B8AA-77BF0A3BF488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7822C47-C5B7-9B47-93EA-D2E5F322688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Las divisiones</a:t>
            </a:r>
          </a:p>
        </p:txBody>
      </p:sp>
      <p:pic>
        <p:nvPicPr>
          <p:cNvPr id="8" name="Imagen 7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AutoNum type="arabicPeriod" startAt="7"/>
            </a:pPr>
            <a:r>
              <a:rPr lang="es-ES_tradnl" altLang="ja-JP" sz="2800"/>
              <a:t>Sin embargo, tiene algunas desventajas: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Puede ser monótono si los sermones siempre siguen el mismo formato.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Puede aplanar los textos, forzándolos en un molde.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Puede frustrar o desesperar a los oyentes si el predicador no avanza como prometido.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Mitiga contra la extemporaneidad.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Elimina la sorpresa.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 altLang="ja-JP" sz="2800"/>
              <a:t>Es útil anunciarlos con textos didácticos o que contengan un argumento complejo.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 altLang="ja-JP" sz="2800"/>
              <a:t>Con estos textos, si los oyentes no siguen cada paso, estarán perdidos.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Las divisiones - c</a:t>
            </a:r>
            <a:r>
              <a:rPr lang="es-ES_tradnl" altLang="ja-JP" sz="3600"/>
              <a:t>ómo utilizarlas</a:t>
            </a:r>
            <a:endParaRPr lang="es-ES_tradnl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987752"/>
          </a:xfrm>
        </p:spPr>
        <p:txBody>
          <a:bodyPr>
            <a:normAutofit lnSpcReduction="10000"/>
          </a:bodyPr>
          <a:lstStyle/>
          <a:p>
            <a:pPr marL="812800" indent="-812800">
              <a:lnSpc>
                <a:spcPct val="90000"/>
              </a:lnSpc>
              <a:buFont typeface="Arial" charset="0"/>
              <a:buAutoNum type="arabicPeriod" startAt="10"/>
            </a:pPr>
            <a:r>
              <a:rPr lang="es-ES_tradnl" altLang="ja-JP" sz="2800" dirty="0"/>
              <a:t>Es menos útil anunciarlos con textos narrativos o sorpresivos (como las parábolas).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 startAt="10"/>
            </a:pPr>
            <a:r>
              <a:rPr lang="es-ES_tradnl" altLang="ja-JP" sz="2800" dirty="0"/>
              <a:t>Con estos textos, no debemos entenderlos hasta llegar a su conclusión, y el sermón puede capturar esa misma dinámica.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 startAt="10"/>
            </a:pPr>
            <a:r>
              <a:rPr lang="es-ES_tradnl" altLang="ja-JP" sz="2800" dirty="0"/>
              <a:t>Si se anuncian, se convierten en un acuerdo entre el predicador y la congregación en cuanto a dónde van a ir juntos.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 startAt="10"/>
            </a:pPr>
            <a:r>
              <a:rPr lang="es-ES_tradnl" altLang="ja-JP" sz="2800" dirty="0"/>
              <a:t>Si no se anuncian, pueden aparecer naturalmente en el transcurso del sermón.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 startAt="10"/>
            </a:pPr>
            <a:r>
              <a:rPr lang="es-ES_tradnl" altLang="ja-JP" sz="2800" dirty="0"/>
              <a:t>Si no se anuncian ni aparecen </a:t>
            </a:r>
            <a:r>
              <a:rPr lang="es-ES_tradnl" altLang="ja-JP" sz="2800" dirty="0" err="1"/>
              <a:t>explicitamente</a:t>
            </a:r>
            <a:r>
              <a:rPr lang="es-ES_tradnl" altLang="ja-JP" sz="2800" dirty="0"/>
              <a:t> en ningún momento, de todos modos, la congregación debe percibir la integridad y la progresión del sermón.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Las divisiones - c</a:t>
            </a:r>
            <a:r>
              <a:rPr lang="es-ES_tradnl" altLang="ja-JP" sz="3600"/>
              <a:t>ómo utilizarlas</a:t>
            </a:r>
            <a:endParaRPr lang="es-ES_tradnl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Si hay divisiones, cada división normalmente va a tener subdivisiones.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Los mismos principios de las divisiones se aplican a las subdivisiones pero en una forma más relajada, porque tienen que explicar el texto más que someterse a cierto formato.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Las subdivisiones apelan al texto para explicar cada división.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Las subdivisiones</a:t>
            </a:r>
            <a:endParaRPr lang="es-ES_tradnl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None/>
            </a:pPr>
            <a:endParaRPr lang="es-ES_tradnl" altLang="ja-JP" sz="2800"/>
          </a:p>
          <a:p>
            <a:pPr marL="812800" indent="-812800">
              <a:lnSpc>
                <a:spcPct val="90000"/>
              </a:lnSpc>
              <a:buFont typeface="Arial" charset="0"/>
              <a:buChar char="l"/>
            </a:pPr>
            <a:endParaRPr lang="es-ES_tradnl" altLang="ja-JP" sz="280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2400"/>
              <a:t>Las subdivisiones - un ejemplo del Salmo 105:1-6</a:t>
            </a:r>
            <a:endParaRPr lang="es-ES_tradnl" sz="280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304800" y="609600"/>
            <a:ext cx="8405813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romanUcPeriod"/>
            </a:pPr>
            <a:r>
              <a:rPr lang="es-ES_tradnl" altLang="ja-JP" sz="2800"/>
              <a:t>Dale gracias a Dios - 1-2</a:t>
            </a:r>
          </a:p>
          <a:p>
            <a:pPr marL="1066800" lvl="1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alphaUcPeriod"/>
            </a:pPr>
            <a:r>
              <a:rPr lang="es-ES_tradnl" altLang="ja-JP" sz="2800"/>
              <a:t>Este agradecimiento debe ser audible.</a:t>
            </a:r>
          </a:p>
          <a:p>
            <a:pPr marL="1066800" lvl="1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alphaUcPeriod"/>
            </a:pPr>
            <a:r>
              <a:rPr lang="es-ES_tradnl" altLang="ja-JP" sz="2800"/>
              <a:t>Este agradecimiento debe ser público.</a:t>
            </a:r>
          </a:p>
          <a:p>
            <a:pPr marL="1066800" lvl="1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alphaUcPeriod"/>
            </a:pPr>
            <a:r>
              <a:rPr lang="es-ES_tradnl" altLang="ja-JP" sz="2800"/>
              <a:t>Este agradecimiento es un testimonio a los inconversos.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romanUcPeriod"/>
            </a:pPr>
            <a:r>
              <a:rPr lang="es-ES_tradnl" altLang="ja-JP" sz="2800"/>
              <a:t>Alégrate en Dios - 3-4</a:t>
            </a:r>
          </a:p>
          <a:p>
            <a:pPr marL="1066800" lvl="1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alphaUcPeriod"/>
            </a:pPr>
            <a:r>
              <a:rPr lang="es-ES_tradnl" altLang="ja-JP" sz="2800"/>
              <a:t>Debemos gloriarnos en Dios.</a:t>
            </a:r>
          </a:p>
          <a:p>
            <a:pPr marL="1066800" lvl="1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alphaUcPeriod"/>
            </a:pPr>
            <a:r>
              <a:rPr lang="es-ES_tradnl" altLang="ja-JP" sz="2800"/>
              <a:t>Debemos gozarnos en Dios.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romanUcPeriod"/>
            </a:pPr>
            <a:r>
              <a:rPr lang="es-ES_tradnl" altLang="ja-JP" sz="2800"/>
              <a:t>Recuerda las obras de Dios - 5-6</a:t>
            </a:r>
          </a:p>
          <a:p>
            <a:pPr marL="1066800" lvl="1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alphaUcPeriod"/>
            </a:pPr>
            <a:r>
              <a:rPr lang="es-ES_tradnl" altLang="ja-JP" sz="2800"/>
              <a:t>Es necesario recordar para poder dar gracias.</a:t>
            </a:r>
          </a:p>
          <a:p>
            <a:pPr marL="1066800" lvl="1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alphaUcPeriod"/>
            </a:pPr>
            <a:r>
              <a:rPr lang="es-ES_tradnl" altLang="ja-JP" sz="2800"/>
              <a:t>Es necesario recordar nuestra historia y la historia de la redención.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None/>
            </a:pPr>
            <a:endParaRPr lang="es-ES_tradnl" altLang="ja-JP" sz="2800"/>
          </a:p>
          <a:p>
            <a:pPr marL="812800" indent="-812800">
              <a:lnSpc>
                <a:spcPct val="90000"/>
              </a:lnSpc>
              <a:buFont typeface="Arial" charset="0"/>
              <a:buChar char="l"/>
            </a:pPr>
            <a:endParaRPr lang="es-ES_tradnl" altLang="ja-JP" sz="280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2400"/>
              <a:t>Las subdivisiones - un ejemplo del G</a:t>
            </a:r>
            <a:r>
              <a:rPr lang="es-ES_tradnl" altLang="ja-JP" sz="2400"/>
              <a:t>álatas 1:1-24</a:t>
            </a:r>
            <a:endParaRPr lang="es-ES_tradnl" sz="280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04800" y="609600"/>
            <a:ext cx="8405813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romanUcPeriod"/>
            </a:pPr>
            <a:r>
              <a:rPr lang="es-ES_tradnl" altLang="ja-JP" sz="2200"/>
              <a:t>Introducción a los dos temas principales - 1-5</a:t>
            </a:r>
          </a:p>
          <a:p>
            <a:pPr marL="1066800" lvl="1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alphaUcPeriod"/>
            </a:pPr>
            <a:r>
              <a:rPr lang="es-ES_tradnl" altLang="ja-JP" sz="2200"/>
              <a:t>Pablo tuvo que defender su apostolado contra los que lo cuestionaron - 1-2.</a:t>
            </a:r>
          </a:p>
          <a:p>
            <a:pPr marL="1066800" lvl="1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alphaUcPeriod"/>
            </a:pPr>
            <a:r>
              <a:rPr lang="es-ES_tradnl" altLang="ja-JP" sz="2200"/>
              <a:t>Pablo tuvo que defender el único evangelio contra los que lo pervirtieron - 3-5.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romanUcPeriod"/>
            </a:pPr>
            <a:r>
              <a:rPr lang="es-ES_tradnl" altLang="ja-JP" sz="2200"/>
              <a:t>Hay un solo evangelio - 6-9</a:t>
            </a:r>
          </a:p>
          <a:p>
            <a:pPr marL="1066800" lvl="1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alphaUcPeriod"/>
            </a:pPr>
            <a:r>
              <a:rPr lang="es-ES_tradnl" altLang="ja-JP" sz="2200"/>
              <a:t>Los judaizantes predicaron salvación por fe y por esfuerzo humano - Ver Hechos 15:1-2.</a:t>
            </a:r>
          </a:p>
          <a:p>
            <a:pPr marL="1066800" lvl="1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alphaUcPeriod"/>
            </a:pPr>
            <a:r>
              <a:rPr lang="es-ES_tradnl" altLang="ja-JP" sz="2200"/>
              <a:t>El evangelio dice que la salvación es por medio de la fe en Cristo unicamente.</a:t>
            </a:r>
          </a:p>
          <a:p>
            <a:pPr marL="1066800" lvl="1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alphaUcPeriod"/>
            </a:pPr>
            <a:r>
              <a:rPr lang="es-ES_tradnl" altLang="ja-JP" sz="2200"/>
              <a:t>El mensaje de los judaizantes no es evangelio, buena noticia - 7.</a:t>
            </a:r>
          </a:p>
          <a:p>
            <a:pPr marL="1066800" lvl="1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alphaUcPeriod"/>
            </a:pPr>
            <a:r>
              <a:rPr lang="es-ES_tradnl" altLang="ja-JP" sz="2200"/>
              <a:t>Los que lo predican merecen condenación  - 8-9.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romanUcPeriod"/>
            </a:pPr>
            <a:r>
              <a:rPr lang="es-ES_tradnl" altLang="ja-JP" sz="2200"/>
              <a:t>Este evangelio es de Dios - 11-24</a:t>
            </a:r>
          </a:p>
          <a:p>
            <a:pPr marL="1066800" lvl="1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alphaUcPeriod"/>
            </a:pPr>
            <a:r>
              <a:rPr lang="es-ES_tradnl" altLang="ja-JP" sz="2200"/>
              <a:t>La manera en que Pablo recibió el evangelio revela su origen divino.</a:t>
            </a:r>
          </a:p>
          <a:p>
            <a:pPr marL="1066800" lvl="1" indent="-6096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AutoNum type="alphaUcPeriod"/>
            </a:pPr>
            <a:r>
              <a:rPr lang="es-ES_tradnl" altLang="ja-JP" sz="2200"/>
              <a:t>El efecto del evangelio en Pablo revela su origen divino.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987752"/>
          </a:xfrm>
        </p:spPr>
        <p:txBody>
          <a:bodyPr>
            <a:normAutofit lnSpcReduction="10000"/>
          </a:bodyPr>
          <a:lstStyle/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Si hay divisiones, tiene que haber transiciones entre una división y otra.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Las transiciones explican la conexión lógica, teológica o histórica entre las divisiones.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Deben ser breves y claras.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Si te cuesta trabajo explicar breve y claramente la conexión entre dos divisiones, probablemente es porque no la hay.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Al principio es recomendable que se escriban estas transiciones.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Con la práctica con las divisiones, las transiciones escritas serán menos necesarias, porque las conexiones serán inmediatamente obvias y </a:t>
            </a:r>
            <a:r>
              <a:rPr lang="es-ES_tradnl" altLang="ja-JP" sz="2800" dirty="0" err="1"/>
              <a:t>facilmente</a:t>
            </a:r>
            <a:r>
              <a:rPr lang="es-ES_tradnl" altLang="ja-JP" sz="2800" dirty="0"/>
              <a:t> declaradas en el momento indicado.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Las transici</a:t>
            </a:r>
            <a:r>
              <a:rPr lang="es-ES_tradnl" altLang="ja-JP" sz="3600"/>
              <a:t>ones</a:t>
            </a:r>
            <a:endParaRPr lang="es-ES_tradnl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Con los ejemplos de la clase anterior, ya empezamos a hablar de las divisiones del sermón.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Antes de seguir, es necesario explicar la idea de divisiones.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Aunque el sermón se enfoca en una proposición, las divisiones desarrollan esa proposición en un manera ordenada.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Ayudan al predicador a ser claro y a los oyentes a seguir el desarrollo del sermón y recordarlo.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Todos podemos recordar sermones que hemos escuchado (o predicado) que anduvieron sin rumbo y sin dirección.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Las divisiones</a:t>
            </a:r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/>
              <a:t>La proposición es la dirección, y las divisiones son los pasos en una dirección.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/>
              <a:t>En capítulo 8, Braga recomienda que las divisiones deben: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surgir de la proposición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ser distintas entre sí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ser progresivas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ser completas en sentido de dar la explicación total que el texto mismo da sin dejar fuera nada importante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contener una sola idea cada una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ser tan pocas que sea posible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variar de semana a semana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ser paralelas entre sí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Las divisiones</a:t>
            </a:r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Marcos 1:14-34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La evidencia del reino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La entrada en el reino</a:t>
            </a:r>
          </a:p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Marcos 2:1-12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El trasfondo teológico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El que perdona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El perdón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El que puede ser perdonado</a:t>
            </a:r>
          </a:p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Marcos 2:23 a 3:6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Jesús sancionó una obra de necesidad.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Jesús sancionó una obra de misericordia.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2800"/>
              <a:t>Las divisiones - unos ejemplos para evaluar</a:t>
            </a:r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Miqueas 6-7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Lo que Dios denuncia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Lo que Dios requiere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Lo que Dios ofrece</a:t>
            </a:r>
          </a:p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Salmo 105:1-6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Dale gracias a Dios - 1-2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Alégrate en Dios - 3-4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Recuerda las obras de Dios - 5-6</a:t>
            </a:r>
          </a:p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Salmo 1:1-6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Como ser felices y prósperos - 1-2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Lo que es ser feliz y próspero - 3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Los que no son felices ni prósperos - 4-5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2800"/>
              <a:t>Las divisiones - unos ejemplos para evaluar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Salmo 2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Las naciones rabian - 1-3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El Señor se ríe - 4-6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El Hijo reina - 7-9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El salmista ruega - 10-12</a:t>
            </a:r>
          </a:p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Habacuc 1:1-11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La queja - 1-4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La respuesta - 5-11</a:t>
            </a:r>
          </a:p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Malaquías 1:1-5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Breve historia de los sacerdotes y levitas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Las fallas de los sacerdotes y levitas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El llamado del maestro de la palabra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2800"/>
              <a:t>Las divisiones - unos ejemplos para evaluar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Gálatas 1:1-24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Introducción a los dos temas principales - 1-5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Hay un solo evangelio - 6-9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Este evangelio es de Dios - 11-24</a:t>
            </a:r>
          </a:p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Gálatas 3:1-14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Recibiste al Espíritu por fe - 2-5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Abraham fue justificado por fe - 6-9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Puedes vivir solamente por fe - 10-14</a:t>
            </a:r>
          </a:p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Gálatas 3:26 a 4:7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Somos hijos de Dios por la fe - 26-27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Somos igualmente hijos de Dios - 28-29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Somos plenamente hijos de Dios - 1-7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2800"/>
              <a:t>Las divisiones - unos ejemplos para evaluar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Gálatas 6:1-10</a:t>
            </a:r>
          </a:p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Exhibe el fruto del Espíritu: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Restaurando a tu hermano caído - 1-5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Proveyendo para el maestro de la palabra - 6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Haciendo bien a todos - 7-10</a:t>
            </a:r>
          </a:p>
          <a:p>
            <a:pPr marL="812800" indent="-812800">
              <a:lnSpc>
                <a:spcPct val="90000"/>
              </a:lnSpc>
              <a:buFont typeface="Arial" charset="0"/>
              <a:buNone/>
            </a:pPr>
            <a:r>
              <a:rPr lang="es-ES_tradnl" altLang="ja-JP"/>
              <a:t>Gálatas 6:14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La cruz de Cristo es tu única jactancia ante Dios.</a:t>
            </a:r>
          </a:p>
          <a:p>
            <a:pPr marL="1168400" lvl="1" indent="-7112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/>
              <a:t>La cruz de Cristo es tu única jactancia ante los hombres.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2800"/>
              <a:t>Las divisiones - unos ejemplos para evaluar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915744"/>
          </a:xfrm>
        </p:spPr>
        <p:txBody>
          <a:bodyPr>
            <a:normAutofit lnSpcReduction="10000"/>
          </a:bodyPr>
          <a:lstStyle/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Las divisiones son una ayuda para la memoria del predicador.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Las divisiones ayudan al predicador a encontrar el camino si lo pierde.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Las divisiones también son señales para la congregación, sobre todo si el camino es difícil o si lo pierden.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800" dirty="0"/>
              <a:t>Tradicionalmente los predicadores anunciaron su proposición y sus divisiones después de la introducción y cada vez que se inicia una nueva división.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800" dirty="0"/>
              <a:t>Este método tiende a producir un sermón clarísimo.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800" dirty="0"/>
              <a:t>Es recomendable sobre todo al principio del ministerio.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Las divisiones - c</a:t>
            </a:r>
            <a:r>
              <a:rPr lang="es-ES_tradnl" altLang="ja-JP" sz="3600"/>
              <a:t>ómo utilizarlas</a:t>
            </a:r>
            <a:endParaRPr lang="es-ES_tradnl" sz="28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590</TotalTime>
  <Words>1277</Words>
  <Application>Microsoft Macintosh PowerPoint</Application>
  <PresentationFormat>Presentación en pantalla (4:3)</PresentationFormat>
  <Paragraphs>148</Paragraphs>
  <Slides>15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Pptssem</vt:lpstr>
      <vt:lpstr>Las divisiones</vt:lpstr>
      <vt:lpstr>Las divisiones</vt:lpstr>
      <vt:lpstr>Las divisiones</vt:lpstr>
      <vt:lpstr>Las divisiones - unos ejemplos para evaluar</vt:lpstr>
      <vt:lpstr>Las divisiones - unos ejemplos para evaluar</vt:lpstr>
      <vt:lpstr>Las divisiones - unos ejemplos para evaluar</vt:lpstr>
      <vt:lpstr>Las divisiones - unos ejemplos para evaluar</vt:lpstr>
      <vt:lpstr>Las divisiones - unos ejemplos para evaluar</vt:lpstr>
      <vt:lpstr>Las divisiones - cómo utilizarlas</vt:lpstr>
      <vt:lpstr>Las divisiones - cómo utilizarlas</vt:lpstr>
      <vt:lpstr>Las divisiones - cómo utilizarlas</vt:lpstr>
      <vt:lpstr>Las subdivisiones</vt:lpstr>
      <vt:lpstr>Las subdivisiones - un ejemplo del Salmo 105:1-6</vt:lpstr>
      <vt:lpstr>Las subdivisiones - un ejemplo del Gálatas 1:1-24</vt:lpstr>
      <vt:lpstr>Las transiciones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Diagramas exegéticos y la idea central</dc:title>
  <dc:creator>Larry Trotter</dc:creator>
  <cp:lastModifiedBy>Carla Gallareta</cp:lastModifiedBy>
  <cp:revision>59</cp:revision>
  <dcterms:created xsi:type="dcterms:W3CDTF">2010-10-29T13:17:34Z</dcterms:created>
  <dcterms:modified xsi:type="dcterms:W3CDTF">2012-10-10T17:42:31Z</dcterms:modified>
</cp:coreProperties>
</file>