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67" r:id="rId2"/>
    <p:sldId id="288" r:id="rId3"/>
    <p:sldId id="260" r:id="rId4"/>
    <p:sldId id="293" r:id="rId5"/>
    <p:sldId id="298" r:id="rId6"/>
    <p:sldId id="299" r:id="rId7"/>
    <p:sldId id="301" r:id="rId8"/>
    <p:sldId id="300" r:id="rId9"/>
    <p:sldId id="302" r:id="rId10"/>
    <p:sldId id="296" r:id="rId11"/>
    <p:sldId id="297" r:id="rId12"/>
    <p:sldId id="303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1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199FD9-7C4C-8547-BA8B-856C4F9EFF8E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70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A3731-BD3A-4B4A-B177-5E7345D62F61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22336-5BFA-9648-B47A-4DAFDE527C24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157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2A044-F0C0-FB42-917C-47F6C58B8501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177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8C971-3373-5042-8123-81E2E485B51B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19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EC7C4-FA46-6C41-AFD0-7316C2A4CD30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78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DD2A6-9BD8-B64A-A346-3044683293E5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03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765E6-0E63-9E46-92CA-7EDC31A56C01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05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C6B01-A8DA-514C-822B-1EB22280D49C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09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6B665-29F9-2E4D-8009-509E968940A9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075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CB564-427F-044F-9A52-384286D0E8E8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116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A4A0C-9A37-274C-814C-FE26C8863A57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89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5797C-B2AE-EF4A-9E9E-088CE002803D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136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3E817D-B399-3344-BAE9-89480B2D6EC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62D6-1624-8948-A383-6770F9DAF9C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D1B5-D3A4-4244-9D0E-79C4034CC7C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45828B-CA94-7A4B-8CD1-DC112A03347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7A91-744F-A94F-8FD0-BA27121FCAC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E5-916A-6D46-A2F4-496C8C38805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AA8F-DCD3-3043-A3EF-E5DC44F977A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4B62-5FF8-3943-9675-4B621B0C217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4E90-D7E6-B34C-8F8C-5D4938EEAC5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94ADF8-5843-484B-B8F1-3E5E708C196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40FF1-75DA-7844-BF23-6F72BA4F98E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2805CD-541C-874B-B1D5-D101991E4FD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5000" dirty="0">
                <a:latin typeface="AveriaSerif-Bold"/>
                <a:cs typeface="AveriaSerif-Bold"/>
              </a:rPr>
              <a:t>La introducci</a:t>
            </a:r>
            <a:r>
              <a:rPr lang="es-ES_tradnl" altLang="ja-JP" sz="5000" dirty="0">
                <a:latin typeface="AveriaSerif-Bold"/>
                <a:cs typeface="AveriaSerif-Bold"/>
              </a:rPr>
              <a:t>ón </a:t>
            </a:r>
            <a:r>
              <a:rPr lang="es-ES_tradnl" sz="5000" dirty="0">
                <a:latin typeface="AveriaSerif-Bold"/>
                <a:cs typeface="AveriaSerif-Bold"/>
              </a:rPr>
              <a:t>y</a:t>
            </a:r>
            <a:br>
              <a:rPr lang="es-ES_tradnl" sz="5000" dirty="0">
                <a:latin typeface="AveriaSerif-Bold"/>
                <a:cs typeface="AveriaSerif-Bold"/>
              </a:rPr>
            </a:br>
            <a:r>
              <a:rPr lang="es-ES_tradnl" sz="5000" dirty="0">
                <a:latin typeface="AveriaSerif-Bold"/>
                <a:cs typeface="AveriaSerif-Bold"/>
              </a:rPr>
              <a:t>la conclusi</a:t>
            </a:r>
            <a:r>
              <a:rPr lang="es-ES_tradnl" altLang="ja-JP" sz="5000" dirty="0">
                <a:latin typeface="AveriaSerif-Bold"/>
                <a:cs typeface="AveriaSerif-Bold"/>
              </a:rPr>
              <a:t>ón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conclusi</a:t>
            </a:r>
            <a:r>
              <a:rPr lang="es-ES_tradnl" altLang="ja-JP"/>
              <a:t>ón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Braga (cap 12) dice que “la conclusión es el punto culminante de todo el sermón, en el que el constante objetivo del predicador llega a su meta en forma de una poderosa impresión”.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Dice que hay cuatro tipos de conclusión: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Recapitulación, sobre todo si el sermón ha involucrado un razonamiento extendido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Ilustración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Aplicación o llamamiento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Motivación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Algunas de estos tipos se pueden combinar en una conclusión.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conclusi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¡Que concluya!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Es decir, debe llevar el sermón a su fin y ni un paso más lejos.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Normalmente debe ser breve.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Debe ser real, no artificial, pero permite una expresión de emoción elevada.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Chapell (248) recomienda relatos de interés humano como la forma más efectiva de concluir para tocar (pero nunca manipular) las emociones de la gente.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No debe introducir ideas nuevas o más exposición.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la conclusi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8775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 dirty="0" err="1"/>
              <a:t>Chapell</a:t>
            </a:r>
            <a:r>
              <a:rPr lang="es-ES_tradnl" altLang="ja-JP" sz="2800" dirty="0"/>
              <a:t> (249-51) agrega: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Los poemas y las citas raramente tienen un gran impacto, en parte porque rompen el contacto visual con la congregación.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Termina con algo positivo (¡como el evangelio, por ejemplo!).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Hay que evitar un anticlímax, agregando más explicación después de llegar al clímax.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¡Debe haber solo una conclusión por sermón!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Es mejor señalar la conclusión con cambios del ritmo, tono, volumen, etc., en lugar decir “en conclusión” o “finalmente”.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Si se usan preguntas retóricas, deben ser específicas no generales.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Es muy efectivo el </a:t>
            </a:r>
            <a:r>
              <a:rPr lang="es-ES_tradnl" altLang="ja-JP" sz="2400" dirty="0" err="1"/>
              <a:t>inclusio</a:t>
            </a:r>
            <a:r>
              <a:rPr lang="es-ES_tradnl" altLang="ja-JP" sz="2400" dirty="0"/>
              <a:t>, cuando la conclusión completa algo introducido en la introducción, (pero no diría no cada domingo).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la conclusi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/>
              <a:t>Igual con las primeras palabras de la introducción, las últimas de la conclusión deben ser cuidadosamente formuladas y exactamente presentadas.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/>
              <a:t>El despegue y el aterrizaje deben ser tan limpios que sea posible.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/>
              <a:t>Normalmente la conclusión se escribe después del cuerpo del sermón, porque hay que saber qué se va a concluir.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la conclusi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 dirty="0"/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 dirty="0"/>
              <a:t>	Escuchen algunos ejemplos de conclusiones para evaluar si logran los propósitos de una buena introducción.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904"/>
            <a:ext cx="7772400" cy="685800"/>
          </a:xfrm>
        </p:spPr>
        <p:txBody>
          <a:bodyPr/>
          <a:lstStyle/>
          <a:p>
            <a:r>
              <a:rPr lang="es-ES_tradnl" sz="3600" dirty="0"/>
              <a:t>Ejercicio con conclusi</a:t>
            </a:r>
            <a:r>
              <a:rPr lang="es-ES_tradnl" altLang="ja-JP" sz="3600" dirty="0"/>
              <a:t>ones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introducci</a:t>
            </a:r>
            <a:r>
              <a:rPr lang="es-ES_tradnl" altLang="ja-JP"/>
              <a:t>ón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Normalmente la introducción es el último elemento del sermón que se prepara, porque el predicador tiene que saber primero qué va a introducir.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Según Braga (118-19), “la introducción es el proceso mediante el que el predicador trata de preparar las mentes y de asegurar el interés de sus oyentes en el mensaje que tiene que proclamar”.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Dice que asegura la buena voluntad de los oyentes y genera interés en el tema.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 err="1"/>
              <a:t>Chapell</a:t>
            </a:r>
            <a:r>
              <a:rPr lang="es-ES_tradnl" altLang="ja-JP" sz="2800" dirty="0"/>
              <a:t> agrega que demuestra preocupación por los oyentes y prepara el camino para la proposición (231-34).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introducci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Normalmente hay una pequeña introducción al texto después de anunciar el texto para crear interés en el texto y contextualizarlo (Chapell 240).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Luego hay una introducción al sermón después de leer el texto.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Un orden efectivo 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Anunciar el texto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Brevemente introducir el texto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Leer el texto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Orar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/>
              <a:t>Empezar el sermón con la introducción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dos introducciones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/>
              <a:t>Recomiendo que la introducción al texto sea breve y tranquila.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Si parece ser parte del sermón, crea un arranque tentativo (como alguien que está aprendiendo usar un clutch).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La lectura parece ser una interrupción en medio del sermón en lugar del punto de partida.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/>
              <a:t>Debe haber movimiento fluido en todos estos pasos.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/>
              <a:t>La mejor forma de marcar el inicio de la introducción del texto y el inicio de la introducción del sermón en un momento de silencio antes de las dos.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dos introducciones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No deben incluir exposición del texto.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Debe ser breve.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Debe ser interesante.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Debe conducir a la congregación a la proposición o en algunos casos a la primera división.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Debe ser cuidadosamente formulada.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Las primeras palabras son de suma importancia, porque ponen el tono del sermón.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Es recomendable que se escriba la introducción completamente (por lo menos el primer enunciado) y memorizar las primeras palabras para que salgan con exactitud.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las introducciones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Chapell (242-43) agrega: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Debe ser enfocada, no incluyendo detalles innecesarios.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Debe ser específica no general.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Debe ser real, no artificial ni en contenido ni en presentación.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Debe ser competente.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las introducciones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/>
              <a:t>Según Chapell (236-38)</a:t>
            </a:r>
          </a:p>
          <a:p>
            <a:pPr marL="609600" indent="-609600">
              <a:lnSpc>
                <a:spcPct val="90000"/>
              </a:lnSpc>
              <a:buFont typeface="Arial" charset="0"/>
              <a:buChar char="l"/>
            </a:pPr>
            <a:r>
              <a:rPr lang="es-ES_tradnl" altLang="ja-JP" sz="2800"/>
              <a:t>Un relato de interés humano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aseveración simple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declaración asombrosa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pregunta provocativa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 catálogo (una lista de ideas, personas, conceptos, etc.)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Citas interesantes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Estadísticas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historia bíblica relatada en una forma actual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canción, un poema, una parábola, etc.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Tipos de introducciones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s-ES_tradnl" altLang="ja-JP" sz="28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/>
              <a:t>	Escuchen algunos ejemplos de introducciones para evaluar si logran los propósitos de una buena introducción.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Ejercicio con introducciones</a:t>
            </a:r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884</TotalTime>
  <Words>831</Words>
  <Application>Microsoft Macintosh PowerPoint</Application>
  <PresentationFormat>Presentación en pantalla (4:3)</PresentationFormat>
  <Paragraphs>94</Paragraphs>
  <Slides>15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ＭＳ Ｐゴシック</vt:lpstr>
      <vt:lpstr>Pptssem</vt:lpstr>
      <vt:lpstr>La introducción y la conclusión</vt:lpstr>
      <vt:lpstr>La introducción</vt:lpstr>
      <vt:lpstr>La introducción</vt:lpstr>
      <vt:lpstr>Las dos introducciones</vt:lpstr>
      <vt:lpstr>Las dos introducciones</vt:lpstr>
      <vt:lpstr>Consejos para las introducciones</vt:lpstr>
      <vt:lpstr>Consejos para las introducciones</vt:lpstr>
      <vt:lpstr>Tipos de introducciones</vt:lpstr>
      <vt:lpstr>Ejercicio con introducciones</vt:lpstr>
      <vt:lpstr>La conclusión</vt:lpstr>
      <vt:lpstr>La conclusión</vt:lpstr>
      <vt:lpstr>Consejos para la conclusión</vt:lpstr>
      <vt:lpstr>Consejos para la conclusión</vt:lpstr>
      <vt:lpstr>Consejos para la conclusión</vt:lpstr>
      <vt:lpstr>Ejercicio con conclusiones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110</cp:revision>
  <dcterms:created xsi:type="dcterms:W3CDTF">2010-10-29T13:17:34Z</dcterms:created>
  <dcterms:modified xsi:type="dcterms:W3CDTF">2012-10-10T17:41:02Z</dcterms:modified>
</cp:coreProperties>
</file>